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413" r:id="rId2"/>
    <p:sldId id="422" r:id="rId3"/>
    <p:sldId id="414" r:id="rId4"/>
    <p:sldId id="415" r:id="rId5"/>
    <p:sldId id="417" r:id="rId6"/>
    <p:sldId id="418" r:id="rId7"/>
    <p:sldId id="420" r:id="rId8"/>
    <p:sldId id="421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42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43" r:id="rId30"/>
  </p:sldIdLst>
  <p:sldSz cx="9144000" cy="6858000" type="screen4x3"/>
  <p:notesSz cx="6681788" cy="98171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0833" autoAdjust="0"/>
  </p:normalViewPr>
  <p:slideViewPr>
    <p:cSldViewPr>
      <p:cViewPr varScale="1">
        <p:scale>
          <a:sx n="63" d="100"/>
          <a:sy n="63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454" y="0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326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454" y="9326326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899E2-2B3C-4337-AE10-A1D9AC3432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2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84856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7220D4B4-DB4A-4951-846C-1595D423D78F}" type="datetimeFigureOut">
              <a:rPr lang="it-IT" smtClean="0"/>
              <a:pPr/>
              <a:t>10/03/2014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540" y="4662356"/>
            <a:ext cx="5346708" cy="4418583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84856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56DCA88-440A-4061-B96D-E8F387BC1D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33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C8DD-59AB-4FBB-B81B-791193D3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4E71-A39B-4480-9796-7D5554685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E25B-E2DE-4F42-BBFF-4275E3601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5E59-FD02-46A5-87FB-59FC9089A5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856-BE83-47A8-8EBD-2B09A99467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AA03-1DEF-479B-BA90-0449EFBD8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6CAC-0257-4ABB-A901-4B67BBAA5A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0B8F-3B02-459C-88CC-B52092B8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08E5-A24B-42A1-9AB3-95F5F820D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E8A-B616-4326-922B-C87CA87E5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7BCD32-25A8-43C4-A4F8-AE217E922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936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</a:t>
            </a:r>
            <a:r>
              <a:rPr lang="it-IT" sz="900" baseline="0" dirty="0" smtClean="0"/>
              <a:t>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157579" y="6248400"/>
            <a:ext cx="30796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Logica</a:t>
            </a:r>
            <a:r>
              <a:rPr lang="it-IT" sz="900" baseline="0" dirty="0" smtClean="0"/>
              <a:t> per la Programmazione e la </a:t>
            </a:r>
            <a:r>
              <a:rPr lang="it-IT" sz="900" baseline="0" smtClean="0"/>
              <a:t>Dimostrazione Automatica</a:t>
            </a:r>
            <a:endParaRPr lang="it-IT" sz="900" dirty="0"/>
          </a:p>
        </p:txBody>
      </p:sp>
      <p:pic>
        <p:nvPicPr>
          <p:cNvPr id="23561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23563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Esecuzione dei programmi </a:t>
            </a:r>
            <a:r>
              <a:rPr lang="it-IT" dirty="0" err="1" smtClean="0"/>
              <a:t>Prolog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Liste ed operatori aritmetici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Fabio Massimo Zanzotto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485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Prolog</a:t>
            </a:r>
            <a:r>
              <a:rPr lang="it-IT" dirty="0" smtClean="0"/>
              <a:t> le liste sono molto utilizzate</a:t>
            </a:r>
          </a:p>
          <a:p>
            <a:endParaRPr lang="it-IT" dirty="0" smtClean="0"/>
          </a:p>
          <a:p>
            <a:r>
              <a:rPr lang="it-IT" dirty="0" smtClean="0"/>
              <a:t>Lista: sequenza di vari elementi (anche ripetuti), che possono essere a loro volta delle liste</a:t>
            </a:r>
          </a:p>
          <a:p>
            <a:endParaRPr lang="it-IT" dirty="0" smtClean="0"/>
          </a:p>
          <a:p>
            <a:r>
              <a:rPr lang="it-IT" dirty="0" err="1" smtClean="0"/>
              <a:t>Es</a:t>
            </a:r>
            <a:r>
              <a:rPr lang="it-IT" dirty="0" smtClean="0"/>
              <a:t>: [primo, secondo, [primo2, secondo2]].</a:t>
            </a:r>
          </a:p>
          <a:p>
            <a:pPr lvl="1"/>
            <a:r>
              <a:rPr lang="it-IT" dirty="0" smtClean="0"/>
              <a:t>Lista composta da tre elementi</a:t>
            </a:r>
          </a:p>
          <a:p>
            <a:pPr lvl="1"/>
            <a:r>
              <a:rPr lang="it-IT" dirty="0" smtClean="0"/>
              <a:t>Il terzo elemento è a sa volta una lista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La lista può essere vuota (caso molto importante e utilizzato)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Ogni lista è composta da due parti:</a:t>
            </a:r>
          </a:p>
          <a:p>
            <a:pPr lvl="1"/>
            <a:r>
              <a:rPr lang="it-IT" dirty="0" smtClean="0"/>
              <a:t>Head: è il primo elemento</a:t>
            </a:r>
          </a:p>
          <a:p>
            <a:pPr lvl="1"/>
            <a:r>
              <a:rPr lang="it-IT" dirty="0" err="1" smtClean="0"/>
              <a:t>Tail</a:t>
            </a:r>
            <a:r>
              <a:rPr lang="it-IT" dirty="0" smtClean="0"/>
              <a:t>: è il resto della lista (a sua volta una lista)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Le liste possono essere rappresentati in due modi:</a:t>
            </a:r>
          </a:p>
          <a:p>
            <a:pPr lvl="1"/>
            <a:r>
              <a:rPr lang="it-IT" dirty="0" smtClean="0"/>
              <a:t>[a,b,c,d]</a:t>
            </a:r>
          </a:p>
          <a:p>
            <a:pPr lvl="1"/>
            <a:r>
              <a:rPr lang="it-IT" dirty="0" smtClean="0"/>
              <a:t>.(a, .(b, .(c, .(d, []))))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47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estrarre la Testa di una lista si usa la notazione:</a:t>
            </a:r>
          </a:p>
          <a:p>
            <a:pPr lvl="1"/>
            <a:r>
              <a:rPr lang="it-IT" dirty="0" smtClean="0"/>
              <a:t>[H | T ], dove H è la testa e T è la lista rimanente senza il primo elemento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Si possono estrarre più elementi contemporaneamente:</a:t>
            </a:r>
          </a:p>
          <a:p>
            <a:pPr lvl="1"/>
            <a:r>
              <a:rPr lang="it-IT" dirty="0" smtClean="0"/>
              <a:t>[H1, H2 | T]</a:t>
            </a:r>
          </a:p>
          <a:p>
            <a:pPr lvl="1"/>
            <a:r>
              <a:rPr lang="it-IT" dirty="0" smtClean="0"/>
              <a:t>H1 e H2 sono il primo e il secondo elemento</a:t>
            </a:r>
          </a:p>
          <a:p>
            <a:pPr lvl="1"/>
            <a:r>
              <a:rPr lang="it-IT" dirty="0" smtClean="0"/>
              <a:t>T è la lista rimanente (la lista di partenza meno i primi due elementi)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96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/>
          </a:p>
          <a:p>
            <a:r>
              <a:rPr lang="it-IT" b="1" dirty="0" err="1" smtClean="0"/>
              <a:t>member</a:t>
            </a:r>
            <a:r>
              <a:rPr lang="it-IT" dirty="0" smtClean="0"/>
              <a:t>(</a:t>
            </a:r>
            <a:r>
              <a:rPr lang="it-IT" i="1" dirty="0" smtClean="0"/>
              <a:t>?</a:t>
            </a:r>
            <a:r>
              <a:rPr lang="it-IT" i="1" dirty="0" err="1" smtClean="0"/>
              <a:t>Elem</a:t>
            </a:r>
            <a:r>
              <a:rPr lang="it-IT" i="1" dirty="0" smtClean="0"/>
              <a:t>, ?</a:t>
            </a:r>
            <a:r>
              <a:rPr lang="it-IT" i="1" dirty="0" err="1" smtClean="0"/>
              <a:t>List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Restituisce </a:t>
            </a:r>
            <a:r>
              <a:rPr lang="it-IT" dirty="0" err="1" smtClean="0"/>
              <a:t>true</a:t>
            </a:r>
            <a:r>
              <a:rPr lang="it-IT" dirty="0" smtClean="0"/>
              <a:t> se </a:t>
            </a:r>
            <a:r>
              <a:rPr lang="it-IT" dirty="0" err="1" smtClean="0"/>
              <a:t>Elem</a:t>
            </a:r>
            <a:r>
              <a:rPr lang="it-IT" dirty="0" smtClean="0"/>
              <a:t> si trova nella lista, può essere usato in vari modi:</a:t>
            </a:r>
          </a:p>
          <a:p>
            <a:pPr lvl="2"/>
            <a:r>
              <a:rPr lang="it-IT" dirty="0" err="1" smtClean="0"/>
              <a:t>member</a:t>
            </a:r>
            <a:r>
              <a:rPr lang="it-IT" dirty="0" smtClean="0"/>
              <a:t>(b, [a, b, c, d]).  -&gt; </a:t>
            </a:r>
            <a:r>
              <a:rPr lang="it-IT" dirty="0" err="1" smtClean="0"/>
              <a:t>true</a:t>
            </a:r>
            <a:endParaRPr lang="it-IT" dirty="0" smtClean="0"/>
          </a:p>
          <a:p>
            <a:pPr lvl="2"/>
            <a:r>
              <a:rPr lang="it-IT" dirty="0" err="1" smtClean="0"/>
              <a:t>member</a:t>
            </a:r>
            <a:r>
              <a:rPr lang="it-IT" dirty="0" smtClean="0"/>
              <a:t>(e, [a, b, c, d]).  -&gt; false</a:t>
            </a:r>
          </a:p>
          <a:p>
            <a:pPr lvl="2"/>
            <a:r>
              <a:rPr lang="it-IT" dirty="0" err="1" smtClean="0"/>
              <a:t>member</a:t>
            </a:r>
            <a:r>
              <a:rPr lang="it-IT" dirty="0" smtClean="0"/>
              <a:t>(X,[a, b, c, d]).   -&gt; X = a ; </a:t>
            </a:r>
            <a:r>
              <a:rPr lang="it-IT" dirty="0" err="1" smtClean="0"/>
              <a:t>X=b</a:t>
            </a:r>
            <a:r>
              <a:rPr lang="it-IT" dirty="0" smtClean="0"/>
              <a:t> ; … </a:t>
            </a:r>
          </a:p>
          <a:p>
            <a:pPr lvl="2"/>
            <a:r>
              <a:rPr lang="it-IT" dirty="0" err="1" smtClean="0"/>
              <a:t>member</a:t>
            </a:r>
            <a:r>
              <a:rPr lang="it-IT" dirty="0" smtClean="0"/>
              <a:t>(c, [a, b, X, d]).  -&gt; X = c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 su liste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2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/>
          </a:p>
          <a:p>
            <a:r>
              <a:rPr lang="it-IT" b="1" dirty="0" err="1" smtClean="0"/>
              <a:t>member</a:t>
            </a:r>
            <a:r>
              <a:rPr lang="it-IT" dirty="0" smtClean="0"/>
              <a:t>(</a:t>
            </a:r>
            <a:r>
              <a:rPr lang="it-IT" i="1" dirty="0" smtClean="0"/>
              <a:t>?</a:t>
            </a:r>
            <a:r>
              <a:rPr lang="it-IT" i="1" dirty="0" err="1" smtClean="0"/>
              <a:t>Elem</a:t>
            </a:r>
            <a:r>
              <a:rPr lang="it-IT" i="1" dirty="0" smtClean="0"/>
              <a:t>, ?</a:t>
            </a:r>
            <a:r>
              <a:rPr lang="it-IT" i="1" dirty="0" err="1" smtClean="0"/>
              <a:t>List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possibile implementazione:</a:t>
            </a:r>
          </a:p>
          <a:p>
            <a:pPr lvl="1">
              <a:buNone/>
            </a:pPr>
            <a:r>
              <a:rPr lang="en-US" dirty="0" smtClean="0"/>
              <a:t>member2(X, [X|_]).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member2(X,[_|T]):-</a:t>
            </a:r>
          </a:p>
          <a:p>
            <a:pPr lvl="1">
              <a:buNone/>
            </a:pPr>
            <a:r>
              <a:rPr lang="en-US" dirty="0" smtClean="0"/>
              <a:t>	member2(X,T).</a:t>
            </a:r>
          </a:p>
          <a:p>
            <a:pPr lvl="1">
              <a:buNone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 su liste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95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/>
          </a:p>
          <a:p>
            <a:r>
              <a:rPr lang="it-IT" b="1" dirty="0" err="1" smtClean="0"/>
              <a:t>append</a:t>
            </a:r>
            <a:r>
              <a:rPr lang="it-IT" dirty="0" smtClean="0"/>
              <a:t>(</a:t>
            </a:r>
            <a:r>
              <a:rPr lang="it-IT" i="1" dirty="0" smtClean="0"/>
              <a:t>?List1, ?List2, ?List1AndList2</a:t>
            </a:r>
            <a:r>
              <a:rPr lang="it-IT" dirty="0" smtClean="0"/>
              <a:t>) </a:t>
            </a:r>
          </a:p>
          <a:p>
            <a:pPr lvl="1"/>
            <a:r>
              <a:rPr lang="it-IT" i="1" dirty="0" smtClean="0"/>
              <a:t>List1AndList2 </a:t>
            </a:r>
            <a:r>
              <a:rPr lang="it-IT" dirty="0" smtClean="0"/>
              <a:t>è la concatenazione di </a:t>
            </a:r>
            <a:r>
              <a:rPr lang="it-IT" i="1" dirty="0" smtClean="0"/>
              <a:t>List1 </a:t>
            </a:r>
            <a:r>
              <a:rPr lang="it-IT" dirty="0" smtClean="0"/>
              <a:t>e </a:t>
            </a:r>
            <a:r>
              <a:rPr lang="it-IT" i="1" dirty="0" smtClean="0"/>
              <a:t>List2</a:t>
            </a:r>
            <a:r>
              <a:rPr lang="it-IT" dirty="0" smtClean="0"/>
              <a:t>. Vari utilizzi</a:t>
            </a:r>
          </a:p>
          <a:p>
            <a:pPr lvl="2"/>
            <a:r>
              <a:rPr lang="it-IT" dirty="0" err="1" smtClean="0"/>
              <a:t>append</a:t>
            </a:r>
            <a:r>
              <a:rPr lang="it-IT" dirty="0" smtClean="0"/>
              <a:t>([a,b],[c,d], X). -&gt; X = [a,b,c,d]</a:t>
            </a:r>
          </a:p>
          <a:p>
            <a:pPr lvl="2"/>
            <a:r>
              <a:rPr lang="it-IT" dirty="0" err="1" smtClean="0"/>
              <a:t>append</a:t>
            </a:r>
            <a:r>
              <a:rPr lang="it-IT" dirty="0" smtClean="0"/>
              <a:t>([a,b],X, [a,b,c,d]). -&gt; X = [c,d]</a:t>
            </a:r>
          </a:p>
          <a:p>
            <a:pPr lvl="2"/>
            <a:r>
              <a:rPr lang="it-IT" dirty="0" err="1" smtClean="0"/>
              <a:t>append</a:t>
            </a:r>
            <a:r>
              <a:rPr lang="it-IT" dirty="0" smtClean="0"/>
              <a:t>([a,b],[X,d], [a,b,c,d]). -&gt; X = c</a:t>
            </a:r>
          </a:p>
          <a:p>
            <a:pPr lvl="2"/>
            <a:r>
              <a:rPr lang="it-IT" dirty="0" err="1" smtClean="0"/>
              <a:t>append</a:t>
            </a:r>
            <a:r>
              <a:rPr lang="it-IT" dirty="0" smtClean="0"/>
              <a:t>(X, Y, [a,b,c,d]).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 su liste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83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Segno 06/03/2014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Scrivere una possibile implementazione della </a:t>
            </a:r>
            <a:r>
              <a:rPr lang="it-IT" dirty="0" err="1" smtClean="0"/>
              <a:t>append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Scrivere la regola per invertire tutti gli elementi di una lista, in modo da avere:</a:t>
            </a:r>
          </a:p>
          <a:p>
            <a:pPr lvl="1"/>
            <a:endParaRPr lang="it-IT" dirty="0" smtClean="0"/>
          </a:p>
          <a:p>
            <a:pPr lvl="1">
              <a:buNone/>
            </a:pPr>
            <a:r>
              <a:rPr lang="it-IT" dirty="0" smtClean="0"/>
              <a:t>?- </a:t>
            </a:r>
            <a:r>
              <a:rPr lang="it-IT" dirty="0" err="1" smtClean="0"/>
              <a:t>reversed</a:t>
            </a:r>
            <a:r>
              <a:rPr lang="it-IT" dirty="0" smtClean="0"/>
              <a:t>([</a:t>
            </a:r>
            <a:r>
              <a:rPr lang="it-IT" dirty="0" smtClean="0"/>
              <a:t>a,b,c,d,e,f], X).</a:t>
            </a: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r>
              <a:rPr lang="it-IT" dirty="0" err="1" smtClean="0"/>
              <a:t>X=</a:t>
            </a:r>
            <a:r>
              <a:rPr lang="it-IT" dirty="0" smtClean="0"/>
              <a:t>[f,e,d,c,b,a]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16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Prolog</a:t>
            </a:r>
            <a:r>
              <a:rPr lang="it-IT" dirty="0" smtClean="0"/>
              <a:t> è possibile definire nuovi operatori, ma ne esistono già alcuni definiti (esempio gli operatori aritmetici)</a:t>
            </a:r>
          </a:p>
          <a:p>
            <a:endParaRPr lang="it-IT" dirty="0" smtClean="0"/>
          </a:p>
          <a:p>
            <a:r>
              <a:rPr lang="it-IT" dirty="0" smtClean="0"/>
              <a:t>1*2+3*4 ha i due operatori + e *</a:t>
            </a:r>
          </a:p>
          <a:p>
            <a:r>
              <a:rPr lang="it-IT" dirty="0" smtClean="0"/>
              <a:t>la scrittura in </a:t>
            </a:r>
            <a:r>
              <a:rPr lang="it-IT" dirty="0" err="1" smtClean="0"/>
              <a:t>Prolog</a:t>
            </a:r>
            <a:r>
              <a:rPr lang="it-IT" dirty="0" smtClean="0"/>
              <a:t> sarebbe:</a:t>
            </a:r>
          </a:p>
          <a:p>
            <a:pPr lvl="1"/>
            <a:r>
              <a:rPr lang="it-IT" dirty="0" smtClean="0"/>
              <a:t>+(*(1,2), *(3,4))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83968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20072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444208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452320" y="58679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4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76256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96136" y="42838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788024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cxnSp>
        <p:nvCxnSpPr>
          <p:cNvPr id="13" name="Connettore 1 12"/>
          <p:cNvCxnSpPr>
            <a:stCxn id="11" idx="0"/>
            <a:endCxn id="10" idx="1"/>
          </p:cNvCxnSpPr>
          <p:nvPr/>
        </p:nvCxnSpPr>
        <p:spPr>
          <a:xfrm rot="5400000" flipH="1" flipV="1">
            <a:off x="5024373" y="4448145"/>
            <a:ext cx="751438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4" idx="0"/>
            <a:endCxn id="11" idx="1"/>
          </p:cNvCxnSpPr>
          <p:nvPr/>
        </p:nvCxnSpPr>
        <p:spPr>
          <a:xfrm rot="5400000" flipH="1" flipV="1">
            <a:off x="4407659" y="5496907"/>
            <a:ext cx="47269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9" idx="0"/>
            <a:endCxn id="10" idx="3"/>
          </p:cNvCxnSpPr>
          <p:nvPr/>
        </p:nvCxnSpPr>
        <p:spPr>
          <a:xfrm rot="16200000" flipV="1">
            <a:off x="6279867" y="4416787"/>
            <a:ext cx="76073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5" idx="0"/>
            <a:endCxn id="11" idx="3"/>
          </p:cNvCxnSpPr>
          <p:nvPr/>
        </p:nvCxnSpPr>
        <p:spPr>
          <a:xfrm rot="16200000" flipV="1">
            <a:off x="5091735" y="5532911"/>
            <a:ext cx="47269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6" idx="0"/>
            <a:endCxn id="9" idx="1"/>
          </p:cNvCxnSpPr>
          <p:nvPr/>
        </p:nvCxnSpPr>
        <p:spPr>
          <a:xfrm rot="5400000" flipH="1" flipV="1">
            <a:off x="6536541" y="5537557"/>
            <a:ext cx="46340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7" idx="0"/>
            <a:endCxn id="9" idx="3"/>
          </p:cNvCxnSpPr>
          <p:nvPr/>
        </p:nvCxnSpPr>
        <p:spPr>
          <a:xfrm rot="16200000" flipV="1">
            <a:off x="7261267" y="5460903"/>
            <a:ext cx="45411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7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Ogni operatore ha una sua priorità</a:t>
            </a:r>
          </a:p>
          <a:p>
            <a:r>
              <a:rPr lang="it-IT" dirty="0" smtClean="0"/>
              <a:t>a + </a:t>
            </a:r>
            <a:r>
              <a:rPr lang="it-IT" dirty="0" err="1" smtClean="0"/>
              <a:t>b*c</a:t>
            </a:r>
            <a:r>
              <a:rPr lang="it-IT" dirty="0" smtClean="0"/>
              <a:t> come deve essere letto?</a:t>
            </a:r>
          </a:p>
          <a:p>
            <a:pPr lvl="1"/>
            <a:r>
              <a:rPr lang="it-IT" dirty="0" smtClean="0"/>
              <a:t>+(a, *(b,c)  ?</a:t>
            </a:r>
          </a:p>
          <a:p>
            <a:pPr lvl="1"/>
            <a:r>
              <a:rPr lang="it-IT" dirty="0" smtClean="0"/>
              <a:t>*( +(a,b), c) ?</a:t>
            </a:r>
          </a:p>
          <a:p>
            <a:r>
              <a:rPr lang="it-IT" dirty="0" smtClean="0"/>
              <a:t>In matematica * lega di più di +, e quindi + ha priorità più alta di *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un operatore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915816" y="5814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923928" y="58052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347864" y="51664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267744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25963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cxnSp>
        <p:nvCxnSpPr>
          <p:cNvPr id="20" name="Connettore 1 19"/>
          <p:cNvCxnSpPr>
            <a:stCxn id="19" idx="0"/>
            <a:endCxn id="18" idx="1"/>
          </p:cNvCxnSpPr>
          <p:nvPr/>
        </p:nvCxnSpPr>
        <p:spPr>
          <a:xfrm rot="5400000" flipH="1" flipV="1">
            <a:off x="1495981" y="4385429"/>
            <a:ext cx="751438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7" idx="0"/>
            <a:endCxn id="18" idx="3"/>
          </p:cNvCxnSpPr>
          <p:nvPr/>
        </p:nvCxnSpPr>
        <p:spPr>
          <a:xfrm rot="16200000" flipV="1">
            <a:off x="2751475" y="4354071"/>
            <a:ext cx="76073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5" idx="0"/>
            <a:endCxn id="17" idx="1"/>
          </p:cNvCxnSpPr>
          <p:nvPr/>
        </p:nvCxnSpPr>
        <p:spPr>
          <a:xfrm rot="5400000" flipH="1" flipV="1">
            <a:off x="3008149" y="5474841"/>
            <a:ext cx="46340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6" idx="0"/>
            <a:endCxn id="17" idx="3"/>
          </p:cNvCxnSpPr>
          <p:nvPr/>
        </p:nvCxnSpPr>
        <p:spPr>
          <a:xfrm rot="16200000" flipV="1">
            <a:off x="3732875" y="5398187"/>
            <a:ext cx="45411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5004048" y="57425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5940152" y="57425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7596336" y="50944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516216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50810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cxnSp>
        <p:nvCxnSpPr>
          <p:cNvPr id="33" name="Connettore 1 32"/>
          <p:cNvCxnSpPr>
            <a:stCxn id="32" idx="0"/>
            <a:endCxn id="31" idx="1"/>
          </p:cNvCxnSpPr>
          <p:nvPr/>
        </p:nvCxnSpPr>
        <p:spPr>
          <a:xfrm rot="5400000" flipH="1" flipV="1">
            <a:off x="5744453" y="4313421"/>
            <a:ext cx="751438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26" idx="0"/>
            <a:endCxn id="32" idx="1"/>
          </p:cNvCxnSpPr>
          <p:nvPr/>
        </p:nvCxnSpPr>
        <p:spPr>
          <a:xfrm rot="5400000" flipH="1" flipV="1">
            <a:off x="5127739" y="5362183"/>
            <a:ext cx="47269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30" idx="0"/>
            <a:endCxn id="31" idx="3"/>
          </p:cNvCxnSpPr>
          <p:nvPr/>
        </p:nvCxnSpPr>
        <p:spPr>
          <a:xfrm rot="16200000" flipV="1">
            <a:off x="6999947" y="4282063"/>
            <a:ext cx="76073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27" idx="0"/>
            <a:endCxn id="32" idx="3"/>
          </p:cNvCxnSpPr>
          <p:nvPr/>
        </p:nvCxnSpPr>
        <p:spPr>
          <a:xfrm rot="16200000" flipV="1">
            <a:off x="5811815" y="5398187"/>
            <a:ext cx="47269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9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Algoritmo di Risoluzione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… by </a:t>
            </a:r>
            <a:r>
              <a:rPr lang="it-IT" dirty="0" err="1" smtClean="0"/>
              <a:t>examples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a,b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b,c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a,e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c,d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d,e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f,e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err="1" smtClean="0"/>
              <a:t>path</a:t>
            </a:r>
            <a:r>
              <a:rPr lang="it-IT" dirty="0" smtClean="0"/>
              <a:t>(X,Y):- </a:t>
            </a:r>
            <a:r>
              <a:rPr lang="it-IT" dirty="0" err="1" smtClean="0"/>
              <a:t>edge</a:t>
            </a:r>
            <a:r>
              <a:rPr lang="it-IT" dirty="0" smtClean="0"/>
              <a:t>(X,Y).</a:t>
            </a:r>
          </a:p>
          <a:p>
            <a:pPr marL="0" indent="0">
              <a:buNone/>
            </a:pPr>
            <a:r>
              <a:rPr lang="it-IT" dirty="0" err="1" smtClean="0"/>
              <a:t>path</a:t>
            </a:r>
            <a:r>
              <a:rPr lang="it-IT" dirty="0" smtClean="0"/>
              <a:t>(X,Y):- </a:t>
            </a:r>
            <a:r>
              <a:rPr lang="it-IT" dirty="0" err="1" smtClean="0"/>
              <a:t>path</a:t>
            </a:r>
            <a:r>
              <a:rPr lang="it-IT" dirty="0" smtClean="0"/>
              <a:t>(X,Z),</a:t>
            </a:r>
            <a:r>
              <a:rPr lang="it-IT" dirty="0" err="1" smtClean="0"/>
              <a:t>path</a:t>
            </a:r>
            <a:r>
              <a:rPr lang="it-IT" dirty="0" smtClean="0"/>
              <a:t>(Z,Y).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945430" y="4766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path</a:t>
            </a:r>
            <a:r>
              <a:rPr lang="it-IT" dirty="0" smtClean="0"/>
              <a:t>(</a:t>
            </a:r>
            <a:r>
              <a:rPr lang="it-IT" dirty="0" err="1" smtClean="0"/>
              <a:t>a,d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72622" y="47667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?-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419872" y="1484784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a,d</a:t>
            </a:r>
            <a:r>
              <a:rPr lang="it-IT" dirty="0" smtClean="0"/>
              <a:t>).</a:t>
            </a:r>
            <a:endParaRPr lang="it-IT" dirty="0"/>
          </a:p>
        </p:txBody>
      </p:sp>
      <p:cxnSp>
        <p:nvCxnSpPr>
          <p:cNvPr id="9" name="Connettore 1 8"/>
          <p:cNvCxnSpPr>
            <a:stCxn id="4" idx="2"/>
            <a:endCxn id="6" idx="0"/>
          </p:cNvCxnSpPr>
          <p:nvPr/>
        </p:nvCxnSpPr>
        <p:spPr>
          <a:xfrm flipH="1">
            <a:off x="4126957" y="938337"/>
            <a:ext cx="2499910" cy="54644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804670" y="4983559"/>
            <a:ext cx="135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X=</a:t>
            </a:r>
            <a:r>
              <a:rPr lang="it-IT" dirty="0" err="1" smtClean="0"/>
              <a:t>a,Y</a:t>
            </a:r>
            <a:r>
              <a:rPr lang="it-IT" dirty="0" smtClean="0"/>
              <a:t>=d</a:t>
            </a:r>
            <a:endParaRPr lang="it-IT" dirty="0"/>
          </a:p>
        </p:txBody>
      </p:sp>
      <p:sp>
        <p:nvSpPr>
          <p:cNvPr id="13" name="Freccia a destra 12"/>
          <p:cNvSpPr/>
          <p:nvPr/>
        </p:nvSpPr>
        <p:spPr>
          <a:xfrm>
            <a:off x="179512" y="5157192"/>
            <a:ext cx="36004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/>
          <p:nvPr/>
        </p:nvCxnSpPr>
        <p:spPr>
          <a:xfrm>
            <a:off x="359532" y="1772816"/>
            <a:ext cx="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6" idx="2"/>
          </p:cNvCxnSpPr>
          <p:nvPr/>
        </p:nvCxnSpPr>
        <p:spPr>
          <a:xfrm>
            <a:off x="4126957" y="1946449"/>
            <a:ext cx="0" cy="618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3830241" y="2592338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fail</a:t>
            </a:r>
            <a:endParaRPr lang="it-IT" dirty="0"/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4427984" y="908720"/>
            <a:ext cx="1761557" cy="315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6732240" y="950689"/>
            <a:ext cx="529037" cy="54644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ccia a destra 24"/>
          <p:cNvSpPr/>
          <p:nvPr/>
        </p:nvSpPr>
        <p:spPr>
          <a:xfrm>
            <a:off x="179512" y="5661247"/>
            <a:ext cx="36004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5804670" y="5517232"/>
            <a:ext cx="135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X=</a:t>
            </a:r>
            <a:r>
              <a:rPr lang="it-IT" dirty="0" err="1" smtClean="0"/>
              <a:t>a,Y</a:t>
            </a:r>
            <a:r>
              <a:rPr lang="it-IT" dirty="0" smtClean="0"/>
              <a:t>=d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440234" y="1497136"/>
            <a:ext cx="281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path</a:t>
            </a:r>
            <a:r>
              <a:rPr lang="it-IT" dirty="0" smtClean="0"/>
              <a:t>(</a:t>
            </a:r>
            <a:r>
              <a:rPr lang="it-IT" dirty="0" err="1" smtClean="0"/>
              <a:t>a,Z</a:t>
            </a:r>
            <a:r>
              <a:rPr lang="it-IT" dirty="0" smtClean="0"/>
              <a:t>),</a:t>
            </a:r>
            <a:r>
              <a:rPr lang="it-IT" dirty="0" err="1" smtClean="0"/>
              <a:t>path</a:t>
            </a:r>
            <a:r>
              <a:rPr lang="it-IT" dirty="0" smtClean="0"/>
              <a:t>(</a:t>
            </a:r>
            <a:r>
              <a:rPr lang="it-IT" dirty="0" err="1" smtClean="0"/>
              <a:t>Z,d</a:t>
            </a:r>
            <a:r>
              <a:rPr lang="it-IT" dirty="0" smtClean="0"/>
              <a:t>). </a:t>
            </a:r>
            <a:endParaRPr lang="it-IT" dirty="0"/>
          </a:p>
        </p:txBody>
      </p:sp>
      <p:cxnSp>
        <p:nvCxnSpPr>
          <p:cNvPr id="29" name="Connettore 1 28"/>
          <p:cNvCxnSpPr/>
          <p:nvPr/>
        </p:nvCxnSpPr>
        <p:spPr>
          <a:xfrm flipH="1">
            <a:off x="6194167" y="1958801"/>
            <a:ext cx="1510509" cy="29687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4716016" y="2247255"/>
            <a:ext cx="281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a,Z</a:t>
            </a:r>
            <a:r>
              <a:rPr lang="it-IT" dirty="0" smtClean="0"/>
              <a:t>),</a:t>
            </a:r>
            <a:r>
              <a:rPr lang="it-IT" dirty="0" err="1" smtClean="0"/>
              <a:t>path</a:t>
            </a:r>
            <a:r>
              <a:rPr lang="it-IT" dirty="0" smtClean="0"/>
              <a:t>(</a:t>
            </a:r>
            <a:r>
              <a:rPr lang="it-IT" dirty="0" err="1" smtClean="0"/>
              <a:t>Z,d</a:t>
            </a:r>
            <a:r>
              <a:rPr lang="it-IT" dirty="0" smtClean="0"/>
              <a:t>). 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4788024" y="2751311"/>
            <a:ext cx="281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edge</a:t>
            </a:r>
            <a:r>
              <a:rPr lang="it-IT" dirty="0" smtClean="0"/>
              <a:t>(</a:t>
            </a:r>
            <a:r>
              <a:rPr lang="it-IT" dirty="0" err="1" smtClean="0"/>
              <a:t>a,b</a:t>
            </a:r>
            <a:r>
              <a:rPr lang="it-IT" dirty="0" smtClean="0"/>
              <a:t>),</a:t>
            </a:r>
            <a:r>
              <a:rPr lang="it-IT" dirty="0" err="1" smtClean="0"/>
              <a:t>path</a:t>
            </a:r>
            <a:r>
              <a:rPr lang="it-IT" dirty="0" smtClean="0"/>
              <a:t>(</a:t>
            </a:r>
            <a:r>
              <a:rPr lang="it-IT" dirty="0" err="1" smtClean="0"/>
              <a:t>b,d</a:t>
            </a:r>
            <a:r>
              <a:rPr lang="it-IT" dirty="0" smtClean="0"/>
              <a:t>). </a:t>
            </a:r>
            <a:endParaRPr lang="it-IT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3345567" y="3284984"/>
            <a:ext cx="378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edge</a:t>
            </a:r>
            <a:r>
              <a:rPr lang="it-IT" sz="2000" dirty="0" smtClean="0"/>
              <a:t>(</a:t>
            </a:r>
            <a:r>
              <a:rPr lang="it-IT" sz="2000" dirty="0" err="1" smtClean="0"/>
              <a:t>a,b</a:t>
            </a:r>
            <a:r>
              <a:rPr lang="it-IT" sz="2000" dirty="0" smtClean="0"/>
              <a:t>),</a:t>
            </a:r>
            <a:r>
              <a:rPr lang="it-IT" sz="2000" dirty="0" err="1" smtClean="0"/>
              <a:t>path</a:t>
            </a:r>
            <a:r>
              <a:rPr lang="it-IT" sz="2000" dirty="0" smtClean="0"/>
              <a:t>(</a:t>
            </a:r>
            <a:r>
              <a:rPr lang="it-IT" sz="2000" dirty="0" err="1" smtClean="0"/>
              <a:t>b,Z</a:t>
            </a:r>
            <a:r>
              <a:rPr lang="it-IT" sz="2000" dirty="0" smtClean="0"/>
              <a:t>),</a:t>
            </a:r>
            <a:r>
              <a:rPr lang="it-IT" sz="2000" dirty="0" err="1" smtClean="0"/>
              <a:t>path</a:t>
            </a:r>
            <a:r>
              <a:rPr lang="it-IT" sz="2000" dirty="0" smtClean="0"/>
              <a:t>(</a:t>
            </a:r>
            <a:r>
              <a:rPr lang="it-IT" sz="2000" dirty="0" err="1" smtClean="0"/>
              <a:t>Z,d</a:t>
            </a:r>
            <a:r>
              <a:rPr lang="it-IT" sz="2000" dirty="0" smtClean="0"/>
              <a:t>). </a:t>
            </a:r>
            <a:endParaRPr lang="it-IT" sz="20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3345567" y="3789040"/>
            <a:ext cx="378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edge</a:t>
            </a:r>
            <a:r>
              <a:rPr lang="it-IT" sz="2000" dirty="0" smtClean="0"/>
              <a:t>(</a:t>
            </a:r>
            <a:r>
              <a:rPr lang="it-IT" sz="2000" dirty="0" err="1" smtClean="0"/>
              <a:t>a,b</a:t>
            </a:r>
            <a:r>
              <a:rPr lang="it-IT" sz="2000" dirty="0" smtClean="0"/>
              <a:t>),</a:t>
            </a:r>
            <a:r>
              <a:rPr lang="it-IT" sz="2000" dirty="0" err="1" smtClean="0"/>
              <a:t>edge</a:t>
            </a:r>
            <a:r>
              <a:rPr lang="it-IT" sz="2000" dirty="0" smtClean="0"/>
              <a:t>(</a:t>
            </a:r>
            <a:r>
              <a:rPr lang="it-IT" sz="2000" dirty="0" err="1" smtClean="0"/>
              <a:t>b,c</a:t>
            </a:r>
            <a:r>
              <a:rPr lang="it-IT" sz="2000" dirty="0" smtClean="0"/>
              <a:t>),</a:t>
            </a:r>
            <a:r>
              <a:rPr lang="it-IT" sz="2000" dirty="0" err="1" smtClean="0"/>
              <a:t>path</a:t>
            </a:r>
            <a:r>
              <a:rPr lang="it-IT" sz="2000" dirty="0" smtClean="0"/>
              <a:t>(</a:t>
            </a:r>
            <a:r>
              <a:rPr lang="it-IT" sz="2000" dirty="0" err="1" smtClean="0"/>
              <a:t>c,d</a:t>
            </a:r>
            <a:r>
              <a:rPr lang="it-IT" sz="2000" dirty="0" smtClean="0"/>
              <a:t>). </a:t>
            </a:r>
            <a:endParaRPr lang="it-IT" sz="20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3345567" y="4341550"/>
            <a:ext cx="378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edge</a:t>
            </a:r>
            <a:r>
              <a:rPr lang="it-IT" sz="2000" dirty="0" smtClean="0"/>
              <a:t>(</a:t>
            </a:r>
            <a:r>
              <a:rPr lang="it-IT" sz="2000" dirty="0" err="1" smtClean="0"/>
              <a:t>a,b</a:t>
            </a:r>
            <a:r>
              <a:rPr lang="it-IT" sz="2000" dirty="0" smtClean="0"/>
              <a:t>),</a:t>
            </a:r>
            <a:r>
              <a:rPr lang="it-IT" sz="2000" dirty="0" err="1" smtClean="0"/>
              <a:t>edge</a:t>
            </a:r>
            <a:r>
              <a:rPr lang="it-IT" sz="2000" dirty="0" smtClean="0"/>
              <a:t>(</a:t>
            </a:r>
            <a:r>
              <a:rPr lang="it-IT" sz="2000" dirty="0" err="1" smtClean="0"/>
              <a:t>b,c</a:t>
            </a:r>
            <a:r>
              <a:rPr lang="it-IT" sz="2000" dirty="0" smtClean="0"/>
              <a:t>),</a:t>
            </a:r>
            <a:r>
              <a:rPr lang="it-IT" sz="2000" dirty="0" err="1" smtClean="0"/>
              <a:t>edge</a:t>
            </a:r>
            <a:r>
              <a:rPr lang="it-IT" sz="2000" dirty="0" smtClean="0"/>
              <a:t>(</a:t>
            </a:r>
            <a:r>
              <a:rPr lang="it-IT" sz="2000" dirty="0" err="1" smtClean="0"/>
              <a:t>c,d</a:t>
            </a:r>
            <a:r>
              <a:rPr lang="it-IT" sz="2000" dirty="0" smtClean="0"/>
              <a:t>). </a:t>
            </a:r>
            <a:endParaRPr lang="it-IT" sz="20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6741075" y="4341550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Success!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943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 animBg="1"/>
      <p:bldP spid="13" grpId="1" animBg="1"/>
      <p:bldP spid="18" grpId="0"/>
      <p:bldP spid="25" grpId="1" animBg="1"/>
      <p:bldP spid="26" grpId="0"/>
      <p:bldP spid="27" grpId="0"/>
      <p:bldP spid="30" grpId="0"/>
      <p:bldP spid="32" grpId="0"/>
      <p:bldP spid="41" grpId="0"/>
      <p:bldP spid="42" grpId="0"/>
      <p:bldP spid="43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:- op(Priorità, Tipo, Operatore).</a:t>
            </a:r>
          </a:p>
          <a:p>
            <a:endParaRPr lang="it-IT" dirty="0" smtClean="0"/>
          </a:p>
          <a:p>
            <a:r>
              <a:rPr lang="it-IT" dirty="0" smtClean="0"/>
              <a:t>Priorità è un numero tra 0 e 1200</a:t>
            </a:r>
          </a:p>
          <a:p>
            <a:endParaRPr lang="it-IT" dirty="0" smtClean="0"/>
          </a:p>
          <a:p>
            <a:r>
              <a:rPr lang="it-IT" dirty="0" smtClean="0"/>
              <a:t>Tipo:</a:t>
            </a:r>
          </a:p>
          <a:p>
            <a:pPr lvl="1"/>
            <a:r>
              <a:rPr lang="it-IT" dirty="0" smtClean="0"/>
              <a:t>infisso : </a:t>
            </a:r>
            <a:r>
              <a:rPr lang="it-IT" dirty="0" err="1" smtClean="0"/>
              <a:t>xfx</a:t>
            </a:r>
            <a:r>
              <a:rPr lang="it-IT" dirty="0" smtClean="0"/>
              <a:t>, </a:t>
            </a:r>
            <a:r>
              <a:rPr lang="it-IT" dirty="0" err="1" smtClean="0"/>
              <a:t>xfy</a:t>
            </a:r>
            <a:r>
              <a:rPr lang="it-IT" dirty="0" smtClean="0"/>
              <a:t>, </a:t>
            </a:r>
            <a:r>
              <a:rPr lang="it-IT" dirty="0" err="1" smtClean="0"/>
              <a:t>yfx</a:t>
            </a:r>
            <a:endParaRPr lang="it-IT" dirty="0" smtClean="0"/>
          </a:p>
          <a:p>
            <a:pPr lvl="1"/>
            <a:r>
              <a:rPr lang="it-IT" dirty="0" smtClean="0"/>
              <a:t>prefisso: </a:t>
            </a:r>
            <a:r>
              <a:rPr lang="it-IT" dirty="0" err="1" smtClean="0"/>
              <a:t>fx</a:t>
            </a:r>
            <a:r>
              <a:rPr lang="it-IT" dirty="0" smtClean="0"/>
              <a:t>, </a:t>
            </a:r>
            <a:r>
              <a:rPr lang="it-IT" dirty="0" err="1" smtClean="0"/>
              <a:t>fy</a:t>
            </a:r>
            <a:endParaRPr lang="it-IT" dirty="0" smtClean="0"/>
          </a:p>
          <a:p>
            <a:pPr lvl="1"/>
            <a:r>
              <a:rPr lang="it-IT" dirty="0" smtClean="0"/>
              <a:t>postfisso: </a:t>
            </a:r>
            <a:r>
              <a:rPr lang="it-IT" dirty="0" err="1" smtClean="0"/>
              <a:t>xf</a:t>
            </a:r>
            <a:r>
              <a:rPr lang="it-IT" dirty="0" smtClean="0"/>
              <a:t>, </a:t>
            </a:r>
            <a:r>
              <a:rPr lang="it-IT" dirty="0" err="1" smtClean="0"/>
              <a:t>fy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Operatore: il nome/simbolo dell’operatore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un operatore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9970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tipo serve ad indicare anche la precedenza degli operatori:</a:t>
            </a:r>
          </a:p>
          <a:p>
            <a:pPr lvl="1"/>
            <a:r>
              <a:rPr lang="it-IT" dirty="0" smtClean="0"/>
              <a:t>x : la sua priorità deve essere minore di quella dell’operatore</a:t>
            </a:r>
          </a:p>
          <a:p>
            <a:pPr lvl="1"/>
            <a:r>
              <a:rPr lang="it-IT" dirty="0" smtClean="0"/>
              <a:t>y: la sua priorità deve essere minore o uguale a quella dell’operatore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:- op(700, </a:t>
            </a:r>
            <a:r>
              <a:rPr lang="it-IT" dirty="0" err="1" smtClean="0"/>
              <a:t>yfx</a:t>
            </a:r>
            <a:r>
              <a:rPr lang="it-IT" dirty="0" smtClean="0"/>
              <a:t>, somma).</a:t>
            </a:r>
          </a:p>
          <a:p>
            <a:r>
              <a:rPr lang="it-IT" dirty="0" smtClean="0"/>
              <a:t>Qual è l’albero risultante di</a:t>
            </a:r>
          </a:p>
          <a:p>
            <a:pPr lvl="1"/>
            <a:r>
              <a:rPr lang="it-IT" dirty="0" smtClean="0"/>
              <a:t>9 somma 5 somma 7  ?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un operatore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510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:- op(700, </a:t>
            </a:r>
            <a:r>
              <a:rPr lang="it-IT" dirty="0" err="1" smtClean="0"/>
              <a:t>yfx</a:t>
            </a:r>
            <a:r>
              <a:rPr lang="it-IT" dirty="0" smtClean="0"/>
              <a:t>, somma).</a:t>
            </a:r>
          </a:p>
          <a:p>
            <a:r>
              <a:rPr lang="it-IT" dirty="0" smtClean="0"/>
              <a:t>9 somma 5 somma 7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Quello a sinistra è corretto, perché? 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un operatore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42303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51720" y="42303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35823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63688" y="2636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27584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cxnSp>
        <p:nvCxnSpPr>
          <p:cNvPr id="9" name="Connettore 1 8"/>
          <p:cNvCxnSpPr>
            <a:stCxn id="8" idx="0"/>
            <a:endCxn id="7" idx="1"/>
          </p:cNvCxnSpPr>
          <p:nvPr/>
        </p:nvCxnSpPr>
        <p:spPr>
          <a:xfrm rot="5400000" flipH="1" flipV="1">
            <a:off x="1171945" y="2981273"/>
            <a:ext cx="75143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stCxn id="4" idx="0"/>
            <a:endCxn id="8" idx="1"/>
          </p:cNvCxnSpPr>
          <p:nvPr/>
        </p:nvCxnSpPr>
        <p:spPr>
          <a:xfrm rot="5400000" flipH="1" flipV="1">
            <a:off x="411215" y="3814011"/>
            <a:ext cx="47269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6" idx="0"/>
            <a:endCxn id="7" idx="3"/>
          </p:cNvCxnSpPr>
          <p:nvPr/>
        </p:nvCxnSpPr>
        <p:spPr>
          <a:xfrm rot="16200000" flipV="1">
            <a:off x="2751475" y="2913911"/>
            <a:ext cx="76073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5" idx="0"/>
            <a:endCxn id="8" idx="3"/>
          </p:cNvCxnSpPr>
          <p:nvPr/>
        </p:nvCxnSpPr>
        <p:spPr>
          <a:xfrm rot="16200000" flipV="1">
            <a:off x="1815371" y="3778007"/>
            <a:ext cx="47269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6228184" y="43558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8100392" y="43465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804248" y="35730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796136" y="27623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148064" y="36984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cxnSp>
        <p:nvCxnSpPr>
          <p:cNvPr id="27" name="Connettore 1 26"/>
          <p:cNvCxnSpPr>
            <a:stCxn id="26" idx="0"/>
            <a:endCxn id="25" idx="1"/>
          </p:cNvCxnSpPr>
          <p:nvPr/>
        </p:nvCxnSpPr>
        <p:spPr>
          <a:xfrm rot="5400000" flipH="1" flipV="1">
            <a:off x="5204393" y="3106705"/>
            <a:ext cx="75143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24" idx="0"/>
            <a:endCxn id="25" idx="3"/>
          </p:cNvCxnSpPr>
          <p:nvPr/>
        </p:nvCxnSpPr>
        <p:spPr>
          <a:xfrm rot="16200000" flipV="1">
            <a:off x="6761275" y="2989983"/>
            <a:ext cx="626006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2" idx="0"/>
            <a:endCxn id="24" idx="1"/>
          </p:cNvCxnSpPr>
          <p:nvPr/>
        </p:nvCxnSpPr>
        <p:spPr>
          <a:xfrm rot="5400000" flipH="1" flipV="1">
            <a:off x="6325163" y="3876727"/>
            <a:ext cx="59813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23" idx="0"/>
            <a:endCxn id="24" idx="3"/>
          </p:cNvCxnSpPr>
          <p:nvPr/>
        </p:nvCxnSpPr>
        <p:spPr>
          <a:xfrm rot="16200000" flipV="1">
            <a:off x="7805973" y="3836077"/>
            <a:ext cx="58883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34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Prolog</a:t>
            </a:r>
            <a:r>
              <a:rPr lang="it-IT" dirty="0" smtClean="0"/>
              <a:t> può essere usato anche per fare dei calcoli, con alcune limitazioni</a:t>
            </a:r>
          </a:p>
          <a:p>
            <a:endParaRPr lang="it-IT" dirty="0" smtClean="0"/>
          </a:p>
          <a:p>
            <a:r>
              <a:rPr lang="it-IT" dirty="0" smtClean="0"/>
              <a:t>Come detto gli operatori aritmetici sono già definiti</a:t>
            </a:r>
          </a:p>
          <a:p>
            <a:endParaRPr lang="it-IT" dirty="0" smtClean="0"/>
          </a:p>
          <a:p>
            <a:r>
              <a:rPr lang="it-IT" dirty="0" smtClean="0"/>
              <a:t>A = B + C   assegna ad A </a:t>
            </a:r>
            <a:r>
              <a:rPr lang="it-IT" b="1" dirty="0" smtClean="0"/>
              <a:t>non</a:t>
            </a:r>
            <a:r>
              <a:rPr lang="it-IT" dirty="0" smtClean="0"/>
              <a:t> il risultato della somma ma assegna proprio B + C</a:t>
            </a:r>
          </a:p>
          <a:p>
            <a:endParaRPr lang="it-IT" dirty="0" smtClean="0"/>
          </a:p>
          <a:p>
            <a:r>
              <a:rPr lang="it-IT" dirty="0" smtClean="0"/>
              <a:t>per eseguire l’operazione bisogna usare </a:t>
            </a:r>
            <a:r>
              <a:rPr lang="it-IT" b="1" dirty="0" err="1" smtClean="0"/>
              <a:t>is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Aritmentica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7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is</a:t>
            </a:r>
            <a:r>
              <a:rPr lang="it-IT" dirty="0" smtClean="0"/>
              <a:t> 5 + 6  fa sì che in A venga messo il valore 11</a:t>
            </a:r>
          </a:p>
          <a:p>
            <a:endParaRPr lang="it-IT" dirty="0" smtClean="0"/>
          </a:p>
          <a:p>
            <a:r>
              <a:rPr lang="it-IT" dirty="0" smtClean="0"/>
              <a:t>B </a:t>
            </a:r>
            <a:r>
              <a:rPr lang="it-IT" dirty="0" err="1" smtClean="0"/>
              <a:t>is</a:t>
            </a:r>
            <a:r>
              <a:rPr lang="it-IT" dirty="0" smtClean="0"/>
              <a:t> 8 + 2 * 3  mette in B 14 (rispetta la priorità)</a:t>
            </a:r>
          </a:p>
          <a:p>
            <a:endParaRPr lang="it-IT" dirty="0" smtClean="0"/>
          </a:p>
          <a:p>
            <a:r>
              <a:rPr lang="it-IT" dirty="0" smtClean="0"/>
              <a:t>A destra di </a:t>
            </a:r>
            <a:r>
              <a:rPr lang="it-IT" b="1" dirty="0" err="1" smtClean="0"/>
              <a:t>is</a:t>
            </a:r>
            <a:r>
              <a:rPr lang="it-IT" dirty="0" smtClean="0"/>
              <a:t> non possono esserci variabile non ancora istanziate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Aritmetica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1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= 3 , B </a:t>
            </a:r>
            <a:r>
              <a:rPr lang="it-IT" dirty="0" err="1" smtClean="0"/>
              <a:t>is</a:t>
            </a:r>
            <a:r>
              <a:rPr lang="it-IT" dirty="0" smtClean="0"/>
              <a:t> A + 4.</a:t>
            </a:r>
          </a:p>
          <a:p>
            <a:pPr lvl="1"/>
            <a:r>
              <a:rPr lang="it-IT" dirty="0" smtClean="0"/>
              <a:t>A = 3 e B = 7</a:t>
            </a:r>
          </a:p>
          <a:p>
            <a:endParaRPr lang="it-IT" dirty="0" smtClean="0"/>
          </a:p>
          <a:p>
            <a:r>
              <a:rPr lang="it-IT" dirty="0" smtClean="0"/>
              <a:t>A = 3, B = A + C.</a:t>
            </a:r>
          </a:p>
          <a:p>
            <a:pPr lvl="1"/>
            <a:r>
              <a:rPr lang="it-IT" dirty="0" smtClean="0"/>
              <a:t>A = 3 e B = 3+C</a:t>
            </a:r>
          </a:p>
          <a:p>
            <a:endParaRPr lang="it-IT" dirty="0" smtClean="0"/>
          </a:p>
          <a:p>
            <a:r>
              <a:rPr lang="it-IT" dirty="0" smtClean="0"/>
              <a:t>A = 3, B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A+C</a:t>
            </a:r>
            <a:r>
              <a:rPr lang="it-IT" dirty="0" smtClean="0"/>
              <a:t>, C=4.</a:t>
            </a:r>
          </a:p>
          <a:p>
            <a:pPr lvl="1"/>
            <a:r>
              <a:rPr lang="en-US" dirty="0" smtClean="0"/>
              <a:t>ERROR: is/2: Arguments are not sufficiently instantiated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Aritmetica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48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Gli operatori direttamente utilizzabili sono:</a:t>
            </a:r>
          </a:p>
          <a:p>
            <a:pPr lvl="1"/>
            <a:r>
              <a:rPr lang="it-IT" dirty="0" smtClean="0"/>
              <a:t>+</a:t>
            </a:r>
          </a:p>
          <a:p>
            <a:pPr lvl="1"/>
            <a:r>
              <a:rPr lang="it-IT" dirty="0" smtClean="0"/>
              <a:t>-</a:t>
            </a:r>
          </a:p>
          <a:p>
            <a:pPr lvl="1"/>
            <a:r>
              <a:rPr lang="it-IT" dirty="0" smtClean="0"/>
              <a:t>*</a:t>
            </a:r>
          </a:p>
          <a:p>
            <a:pPr lvl="1"/>
            <a:r>
              <a:rPr lang="it-IT" dirty="0" smtClean="0"/>
              <a:t>/</a:t>
            </a:r>
          </a:p>
          <a:p>
            <a:pPr lvl="1"/>
            <a:r>
              <a:rPr lang="it-IT" dirty="0" smtClean="0"/>
              <a:t>**   	(elevamento a potenza)</a:t>
            </a:r>
          </a:p>
          <a:p>
            <a:pPr lvl="1"/>
            <a:r>
              <a:rPr lang="it-IT" dirty="0" smtClean="0"/>
              <a:t>// 	(divisione intera)</a:t>
            </a:r>
          </a:p>
          <a:p>
            <a:pPr lvl="1"/>
            <a:r>
              <a:rPr lang="it-IT" dirty="0" err="1" smtClean="0"/>
              <a:t>mod</a:t>
            </a:r>
            <a:r>
              <a:rPr lang="it-IT" dirty="0" smtClean="0"/>
              <a:t>	(modulo, resto della divisione)</a:t>
            </a:r>
          </a:p>
          <a:p>
            <a:pPr lvl="1"/>
            <a:r>
              <a:rPr lang="it-IT" dirty="0" smtClean="0"/>
              <a:t>&lt;, &gt;, &gt;=, =&lt;, =, \=  (sono confronti booleani utili come predicati, ma non utilizzabili a sinistra di </a:t>
            </a:r>
            <a:r>
              <a:rPr lang="it-IT" b="1" dirty="0" err="1" smtClean="0"/>
              <a:t>is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number</a:t>
            </a:r>
            <a:r>
              <a:rPr lang="it-IT" dirty="0" smtClean="0"/>
              <a:t>(X)  (vero se X è un numero, falso negli altri casi)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 per i calcoli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80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Vedere il file prolog-2.pl per avere un esempio di regole che usano gli operatori per i calcoli</a:t>
            </a:r>
          </a:p>
          <a:p>
            <a:endParaRPr lang="it-IT" dirty="0" smtClean="0"/>
          </a:p>
          <a:p>
            <a:r>
              <a:rPr lang="pl-PL" dirty="0" smtClean="0"/>
              <a:t>calcola(X + Y, Z):-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pl-PL" dirty="0" smtClean="0"/>
              <a:t>	Z is X+Y.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calcola(5+8,Y).</a:t>
            </a:r>
          </a:p>
          <a:p>
            <a:pPr lvl="1"/>
            <a:r>
              <a:rPr lang="it-IT" dirty="0" smtClean="0"/>
              <a:t>Y = 13</a:t>
            </a:r>
          </a:p>
          <a:p>
            <a:pPr lvl="1"/>
            <a:r>
              <a:rPr lang="it-IT" dirty="0" smtClean="0"/>
              <a:t>calcola(5+8+2,X).</a:t>
            </a:r>
          </a:p>
          <a:p>
            <a:pPr lvl="1"/>
            <a:r>
              <a:rPr lang="it-IT" dirty="0" smtClean="0"/>
              <a:t>X = 15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48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Implementare l’operatore </a:t>
            </a:r>
            <a:r>
              <a:rPr lang="it-IT" dirty="0" err="1" smtClean="0"/>
              <a:t>div</a:t>
            </a:r>
            <a:r>
              <a:rPr lang="it-IT" dirty="0" smtClean="0"/>
              <a:t> in modo tale che</a:t>
            </a:r>
          </a:p>
          <a:p>
            <a:pPr lvl="1"/>
            <a:r>
              <a:rPr lang="it-IT" dirty="0" smtClean="0"/>
              <a:t>A </a:t>
            </a:r>
            <a:r>
              <a:rPr lang="it-IT" dirty="0" err="1" smtClean="0"/>
              <a:t>is</a:t>
            </a:r>
            <a:r>
              <a:rPr lang="it-IT" dirty="0" smtClean="0"/>
              <a:t> 12 </a:t>
            </a:r>
            <a:r>
              <a:rPr lang="it-IT" dirty="0" err="1" smtClean="0"/>
              <a:t>div</a:t>
            </a:r>
            <a:r>
              <a:rPr lang="it-IT" dirty="0" smtClean="0"/>
              <a:t> 6 </a:t>
            </a:r>
            <a:r>
              <a:rPr lang="it-IT" dirty="0" err="1" smtClean="0"/>
              <a:t>div</a:t>
            </a:r>
            <a:r>
              <a:rPr lang="it-IT" dirty="0" smtClean="0"/>
              <a:t> 2</a:t>
            </a:r>
          </a:p>
          <a:p>
            <a:pPr lvl="1"/>
            <a:r>
              <a:rPr lang="it-IT" dirty="0" smtClean="0"/>
              <a:t>A = 4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Definire la regola  </a:t>
            </a:r>
            <a:r>
              <a:rPr lang="it-IT" dirty="0" err="1" smtClean="0"/>
              <a:t>max</a:t>
            </a:r>
            <a:r>
              <a:rPr lang="it-IT" dirty="0" smtClean="0"/>
              <a:t>(A, B, Max) in modo che in Max ci vada il massimo tra A e B </a:t>
            </a:r>
          </a:p>
          <a:p>
            <a:r>
              <a:rPr lang="it-IT" dirty="0" smtClean="0"/>
              <a:t>Pensare anche al caso:</a:t>
            </a:r>
          </a:p>
          <a:p>
            <a:pPr lvl="1"/>
            <a:r>
              <a:rPr lang="it-IT" dirty="0" err="1" smtClean="0"/>
              <a:t>max</a:t>
            </a:r>
            <a:r>
              <a:rPr lang="it-IT" dirty="0" smtClean="0"/>
              <a:t>(A, 5, 9)</a:t>
            </a:r>
          </a:p>
          <a:p>
            <a:pPr lvl="1"/>
            <a:r>
              <a:rPr lang="it-IT" dirty="0" smtClean="0"/>
              <a:t>A = 9.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39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/*</a:t>
            </a:r>
            <a:r>
              <a:rPr lang="it-IT" dirty="0" err="1" smtClean="0"/>
              <a:t>max</a:t>
            </a:r>
            <a:r>
              <a:rPr lang="it-IT" dirty="0" smtClean="0"/>
              <a:t>(L,M). </a:t>
            </a:r>
          </a:p>
          <a:p>
            <a:pPr marL="0" indent="0">
              <a:buNone/>
            </a:pPr>
            <a:r>
              <a:rPr lang="it-IT" dirty="0" err="1" smtClean="0"/>
              <a:t>max</a:t>
            </a:r>
            <a:r>
              <a:rPr lang="it-IT" dirty="0" smtClean="0"/>
              <a:t> è vera se L è una lista e M è il massimo </a:t>
            </a:r>
            <a:r>
              <a:rPr lang="it-IT" smtClean="0"/>
              <a:t>di questa lista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*/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1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Analizza i fatti/regole dall’alto verso il basso (quindi è importante l’ordine con cui vengono scritti)</a:t>
            </a:r>
          </a:p>
          <a:p>
            <a:endParaRPr lang="it-IT" dirty="0" smtClean="0"/>
          </a:p>
          <a:p>
            <a:r>
              <a:rPr lang="it-IT" dirty="0" smtClean="0"/>
              <a:t>Utilizzo del </a:t>
            </a:r>
            <a:r>
              <a:rPr lang="it-IT" b="1" dirty="0" smtClean="0"/>
              <a:t>BACKTRACKING</a:t>
            </a:r>
            <a:r>
              <a:rPr lang="it-IT" dirty="0" smtClean="0"/>
              <a:t> per tornare indietro a prima che una variabile fosse unificata o che una certa regola fosse esplorata</a:t>
            </a:r>
          </a:p>
          <a:p>
            <a:endParaRPr lang="it-IT" dirty="0" smtClean="0"/>
          </a:p>
          <a:p>
            <a:r>
              <a:rPr lang="it-IT" dirty="0" smtClean="0"/>
              <a:t>Utilizzo della </a:t>
            </a:r>
            <a:r>
              <a:rPr lang="it-IT" b="1" dirty="0" smtClean="0"/>
              <a:t>ricorsione </a:t>
            </a:r>
            <a:r>
              <a:rPr lang="it-IT" dirty="0" smtClean="0"/>
              <a:t>per chiamare le altre regole</a:t>
            </a:r>
            <a:endParaRPr lang="it-IT" b="1" dirty="0" smtClean="0"/>
          </a:p>
          <a:p>
            <a:endParaRPr lang="it-IT" dirty="0" smtClean="0"/>
          </a:p>
          <a:p>
            <a:r>
              <a:rPr lang="it-IT" dirty="0" smtClean="0"/>
              <a:t>Per avere altre risposte, e quindi forzare il backtracking anche se il programma ne ha già trovata una che funziona, basta premere </a:t>
            </a:r>
            <a:r>
              <a:rPr lang="it-IT" b="1" dirty="0" smtClean="0"/>
              <a:t>;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Esecuzione programma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52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«Letture» dei programmi </a:t>
            </a:r>
            <a:r>
              <a:rPr lang="it-IT" dirty="0" err="1" smtClean="0"/>
              <a:t>Prolog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mondo dei </a:t>
            </a:r>
            <a:r>
              <a:rPr lang="it-IT" b="1" dirty="0" smtClean="0"/>
              <a:t>se </a:t>
            </a:r>
            <a:r>
              <a:rPr lang="it-IT" dirty="0" smtClean="0"/>
              <a:t>può essere letto in maniera: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Dichiarativa</a:t>
            </a:r>
          </a:p>
          <a:p>
            <a:pPr marL="457200" lvl="1" indent="0">
              <a:buNone/>
            </a:pPr>
            <a:r>
              <a:rPr lang="it-IT" dirty="0" smtClean="0"/>
              <a:t>I problemi sono risolubili attraverso la scrittura di un insieme di regole </a:t>
            </a:r>
          </a:p>
          <a:p>
            <a:pPr lvl="1"/>
            <a:r>
              <a:rPr lang="it-IT" dirty="0" smtClean="0"/>
              <a:t>Procedurale</a:t>
            </a:r>
          </a:p>
          <a:p>
            <a:pPr marL="457200" lvl="1" indent="0">
              <a:buNone/>
            </a:pPr>
            <a:r>
              <a:rPr lang="it-IT" dirty="0"/>
              <a:t>I problemi sono risolubili attraverso la scrittura </a:t>
            </a:r>
            <a:r>
              <a:rPr lang="it-IT" dirty="0" smtClean="0"/>
              <a:t>sequenze </a:t>
            </a:r>
            <a:r>
              <a:rPr lang="it-IT" smtClean="0"/>
              <a:t>di istruzioni</a:t>
            </a:r>
            <a:endParaRPr lang="it-IT" dirty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284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«Lettura» Dichiarativa del </a:t>
            </a:r>
            <a:r>
              <a:rPr lang="it-IT" dirty="0" err="1" smtClean="0"/>
              <a:t>Prolog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È la lettura classica (e più corretta):</a:t>
            </a:r>
          </a:p>
          <a:p>
            <a:r>
              <a:rPr lang="it-IT" dirty="0" smtClean="0"/>
              <a:t>Una clausola con variabili come</a:t>
            </a:r>
          </a:p>
          <a:p>
            <a:pPr>
              <a:buNone/>
            </a:pPr>
            <a:r>
              <a:rPr lang="it-IT" dirty="0" err="1"/>
              <a:t>grandparent</a:t>
            </a:r>
            <a:r>
              <a:rPr lang="it-IT" dirty="0"/>
              <a:t>(X,Y):-</a:t>
            </a:r>
          </a:p>
          <a:p>
            <a:pPr>
              <a:buNone/>
            </a:pPr>
            <a:r>
              <a:rPr lang="it-IT" dirty="0"/>
              <a:t>		</a:t>
            </a:r>
            <a:r>
              <a:rPr lang="it-IT" dirty="0" err="1"/>
              <a:t>parent</a:t>
            </a:r>
            <a:r>
              <a:rPr lang="it-IT" dirty="0"/>
              <a:t>(X,Z),</a:t>
            </a:r>
          </a:p>
          <a:p>
            <a:pPr>
              <a:buNone/>
            </a:pPr>
            <a:r>
              <a:rPr lang="it-IT" dirty="0"/>
              <a:t>		</a:t>
            </a:r>
            <a:r>
              <a:rPr lang="it-IT" dirty="0" err="1"/>
              <a:t>parent</a:t>
            </a:r>
            <a:r>
              <a:rPr lang="it-IT" dirty="0"/>
              <a:t>(Z,Y).</a:t>
            </a:r>
          </a:p>
          <a:p>
            <a:r>
              <a:rPr lang="it-IT" dirty="0" smtClean="0"/>
              <a:t>viene letta:</a:t>
            </a:r>
          </a:p>
          <a:p>
            <a:pPr marL="0" indent="0">
              <a:buNone/>
            </a:pPr>
            <a:r>
              <a:rPr lang="it-IT" sz="2400" dirty="0" smtClean="0"/>
              <a:t>Per ogni X e Y e Z, </a:t>
            </a:r>
          </a:p>
          <a:p>
            <a:pPr marL="457200" lvl="1" indent="0">
              <a:buNone/>
            </a:pPr>
            <a:r>
              <a:rPr lang="it-IT" dirty="0" err="1" smtClean="0"/>
              <a:t>grandparent</a:t>
            </a:r>
            <a:r>
              <a:rPr lang="it-IT" dirty="0" smtClean="0"/>
              <a:t>(X,Y) è vero se</a:t>
            </a:r>
          </a:p>
          <a:p>
            <a:pPr>
              <a:buNone/>
            </a:pPr>
            <a:r>
              <a:rPr lang="it-IT" sz="2400" dirty="0"/>
              <a:t>		</a:t>
            </a:r>
            <a:r>
              <a:rPr lang="it-IT" sz="2400" dirty="0" err="1"/>
              <a:t>parent</a:t>
            </a:r>
            <a:r>
              <a:rPr lang="it-IT" sz="2400" dirty="0"/>
              <a:t>(X,Z</a:t>
            </a:r>
            <a:r>
              <a:rPr lang="it-IT" sz="2400" dirty="0" smtClean="0"/>
              <a:t>) è vero e </a:t>
            </a:r>
            <a:endParaRPr lang="it-IT" sz="2400" dirty="0"/>
          </a:p>
          <a:p>
            <a:pPr>
              <a:buNone/>
            </a:pPr>
            <a:r>
              <a:rPr lang="it-IT" sz="2400" dirty="0"/>
              <a:t>		</a:t>
            </a:r>
            <a:r>
              <a:rPr lang="it-IT" sz="2400" dirty="0" err="1"/>
              <a:t>parent</a:t>
            </a:r>
            <a:r>
              <a:rPr lang="it-IT" sz="2400" dirty="0"/>
              <a:t>(Z,Y</a:t>
            </a:r>
            <a:r>
              <a:rPr lang="it-IT" sz="2400" dirty="0" smtClean="0"/>
              <a:t>) </a:t>
            </a:r>
            <a:r>
              <a:rPr lang="it-IT" sz="2400" dirty="0"/>
              <a:t>è </a:t>
            </a:r>
            <a:r>
              <a:rPr lang="it-IT" sz="2400" dirty="0" smtClean="0"/>
              <a:t>vero</a:t>
            </a:r>
            <a:endParaRPr lang="it-IT" sz="2400" dirty="0"/>
          </a:p>
          <a:p>
            <a:pPr marL="457200" lvl="1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134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«Lettura» Dichiarativa del </a:t>
            </a:r>
            <a:r>
              <a:rPr lang="it-IT" dirty="0" err="1"/>
              <a:t>Prolog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È la lettura classica (e più corretta</a:t>
            </a:r>
            <a:r>
              <a:rPr lang="it-IT" dirty="0" smtClean="0"/>
              <a:t>):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Una </a:t>
            </a:r>
            <a:r>
              <a:rPr lang="it-IT" dirty="0" err="1" smtClean="0"/>
              <a:t>query</a:t>
            </a:r>
            <a:r>
              <a:rPr lang="it-IT" dirty="0" smtClean="0"/>
              <a:t> come:</a:t>
            </a:r>
          </a:p>
          <a:p>
            <a:pPr marL="0" indent="0" algn="ctr">
              <a:buNone/>
            </a:pPr>
            <a:r>
              <a:rPr lang="it-IT" dirty="0" smtClean="0"/>
              <a:t>?- </a:t>
            </a:r>
            <a:r>
              <a:rPr lang="it-IT" dirty="0" err="1" smtClean="0"/>
              <a:t>grandparent</a:t>
            </a:r>
            <a:r>
              <a:rPr lang="it-IT" dirty="0" smtClean="0"/>
              <a:t>(</a:t>
            </a:r>
            <a:r>
              <a:rPr lang="it-IT" dirty="0" err="1" smtClean="0"/>
              <a:t>X,mario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smtClean="0"/>
              <a:t>viene letta come:</a:t>
            </a:r>
          </a:p>
          <a:p>
            <a:pPr marL="0" indent="0" algn="ctr">
              <a:buNone/>
            </a:pPr>
            <a:r>
              <a:rPr lang="it-IT" dirty="0" smtClean="0"/>
              <a:t>esiste un X che tale che </a:t>
            </a:r>
            <a:r>
              <a:rPr lang="it-IT" dirty="0" err="1"/>
              <a:t>grandparent</a:t>
            </a:r>
            <a:r>
              <a:rPr lang="it-IT" dirty="0"/>
              <a:t>(</a:t>
            </a:r>
            <a:r>
              <a:rPr lang="it-IT" dirty="0" err="1"/>
              <a:t>X,mario</a:t>
            </a:r>
            <a:r>
              <a:rPr lang="it-IT" dirty="0" smtClean="0"/>
              <a:t>) è vero?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86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«Lettura» Procedurale del </a:t>
            </a:r>
            <a:r>
              <a:rPr lang="it-IT" dirty="0" err="1" smtClean="0"/>
              <a:t>Prolog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È una lettura necessaria:</a:t>
            </a:r>
          </a:p>
          <a:p>
            <a:r>
              <a:rPr lang="it-IT" dirty="0" smtClean="0"/>
              <a:t>Una clausola con variabili come</a:t>
            </a:r>
          </a:p>
          <a:p>
            <a:pPr>
              <a:buNone/>
            </a:pPr>
            <a:r>
              <a:rPr lang="it-IT" dirty="0" err="1"/>
              <a:t>grandparent</a:t>
            </a:r>
            <a:r>
              <a:rPr lang="it-IT" dirty="0"/>
              <a:t>(X,Y):-</a:t>
            </a:r>
          </a:p>
          <a:p>
            <a:pPr>
              <a:buNone/>
            </a:pPr>
            <a:r>
              <a:rPr lang="it-IT" dirty="0"/>
              <a:t>		</a:t>
            </a:r>
            <a:r>
              <a:rPr lang="it-IT" dirty="0" err="1"/>
              <a:t>parent</a:t>
            </a:r>
            <a:r>
              <a:rPr lang="it-IT" dirty="0"/>
              <a:t>(X,Z),</a:t>
            </a:r>
          </a:p>
          <a:p>
            <a:pPr>
              <a:buNone/>
            </a:pPr>
            <a:r>
              <a:rPr lang="it-IT" dirty="0"/>
              <a:t>		</a:t>
            </a:r>
            <a:r>
              <a:rPr lang="it-IT" dirty="0" err="1"/>
              <a:t>parent</a:t>
            </a:r>
            <a:r>
              <a:rPr lang="it-IT" dirty="0"/>
              <a:t>(Z,Y).</a:t>
            </a:r>
          </a:p>
          <a:p>
            <a:r>
              <a:rPr lang="it-IT" dirty="0" smtClean="0"/>
              <a:t>Può essere anche letta:</a:t>
            </a:r>
          </a:p>
          <a:p>
            <a:pPr marL="0" indent="0">
              <a:buNone/>
            </a:pPr>
            <a:r>
              <a:rPr lang="it-IT" sz="2400" dirty="0" smtClean="0"/>
              <a:t>Per qualsiasi valore delle variabili X e Y e Z, </a:t>
            </a:r>
          </a:p>
          <a:p>
            <a:pPr marL="457200" lvl="1" indent="0">
              <a:buNone/>
            </a:pPr>
            <a:r>
              <a:rPr lang="it-IT" dirty="0" smtClean="0"/>
              <a:t>per soddisfare il goal </a:t>
            </a:r>
            <a:r>
              <a:rPr lang="it-IT" b="1" dirty="0" err="1" smtClean="0"/>
              <a:t>grandparent</a:t>
            </a:r>
            <a:r>
              <a:rPr lang="it-IT" b="1" dirty="0" smtClean="0"/>
              <a:t>(X,Y) </a:t>
            </a:r>
            <a:r>
              <a:rPr lang="it-IT" dirty="0" smtClean="0"/>
              <a:t>soddisfa prima il goal </a:t>
            </a:r>
            <a:r>
              <a:rPr lang="it-IT" sz="2400" dirty="0" err="1" smtClean="0"/>
              <a:t>parent</a:t>
            </a:r>
            <a:r>
              <a:rPr lang="it-IT" sz="2400" dirty="0" smtClean="0"/>
              <a:t>(X,Z) e poi il </a:t>
            </a:r>
            <a:r>
              <a:rPr lang="it-IT" sz="2400" dirty="0" err="1" smtClean="0"/>
              <a:t>parent</a:t>
            </a:r>
            <a:r>
              <a:rPr lang="it-IT" sz="2400" dirty="0" smtClean="0"/>
              <a:t>(Z,Y).</a:t>
            </a:r>
          </a:p>
          <a:p>
            <a:pPr marL="457200" lvl="1" indent="0">
              <a:buNone/>
            </a:pPr>
            <a:endParaRPr lang="it-IT" sz="2400" dirty="0"/>
          </a:p>
          <a:p>
            <a:pPr marL="457200" lvl="1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863600" y="6027003"/>
            <a:ext cx="73803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ATTENZIONE: le variabili NON variano valore durante il </a:t>
            </a:r>
            <a:r>
              <a:rPr lang="it-IT" dirty="0" err="1" smtClean="0"/>
              <a:t>soddisfamento</a:t>
            </a:r>
            <a:r>
              <a:rPr lang="it-IT" dirty="0" smtClean="0"/>
              <a:t> del goal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46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«Lettura» Procedurale del </a:t>
            </a:r>
            <a:r>
              <a:rPr lang="it-IT" dirty="0" err="1"/>
              <a:t>Prolog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È una lettura necessaria: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Una </a:t>
            </a:r>
            <a:r>
              <a:rPr lang="it-IT" dirty="0" err="1" smtClean="0"/>
              <a:t>query</a:t>
            </a:r>
            <a:r>
              <a:rPr lang="it-IT" dirty="0" smtClean="0"/>
              <a:t> come:</a:t>
            </a:r>
          </a:p>
          <a:p>
            <a:pPr marL="0" indent="0" algn="ctr">
              <a:buNone/>
            </a:pPr>
            <a:r>
              <a:rPr lang="it-IT" dirty="0" smtClean="0"/>
              <a:t>?- </a:t>
            </a:r>
            <a:r>
              <a:rPr lang="it-IT" dirty="0" err="1" smtClean="0"/>
              <a:t>grandparent</a:t>
            </a:r>
            <a:r>
              <a:rPr lang="it-IT" dirty="0" smtClean="0"/>
              <a:t>(</a:t>
            </a:r>
            <a:r>
              <a:rPr lang="it-IT" dirty="0" err="1" smtClean="0"/>
              <a:t>X,mario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smtClean="0"/>
              <a:t>viene letta come:</a:t>
            </a:r>
          </a:p>
          <a:p>
            <a:pPr marL="0" indent="0" algn="ctr">
              <a:buNone/>
            </a:pPr>
            <a:r>
              <a:rPr lang="it-IT" dirty="0" smtClean="0"/>
              <a:t>Soddisfare il goal </a:t>
            </a:r>
            <a:r>
              <a:rPr lang="it-IT" dirty="0" err="1" smtClean="0"/>
              <a:t>grandparent</a:t>
            </a:r>
            <a:r>
              <a:rPr lang="it-IT" dirty="0" smtClean="0"/>
              <a:t>(</a:t>
            </a:r>
            <a:r>
              <a:rPr lang="it-IT" dirty="0" err="1" smtClean="0"/>
              <a:t>X,mario</a:t>
            </a:r>
            <a:r>
              <a:rPr lang="it-IT" dirty="0" smtClean="0"/>
              <a:t>) trovando il valore della variabile X?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48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Importanza dell’ordine delle clausole e nelle clausole.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path</a:t>
            </a:r>
            <a:r>
              <a:rPr lang="it-IT" dirty="0" smtClean="0"/>
              <a:t>(X,Y):- </a:t>
            </a:r>
            <a:r>
              <a:rPr lang="it-IT" dirty="0" err="1" smtClean="0"/>
              <a:t>path</a:t>
            </a:r>
            <a:r>
              <a:rPr lang="it-IT" dirty="0" smtClean="0"/>
              <a:t>(X,Z),</a:t>
            </a:r>
            <a:r>
              <a:rPr lang="it-IT" dirty="0" err="1" smtClean="0"/>
              <a:t>path</a:t>
            </a:r>
            <a:r>
              <a:rPr lang="it-IT" dirty="0" smtClean="0"/>
              <a:t>(Z,Y).</a:t>
            </a:r>
          </a:p>
          <a:p>
            <a:pPr marL="0" indent="0">
              <a:buNone/>
            </a:pPr>
            <a:r>
              <a:rPr lang="it-IT" dirty="0" err="1" smtClean="0"/>
              <a:t>path</a:t>
            </a:r>
            <a:r>
              <a:rPr lang="it-IT" dirty="0" smtClean="0"/>
              <a:t>(X,Y):- </a:t>
            </a:r>
            <a:r>
              <a:rPr lang="it-IT" dirty="0" err="1" smtClean="0"/>
              <a:t>edge</a:t>
            </a:r>
            <a:r>
              <a:rPr lang="it-IT" dirty="0" smtClean="0"/>
              <a:t>(X,Y).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Genera un </a:t>
            </a:r>
            <a:r>
              <a:rPr lang="it-IT" dirty="0" err="1" smtClean="0"/>
              <a:t>loop</a:t>
            </a:r>
            <a:r>
              <a:rPr lang="it-IT" dirty="0" smtClean="0"/>
              <a:t> infinito!!!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08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8792</TotalTime>
  <Words>1238</Words>
  <Application>Microsoft Office PowerPoint</Application>
  <PresentationFormat>Presentazione su schermo (4:3)</PresentationFormat>
  <Paragraphs>275</Paragraphs>
  <Slides>29</Slides>
  <Notes>0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Template</vt:lpstr>
      <vt:lpstr>Esecuzione dei programmi Prolog Liste ed operatori aritmetici</vt:lpstr>
      <vt:lpstr>Algoritmo di Risoluzione </vt:lpstr>
      <vt:lpstr>Esecuzione programma</vt:lpstr>
      <vt:lpstr>«Letture» dei programmi Prolog</vt:lpstr>
      <vt:lpstr>«Lettura» Dichiarativa del Prolog</vt:lpstr>
      <vt:lpstr>«Lettura» Dichiarativa del Prolog</vt:lpstr>
      <vt:lpstr>«Lettura» Procedurale del Prolog</vt:lpstr>
      <vt:lpstr>«Lettura» Procedurale del Prolog</vt:lpstr>
      <vt:lpstr>Osservazioni</vt:lpstr>
      <vt:lpstr>Liste</vt:lpstr>
      <vt:lpstr>Liste</vt:lpstr>
      <vt:lpstr>Liste</vt:lpstr>
      <vt:lpstr>Operatori su liste</vt:lpstr>
      <vt:lpstr>Operatori su liste</vt:lpstr>
      <vt:lpstr>Operatori su liste</vt:lpstr>
      <vt:lpstr>Presentazione standard di PowerPoint</vt:lpstr>
      <vt:lpstr>Esercizio</vt:lpstr>
      <vt:lpstr>Operatori</vt:lpstr>
      <vt:lpstr>Definire un operatore</vt:lpstr>
      <vt:lpstr>Definire un operatore</vt:lpstr>
      <vt:lpstr>Definire un operatore</vt:lpstr>
      <vt:lpstr>Definire un operatore</vt:lpstr>
      <vt:lpstr>Aritmentica</vt:lpstr>
      <vt:lpstr>Aritmetica</vt:lpstr>
      <vt:lpstr>Aritmetica</vt:lpstr>
      <vt:lpstr>Operatori per i calcoli</vt:lpstr>
      <vt:lpstr>Esempio</vt:lpstr>
      <vt:lpstr>Esercizio</vt:lpstr>
      <vt:lpstr>Esercizio</vt:lpstr>
    </vt:vector>
  </TitlesOfParts>
  <Company>DISP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fmz</cp:lastModifiedBy>
  <cp:revision>137</cp:revision>
  <dcterms:created xsi:type="dcterms:W3CDTF">2006-11-03T14:20:30Z</dcterms:created>
  <dcterms:modified xsi:type="dcterms:W3CDTF">2014-03-10T13:38:04Z</dcterms:modified>
</cp:coreProperties>
</file>