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59" r:id="rId6"/>
    <p:sldId id="270" r:id="rId7"/>
    <p:sldId id="263" r:id="rId8"/>
    <p:sldId id="261" r:id="rId9"/>
    <p:sldId id="262" r:id="rId10"/>
    <p:sldId id="264" r:id="rId11"/>
    <p:sldId id="271" r:id="rId12"/>
    <p:sldId id="272" r:id="rId13"/>
    <p:sldId id="275" r:id="rId14"/>
    <p:sldId id="276" r:id="rId15"/>
    <p:sldId id="273" r:id="rId16"/>
    <p:sldId id="274" r:id="rId17"/>
    <p:sldId id="265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Motivations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5D34E-CE1F-40AE-AF8F-BA621D32DF62}" type="datetimeFigureOut">
              <a:rPr lang="it-IT" smtClean="0"/>
              <a:pPr/>
              <a:t>11/12/2009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53973-4548-467D-A9E1-B919B36F329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Motivations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53839-1B29-44F1-BA2F-29849C204E63}" type="datetimeFigureOut">
              <a:rPr lang="it-IT" smtClean="0"/>
              <a:pPr/>
              <a:t>11/12/2009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F82D0-80E0-4FBB-BF53-DBAA4238BEB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F82D0-80E0-4FBB-BF53-DBAA4238BEBA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Segnaposto intestazione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Motivations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F82D0-80E0-4FBB-BF53-DBAA4238BEBA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Motivations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 userDrawn="1"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67650" y="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F72E8731-5B25-4E2F-92EE-585727E97A68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32FDB307-3873-4D0A-93C6-F87B7AB0FA62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F86C236-B183-4399-9D34-B6684BFD22E6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0B005C-BF3C-4826-AF3C-441D033D0F45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1F492B78-26B3-4562-904F-85F5D54D64A4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C8C0DA74-DB8E-43BE-8208-1707F43557FD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43824" cy="1143000"/>
          </a:xfrm>
        </p:spPr>
        <p:txBody>
          <a:bodyPr rtlCol="0"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0" y="0"/>
            <a:ext cx="214310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0" y="0"/>
            <a:ext cx="1714480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egnaposto data 3"/>
          <p:cNvSpPr txBox="1">
            <a:spLocks/>
          </p:cNvSpPr>
          <p:nvPr userDrawn="1"/>
        </p:nvSpPr>
        <p:spPr>
          <a:xfrm>
            <a:off x="0" y="0"/>
            <a:ext cx="142872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43824" cy="1143000"/>
          </a:xfrm>
        </p:spPr>
        <p:txBody>
          <a:bodyPr rtlCol="0"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0" y="0"/>
            <a:ext cx="214310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0" y="0"/>
            <a:ext cx="1714480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43824" cy="1143000"/>
          </a:xfrm>
        </p:spPr>
        <p:txBody>
          <a:bodyPr rtlCol="0"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0" y="0"/>
            <a:ext cx="214310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0" y="0"/>
            <a:ext cx="1714480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43824" cy="1143000"/>
          </a:xfrm>
        </p:spPr>
        <p:txBody>
          <a:bodyPr rtlCol="0"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0" y="0"/>
            <a:ext cx="214310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0" y="0"/>
            <a:ext cx="1714480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43824" cy="1143000"/>
          </a:xfrm>
        </p:spPr>
        <p:txBody>
          <a:bodyPr rtlCol="0"/>
          <a:lstStyle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0" y="0"/>
            <a:ext cx="2143108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gnaposto data 3"/>
          <p:cNvSpPr txBox="1">
            <a:spLocks/>
          </p:cNvSpPr>
          <p:nvPr userDrawn="1"/>
        </p:nvSpPr>
        <p:spPr>
          <a:xfrm>
            <a:off x="0" y="0"/>
            <a:ext cx="1714480" cy="365760"/>
          </a:xfrm>
          <a:prstGeom prst="rect">
            <a:avLst/>
          </a:prstGeom>
        </p:spPr>
        <p:txBody>
          <a:bodyPr vert="horz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BD7FB310-918E-4E74-A758-5A35CFAD1CA8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C54EAB6E-D9DA-41B8-BA66-AB87E53978E3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3FB93CEC-989A-4294-AFC9-2A3401CD5FF5}" type="datetime1">
              <a:rPr lang="it-IT" smtClean="0"/>
              <a:pPr/>
              <a:t>11/12/2009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8C96E777-7A04-4C04-A1B6-7E37B12B5DE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7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2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867650" y="0"/>
            <a:ext cx="1276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6" r:id="rId3"/>
    <p:sldLayoutId id="2147483697" r:id="rId4"/>
    <p:sldLayoutId id="2147483698" r:id="rId5"/>
    <p:sldLayoutId id="2147483699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8501122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Probabilistic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Learner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in Semantic Turkey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772400" cy="192882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1600" dirty="0" smtClean="0"/>
              <a:t>Francesca Fallucchi, Noemi Scarpato,Armando Stellato,</a:t>
            </a:r>
          </a:p>
          <a:p>
            <a:pPr algn="ctr"/>
            <a:r>
              <a:rPr lang="it-IT" sz="1600" dirty="0" smtClean="0"/>
              <a:t> and Fabio Massimo Zanzotto</a:t>
            </a:r>
          </a:p>
          <a:p>
            <a:pPr algn="l"/>
            <a:endParaRPr lang="it-IT" sz="1600" dirty="0" smtClean="0"/>
          </a:p>
          <a:p>
            <a:pPr algn="ctr"/>
            <a:r>
              <a:rPr lang="it-IT" sz="1600" dirty="0" smtClean="0"/>
              <a:t>ART  @ DISP, University “Tor Vergata” </a:t>
            </a:r>
          </a:p>
          <a:p>
            <a:pPr algn="ctr"/>
            <a:r>
              <a:rPr lang="it-IT" sz="1600" dirty="0" err="1" smtClean="0"/>
              <a:t>Rome</a:t>
            </a:r>
            <a:r>
              <a:rPr lang="it-IT" sz="1600" dirty="0" smtClean="0"/>
              <a:t>, Italy</a:t>
            </a:r>
          </a:p>
          <a:p>
            <a:pPr algn="l"/>
            <a:endParaRPr lang="it-IT" sz="1600" dirty="0" smtClean="0"/>
          </a:p>
          <a:p>
            <a:pPr algn="ctr"/>
            <a:r>
              <a:rPr lang="it-IT" sz="1600" dirty="0" smtClean="0"/>
              <a:t>{</a:t>
            </a:r>
            <a:r>
              <a:rPr lang="it-IT" sz="1600" dirty="0" err="1" smtClean="0"/>
              <a:t>fallucchi</a:t>
            </a:r>
            <a:r>
              <a:rPr lang="it-IT" sz="1600" dirty="0" smtClean="0"/>
              <a:t>,scarpato,stellato,</a:t>
            </a:r>
            <a:r>
              <a:rPr lang="it-IT" sz="1600" dirty="0" err="1" smtClean="0"/>
              <a:t>zanzotto</a:t>
            </a:r>
            <a:r>
              <a:rPr lang="it-IT" sz="1600" dirty="0" smtClean="0"/>
              <a:t>}@info.uniroma2.it</a:t>
            </a:r>
            <a:endParaRPr lang="it-IT" sz="1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714480" y="464344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AI*IA</a:t>
            </a:r>
            <a:r>
              <a:rPr lang="it-IT" dirty="0" smtClean="0"/>
              <a:t> 2009, Reggio Emilia, </a:t>
            </a:r>
            <a:r>
              <a:rPr lang="it-IT" dirty="0" err="1" smtClean="0"/>
              <a:t>December</a:t>
            </a:r>
            <a:r>
              <a:rPr lang="it-IT" dirty="0" smtClean="0"/>
              <a:t> 9-12, 2009.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43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Probabilistic</a:t>
            </a:r>
            <a:r>
              <a:rPr lang="en-US" dirty="0" smtClean="0"/>
              <a:t> Ontology Learner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696200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Without</a:t>
            </a:r>
            <a:r>
              <a:rPr lang="it-IT" dirty="0" smtClean="0"/>
              <a:t> loss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generality</a:t>
            </a:r>
            <a:r>
              <a:rPr lang="it-IT" dirty="0" smtClean="0"/>
              <a:t>, </a:t>
            </a:r>
            <a:r>
              <a:rPr lang="it-IT" dirty="0" err="1" smtClean="0"/>
              <a:t>we</a:t>
            </a:r>
            <a:r>
              <a:rPr lang="it-IT" dirty="0" smtClean="0"/>
              <a:t> focus on the </a:t>
            </a:r>
            <a:r>
              <a:rPr lang="it-IT" dirty="0" err="1" smtClean="0"/>
              <a:t>isa</a:t>
            </a:r>
            <a:r>
              <a:rPr lang="it-IT" dirty="0" smtClean="0"/>
              <a:t> relation</a:t>
            </a:r>
          </a:p>
          <a:p>
            <a:pPr>
              <a:buNone/>
            </a:pP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compute</a:t>
            </a:r>
            <a:r>
              <a:rPr lang="it-IT" dirty="0" smtClean="0"/>
              <a:t> </a:t>
            </a:r>
          </a:p>
          <a:p>
            <a:pPr algn="ctr">
              <a:buNone/>
            </a:pPr>
            <a:r>
              <a:rPr lang="it-IT" dirty="0" smtClean="0"/>
              <a:t>P(</a:t>
            </a:r>
            <a:r>
              <a:rPr lang="it-IT" dirty="0" err="1" smtClean="0"/>
              <a:t>R</a:t>
            </a:r>
            <a:r>
              <a:rPr lang="it-IT" baseline="-25000" dirty="0" err="1" smtClean="0"/>
              <a:t>kj</a:t>
            </a:r>
            <a:r>
              <a:rPr lang="it-IT" dirty="0" smtClean="0">
                <a:sym typeface="Symbol"/>
              </a:rPr>
              <a:t></a:t>
            </a:r>
            <a:r>
              <a:rPr lang="it-IT" dirty="0" err="1" smtClean="0"/>
              <a:t>T|E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implies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b="1" i="1" dirty="0" smtClean="0"/>
              <a:t>k</a:t>
            </a:r>
            <a:r>
              <a:rPr lang="it-IT" b="1" dirty="0" smtClean="0"/>
              <a:t> </a:t>
            </a:r>
            <a:r>
              <a:rPr lang="it-IT" b="1" dirty="0" err="1" smtClean="0"/>
              <a:t>is</a:t>
            </a:r>
            <a:r>
              <a:rPr lang="it-IT" b="1" dirty="0" smtClean="0"/>
              <a:t> a </a:t>
            </a:r>
            <a:r>
              <a:rPr lang="it-IT" b="1" i="1" dirty="0" smtClean="0"/>
              <a:t>j </a:t>
            </a:r>
            <a:r>
              <a:rPr lang="it-IT" dirty="0" smtClean="0"/>
              <a:t>and E are the </a:t>
            </a:r>
            <a:r>
              <a:rPr lang="it-IT" dirty="0" err="1" smtClean="0"/>
              <a:t>evidences</a:t>
            </a:r>
            <a:r>
              <a:rPr lang="it-IT" dirty="0" smtClean="0"/>
              <a:t> </a:t>
            </a:r>
            <a:r>
              <a:rPr lang="it-IT" dirty="0" err="1" smtClean="0"/>
              <a:t>collected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corpus</a:t>
            </a:r>
            <a:endParaRPr lang="it-IT" b="1" i="1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Probabilistic</a:t>
            </a:r>
            <a:r>
              <a:rPr lang="en-US" dirty="0" smtClean="0"/>
              <a:t> Ontology Learner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929198"/>
            <a:ext cx="3143272" cy="10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compute</a:t>
            </a:r>
            <a:r>
              <a:rPr lang="it-IT" dirty="0" smtClean="0"/>
              <a:t> P(</a:t>
            </a:r>
            <a:r>
              <a:rPr lang="it-IT" dirty="0" err="1" smtClean="0"/>
              <a:t>R</a:t>
            </a:r>
            <a:r>
              <a:rPr lang="it-IT" baseline="-25000" dirty="0" err="1" smtClean="0"/>
              <a:t>kj</a:t>
            </a:r>
            <a:r>
              <a:rPr lang="it-IT" dirty="0" smtClean="0">
                <a:sym typeface="Symbol"/>
              </a:rPr>
              <a:t></a:t>
            </a:r>
            <a:r>
              <a:rPr lang="it-IT" dirty="0" err="1" smtClean="0"/>
              <a:t>T|E</a:t>
            </a:r>
            <a:r>
              <a:rPr lang="it-IT" dirty="0" smtClean="0"/>
              <a:t>) </a:t>
            </a:r>
            <a:r>
              <a:rPr lang="it-IT" dirty="0" err="1" smtClean="0"/>
              <a:t>using</a:t>
            </a:r>
            <a:r>
              <a:rPr lang="it-IT" dirty="0" smtClean="0"/>
              <a:t> the </a:t>
            </a:r>
            <a:r>
              <a:rPr lang="it-IT" dirty="0" err="1" smtClean="0"/>
              <a:t>ontology</a:t>
            </a:r>
            <a:r>
              <a:rPr lang="it-IT" dirty="0" smtClean="0"/>
              <a:t> and the negative </a:t>
            </a:r>
            <a:r>
              <a:rPr lang="it-IT" dirty="0" err="1" smtClean="0"/>
              <a:t>examples</a:t>
            </a:r>
            <a:r>
              <a:rPr lang="it-IT" dirty="0" smtClean="0"/>
              <a:t> at the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i="1" dirty="0" smtClean="0"/>
              <a:t>i</a:t>
            </a:r>
          </a:p>
          <a:p>
            <a:pPr>
              <a:buNone/>
            </a:pPr>
            <a:endParaRPr lang="it-IT" i="1" dirty="0" smtClean="0"/>
          </a:p>
          <a:p>
            <a:pPr algn="just">
              <a:buNone/>
            </a:pPr>
            <a:r>
              <a:rPr lang="it-IT" dirty="0" smtClean="0"/>
              <a:t>	</a:t>
            </a:r>
            <a:r>
              <a:rPr lang="it-IT" dirty="0" err="1" smtClean="0"/>
              <a:t>using</a:t>
            </a:r>
            <a:r>
              <a:rPr lang="it-IT" dirty="0" smtClean="0"/>
              <a:t> a discriminative </a:t>
            </a:r>
            <a:r>
              <a:rPr lang="it-IT" dirty="0" err="1" smtClean="0"/>
              <a:t>model</a:t>
            </a:r>
            <a:r>
              <a:rPr lang="it-IT" dirty="0" smtClean="0"/>
              <a:t>, i.e., the </a:t>
            </a:r>
            <a:r>
              <a:rPr lang="it-IT" dirty="0" err="1" smtClean="0"/>
              <a:t>logistic</a:t>
            </a:r>
            <a:r>
              <a:rPr lang="it-IT" dirty="0" smtClean="0"/>
              <a:t> </a:t>
            </a:r>
            <a:r>
              <a:rPr lang="it-IT" dirty="0" err="1" smtClean="0"/>
              <a:t>regression</a:t>
            </a:r>
            <a:endParaRPr lang="it-IT" dirty="0" smtClean="0"/>
          </a:p>
          <a:p>
            <a:pPr algn="just"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P(</a:t>
            </a:r>
            <a:r>
              <a:rPr lang="it-IT" dirty="0" err="1" smtClean="0"/>
              <a:t>R</a:t>
            </a:r>
            <a:r>
              <a:rPr lang="it-IT" baseline="-25000" dirty="0" err="1" smtClean="0"/>
              <a:t>kj</a:t>
            </a:r>
            <a:r>
              <a:rPr lang="it-IT" dirty="0" smtClean="0">
                <a:sym typeface="Symbol"/>
              </a:rPr>
              <a:t></a:t>
            </a:r>
            <a:r>
              <a:rPr lang="it-IT" dirty="0" err="1" smtClean="0"/>
              <a:t>T|E</a:t>
            </a:r>
            <a:r>
              <a:rPr lang="it-IT" dirty="0" smtClean="0"/>
              <a:t>)=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Probabilistic</a:t>
            </a:r>
            <a:r>
              <a:rPr lang="en-US" dirty="0" smtClean="0"/>
              <a:t> Ontology Learner</a:t>
            </a:r>
            <a:endParaRPr lang="it-I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55" y="4110042"/>
            <a:ext cx="41433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Probabilistic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75335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estimate the regressors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0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pitchFamily="18" charset="2"/>
              </a:rPr>
              <a:t>... 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k</a:t>
            </a:r>
            <a:r>
              <a:rPr lang="en-US" dirty="0" smtClean="0"/>
              <a:t>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…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with</a:t>
            </a:r>
          </a:p>
          <a:p>
            <a:r>
              <a:rPr lang="it-IT" dirty="0" smtClean="0"/>
              <a:t>maximal </a:t>
            </a:r>
            <a:r>
              <a:rPr lang="it-IT" dirty="0" err="1" smtClean="0"/>
              <a:t>likelihood</a:t>
            </a:r>
            <a:r>
              <a:rPr lang="it-IT" dirty="0" smtClean="0"/>
              <a:t> </a:t>
            </a:r>
            <a:r>
              <a:rPr lang="it-IT" dirty="0" err="1" smtClean="0"/>
              <a:t>estimation</a:t>
            </a:r>
            <a:endParaRPr lang="it-IT" dirty="0" smtClean="0"/>
          </a:p>
          <a:p>
            <a:r>
              <a:rPr lang="it-IT" dirty="0" err="1" smtClean="0"/>
              <a:t>logit</a:t>
            </a:r>
            <a:r>
              <a:rPr lang="it-IT" dirty="0" smtClean="0"/>
              <a:t>(p) =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baseline="-25000" dirty="0" smtClean="0"/>
              <a:t>0</a:t>
            </a:r>
            <a:r>
              <a:rPr lang="en-US" dirty="0" smtClean="0">
                <a:latin typeface="Symbol" pitchFamily="18" charset="2"/>
              </a:rPr>
              <a:t>+b</a:t>
            </a:r>
            <a:r>
              <a:rPr lang="en-US" baseline="-25000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Symbol" pitchFamily="18" charset="2"/>
              </a:rPr>
              <a:t>+... +</a:t>
            </a:r>
            <a:r>
              <a:rPr lang="en-US" dirty="0" err="1" smtClean="0">
                <a:latin typeface="Symbol" pitchFamily="18" charset="2"/>
              </a:rPr>
              <a:t>b</a:t>
            </a:r>
            <a:r>
              <a:rPr lang="en-US" baseline="-25000" dirty="0" err="1" smtClean="0"/>
              <a:t>k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/>
              <a:t> </a:t>
            </a:r>
            <a:endParaRPr lang="it-IT" dirty="0" smtClean="0"/>
          </a:p>
          <a:p>
            <a:r>
              <a:rPr lang="it-IT" dirty="0" err="1" smtClean="0"/>
              <a:t>solving</a:t>
            </a:r>
            <a:r>
              <a:rPr lang="it-IT" dirty="0" smtClean="0"/>
              <a:t> a </a:t>
            </a:r>
            <a:r>
              <a:rPr lang="it-IT" dirty="0" err="1" smtClean="0"/>
              <a:t>linear</a:t>
            </a:r>
            <a:r>
              <a:rPr lang="it-IT" dirty="0" smtClean="0"/>
              <a:t> </a:t>
            </a:r>
            <a:r>
              <a:rPr lang="it-IT" dirty="0" err="1" smtClean="0"/>
              <a:t>problem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Probabilistic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endParaRPr lang="it-IT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4214818"/>
            <a:ext cx="59245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matrix</a:t>
            </a:r>
            <a:r>
              <a:rPr lang="it-IT" dirty="0" smtClean="0"/>
              <a:t> </a:t>
            </a:r>
            <a:r>
              <a:rPr lang="it-IT" dirty="0" err="1" smtClean="0"/>
              <a:t>E</a:t>
            </a:r>
            <a:r>
              <a:rPr lang="it-IT" baseline="30000" dirty="0" err="1" smtClean="0"/>
              <a:t>+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pseudo-inverse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matrix</a:t>
            </a:r>
            <a:r>
              <a:rPr lang="it-IT" dirty="0" smtClean="0"/>
              <a:t> E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evidences</a:t>
            </a:r>
            <a:endParaRPr lang="it-IT" dirty="0" smtClean="0"/>
          </a:p>
          <a:p>
            <a:r>
              <a:rPr lang="it-IT" i="1" dirty="0" smtClean="0"/>
              <a:t>p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vector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ontology</a:t>
            </a:r>
            <a:r>
              <a:rPr lang="it-IT" dirty="0" smtClean="0"/>
              <a:t> and </a:t>
            </a:r>
            <a:r>
              <a:rPr lang="it-IT" dirty="0" err="1" smtClean="0"/>
              <a:t>of</a:t>
            </a:r>
            <a:r>
              <a:rPr lang="it-IT" dirty="0" smtClean="0"/>
              <a:t> the negative </a:t>
            </a:r>
            <a:r>
              <a:rPr lang="it-IT" dirty="0" err="1" smtClean="0"/>
              <a:t>examples</a:t>
            </a:r>
            <a:r>
              <a:rPr lang="it-IT" dirty="0" smtClean="0"/>
              <a:t> at the </a:t>
            </a:r>
            <a:r>
              <a:rPr lang="it-IT" dirty="0" err="1" smtClean="0"/>
              <a:t>step</a:t>
            </a:r>
            <a:r>
              <a:rPr lang="it-IT" dirty="0" smtClean="0"/>
              <a:t> </a:t>
            </a:r>
            <a:r>
              <a:rPr lang="it-IT" i="1" dirty="0" smtClean="0"/>
              <a:t>i</a:t>
            </a:r>
          </a:p>
          <a:p>
            <a:endParaRPr lang="it-IT" dirty="0" smtClean="0"/>
          </a:p>
          <a:p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computing</a:t>
            </a:r>
            <a:r>
              <a:rPr lang="it-IT" dirty="0" smtClean="0"/>
              <a:t> the </a:t>
            </a:r>
            <a:r>
              <a:rPr lang="it-IT" dirty="0" err="1" smtClean="0"/>
              <a:t>pseudo-inverse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Singular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r>
              <a:rPr lang="it-IT" dirty="0" smtClean="0"/>
              <a:t> </a:t>
            </a:r>
            <a:r>
              <a:rPr lang="it-IT" dirty="0" err="1" smtClean="0"/>
              <a:t>Decomposition</a:t>
            </a:r>
            <a:r>
              <a:rPr lang="it-IT" dirty="0" smtClean="0"/>
              <a:t> </a:t>
            </a:r>
            <a:r>
              <a:rPr lang="it-IT" sz="2200" dirty="0" smtClean="0"/>
              <a:t>(</a:t>
            </a:r>
            <a:r>
              <a:rPr lang="it-IT" sz="2200" dirty="0" err="1" smtClean="0"/>
              <a:t>Fallucchi&amp;Zanzotto</a:t>
            </a:r>
            <a:r>
              <a:rPr lang="it-IT" sz="2200" dirty="0" smtClean="0"/>
              <a:t>, 2009)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Probabilistic</a:t>
            </a:r>
            <a:r>
              <a:rPr lang="en-US" dirty="0" smtClean="0"/>
              <a:t> Ontology Learner</a:t>
            </a:r>
            <a:endParaRPr lang="it-IT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3143272" cy="108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tangolo 47"/>
          <p:cNvSpPr/>
          <p:nvPr/>
        </p:nvSpPr>
        <p:spPr>
          <a:xfrm>
            <a:off x="4071934" y="2643182"/>
            <a:ext cx="4071966" cy="30718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Increment</a:t>
            </a:r>
            <a:r>
              <a:rPr lang="en-US" dirty="0" smtClean="0"/>
              <a:t>al Ontology Learning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2143108" y="4643445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61123" y="3857627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/>
              <a:t>O</a:t>
            </a:r>
            <a:r>
              <a:rPr lang="it-IT" sz="2400" i="1" baseline="-25000" dirty="0" smtClean="0"/>
              <a:t>0</a:t>
            </a:r>
            <a:endParaRPr lang="it-IT" sz="2400" i="1" baseline="-25000" dirty="0"/>
          </a:p>
        </p:txBody>
      </p:sp>
      <p:cxnSp>
        <p:nvCxnSpPr>
          <p:cNvPr id="9" name="Connettore 1 8"/>
          <p:cNvCxnSpPr>
            <a:stCxn id="10" idx="5"/>
            <a:endCxn id="27" idx="0"/>
          </p:cNvCxnSpPr>
          <p:nvPr/>
        </p:nvCxnSpPr>
        <p:spPr>
          <a:xfrm rot="5400000">
            <a:off x="1221812" y="4518429"/>
            <a:ext cx="296214" cy="239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428728" y="442913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>
            <a:stCxn id="10" idx="4"/>
            <a:endCxn id="36" idx="1"/>
          </p:cNvCxnSpPr>
          <p:nvPr/>
        </p:nvCxnSpPr>
        <p:spPr>
          <a:xfrm rot="16200000" flipH="1">
            <a:off x="1500168" y="4464848"/>
            <a:ext cx="224773" cy="29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27" idx="5"/>
            <a:endCxn id="40" idx="7"/>
          </p:cNvCxnSpPr>
          <p:nvPr/>
        </p:nvCxnSpPr>
        <p:spPr>
          <a:xfrm rot="5400000">
            <a:off x="943457" y="4893478"/>
            <a:ext cx="3781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1214414" y="478632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27"/>
          <p:cNvCxnSpPr>
            <a:stCxn id="27" idx="4"/>
            <a:endCxn id="42" idx="1"/>
          </p:cNvCxnSpPr>
          <p:nvPr/>
        </p:nvCxnSpPr>
        <p:spPr>
          <a:xfrm rot="16200000" flipH="1">
            <a:off x="1125116" y="4982775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1750199" y="47148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928662" y="521494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1357290" y="521494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1 45"/>
          <p:cNvCxnSpPr>
            <a:stCxn id="10" idx="4"/>
            <a:endCxn id="47" idx="1"/>
          </p:cNvCxnSpPr>
          <p:nvPr/>
        </p:nvCxnSpPr>
        <p:spPr>
          <a:xfrm rot="16200000" flipH="1">
            <a:off x="1339430" y="4625585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1571604" y="485775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3518577" y="3929065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err="1" smtClean="0"/>
              <a:t>O</a:t>
            </a:r>
            <a:r>
              <a:rPr lang="it-IT" sz="2400" i="1" baseline="-25000" dirty="0" err="1" smtClean="0"/>
              <a:t>i</a:t>
            </a:r>
            <a:endParaRPr lang="it-IT" sz="2400" i="1" baseline="-25000" dirty="0"/>
          </a:p>
        </p:txBody>
      </p:sp>
      <p:cxnSp>
        <p:nvCxnSpPr>
          <p:cNvPr id="51" name="Connettore 1 50"/>
          <p:cNvCxnSpPr>
            <a:stCxn id="52" idx="5"/>
            <a:endCxn id="55" idx="0"/>
          </p:cNvCxnSpPr>
          <p:nvPr/>
        </p:nvCxnSpPr>
        <p:spPr>
          <a:xfrm rot="5400000">
            <a:off x="3579266" y="4589867"/>
            <a:ext cx="296214" cy="239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3786182" y="450056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1 52"/>
          <p:cNvCxnSpPr>
            <a:stCxn id="52" idx="4"/>
            <a:endCxn id="57" idx="1"/>
          </p:cNvCxnSpPr>
          <p:nvPr/>
        </p:nvCxnSpPr>
        <p:spPr>
          <a:xfrm rot="16200000" flipH="1">
            <a:off x="3857622" y="4536286"/>
            <a:ext cx="224773" cy="29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>
            <a:stCxn id="55" idx="5"/>
            <a:endCxn id="58" idx="7"/>
          </p:cNvCxnSpPr>
          <p:nvPr/>
        </p:nvCxnSpPr>
        <p:spPr>
          <a:xfrm rot="5400000">
            <a:off x="3300911" y="4964916"/>
            <a:ext cx="3781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3571868" y="485775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1 55"/>
          <p:cNvCxnSpPr>
            <a:stCxn id="55" idx="4"/>
            <a:endCxn id="59" idx="1"/>
          </p:cNvCxnSpPr>
          <p:nvPr/>
        </p:nvCxnSpPr>
        <p:spPr>
          <a:xfrm rot="16200000" flipH="1">
            <a:off x="3482570" y="5054213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/>
          <p:cNvSpPr/>
          <p:nvPr/>
        </p:nvSpPr>
        <p:spPr>
          <a:xfrm>
            <a:off x="4107653" y="478631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3286116" y="528638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3714744" y="528638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1 59"/>
          <p:cNvCxnSpPr>
            <a:stCxn id="52" idx="4"/>
            <a:endCxn id="61" idx="1"/>
          </p:cNvCxnSpPr>
          <p:nvPr/>
        </p:nvCxnSpPr>
        <p:spPr>
          <a:xfrm rot="16200000" flipH="1">
            <a:off x="3696884" y="4697023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/>
          <p:cNvSpPr/>
          <p:nvPr/>
        </p:nvSpPr>
        <p:spPr>
          <a:xfrm>
            <a:off x="3929058" y="492919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Smile 62"/>
          <p:cNvSpPr/>
          <p:nvPr/>
        </p:nvSpPr>
        <p:spPr>
          <a:xfrm>
            <a:off x="6715140" y="4286255"/>
            <a:ext cx="785818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>
            <a:off x="4714876" y="3143248"/>
            <a:ext cx="18573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Learner</a:t>
            </a:r>
            <a:endParaRPr lang="it-IT" dirty="0"/>
          </a:p>
        </p:txBody>
      </p:sp>
      <p:sp>
        <p:nvSpPr>
          <p:cNvPr id="78" name="Freccia curva 77"/>
          <p:cNvSpPr/>
          <p:nvPr/>
        </p:nvSpPr>
        <p:spPr>
          <a:xfrm>
            <a:off x="3786182" y="3500438"/>
            <a:ext cx="571504" cy="4286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9" name="Freccia curva 78"/>
          <p:cNvSpPr/>
          <p:nvPr/>
        </p:nvSpPr>
        <p:spPr>
          <a:xfrm rot="5400000">
            <a:off x="6715140" y="3571876"/>
            <a:ext cx="571504" cy="4286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0" name="Freccia a inversione 79"/>
          <p:cNvSpPr/>
          <p:nvPr/>
        </p:nvSpPr>
        <p:spPr>
          <a:xfrm rot="10800000">
            <a:off x="3786182" y="5643577"/>
            <a:ext cx="3429024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1" name="Pergamena 1 80"/>
          <p:cNvSpPr/>
          <p:nvPr/>
        </p:nvSpPr>
        <p:spPr>
          <a:xfrm>
            <a:off x="5462594" y="1857365"/>
            <a:ext cx="428628" cy="64294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Freccia in giù 81"/>
          <p:cNvSpPr/>
          <p:nvPr/>
        </p:nvSpPr>
        <p:spPr>
          <a:xfrm>
            <a:off x="5572132" y="2643183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a inversione 86"/>
          <p:cNvSpPr/>
          <p:nvPr/>
        </p:nvSpPr>
        <p:spPr>
          <a:xfrm rot="10800000">
            <a:off x="3071802" y="5572140"/>
            <a:ext cx="4214842" cy="928694"/>
          </a:xfrm>
          <a:prstGeom prst="uturnArrow">
            <a:avLst>
              <a:gd name="adj1" fmla="val 11325"/>
              <a:gd name="adj2" fmla="val 25000"/>
              <a:gd name="adj3" fmla="val 25000"/>
              <a:gd name="adj4" fmla="val 43750"/>
              <a:gd name="adj5" fmla="val 36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000364" y="5681979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err="1" smtClean="0"/>
              <a:t>O</a:t>
            </a:r>
            <a:r>
              <a:rPr lang="it-IT" sz="2400" i="1" baseline="-25000" dirty="0" err="1" smtClean="0"/>
              <a:t>i</a:t>
            </a:r>
            <a:endParaRPr lang="it-IT" sz="2400" i="1" baseline="-25000" dirty="0"/>
          </a:p>
        </p:txBody>
      </p:sp>
      <p:cxnSp>
        <p:nvCxnSpPr>
          <p:cNvPr id="90" name="Connettore 1 89"/>
          <p:cNvCxnSpPr/>
          <p:nvPr/>
        </p:nvCxnSpPr>
        <p:spPr>
          <a:xfrm>
            <a:off x="3143240" y="5715016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/>
          <p:cNvSpPr txBox="1"/>
          <p:nvPr/>
        </p:nvSpPr>
        <p:spPr>
          <a:xfrm>
            <a:off x="214282" y="3500438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endParaRPr lang="it-IT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3502125" y="1988099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Domain Corpus</a:t>
            </a:r>
            <a:endParaRPr lang="it-IT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817659" y="5715016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Negative </a:t>
            </a:r>
            <a:r>
              <a:rPr lang="it-IT" dirty="0" err="1" smtClean="0"/>
              <a:t>Examples</a:t>
            </a:r>
            <a:endParaRPr lang="it-IT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4214810" y="4857760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New </a:t>
            </a:r>
            <a:r>
              <a:rPr lang="it-IT" dirty="0" err="1" smtClean="0"/>
              <a:t>Ontologies</a:t>
            </a:r>
            <a:endParaRPr lang="it-IT" dirty="0"/>
          </a:p>
        </p:txBody>
      </p:sp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3286125"/>
            <a:ext cx="166148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Segnaposto contenuto 5" descr="S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500826" y="4357694"/>
            <a:ext cx="1454692" cy="882244"/>
          </a:xfrm>
        </p:spPr>
      </p:pic>
      <p:sp>
        <p:nvSpPr>
          <p:cNvPr id="49" name="Rettangolo 48"/>
          <p:cNvSpPr/>
          <p:nvPr/>
        </p:nvSpPr>
        <p:spPr>
          <a:xfrm>
            <a:off x="7000892" y="2714620"/>
            <a:ext cx="1057276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ST-OL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1559 0.0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 Semantic Turkey extension mechanism to implement the Ontology Learner Model</a:t>
            </a:r>
          </a:p>
          <a:p>
            <a:endParaRPr lang="en-US" dirty="0" smtClean="0"/>
          </a:p>
          <a:p>
            <a:r>
              <a:rPr lang="en-US" dirty="0" smtClean="0"/>
              <a:t>Provides a graphical user interface and a human-computer interaction work-flow to supporting the incremental learning loop of our learning theory</a:t>
            </a:r>
          </a:p>
          <a:p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Semantic Turkey-Ontology Learner (ST-OL)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interaction process is achieved through the following steps: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Initialization phase where the user selects the initial ontology O and the bunch of documents C where to extract new knowledge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Iterative phase where the user launch the learning and validates the proposals of ST-OL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Semantic Turkey-Ontology Learner (ST-OL)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0"/>
            <a:ext cx="7543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Semantic Turkey-Ontology Learner (ST-OL)</a:t>
            </a:r>
            <a:endParaRPr lang="en-US" dirty="0"/>
          </a:p>
        </p:txBody>
      </p:sp>
      <p:pic>
        <p:nvPicPr>
          <p:cNvPr id="2051" name="Picture 3" descr="C:\Users\Noemi\AppData\Local\Temp\Rar$DR02.584\proposedTree copia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57224" y="1071546"/>
            <a:ext cx="6838967" cy="5444714"/>
          </a:xfrm>
          <a:prstGeom prst="rect">
            <a:avLst/>
          </a:prstGeom>
          <a:noFill/>
        </p:spPr>
      </p:pic>
      <p:sp>
        <p:nvSpPr>
          <p:cNvPr id="10" name="Ovale 9"/>
          <p:cNvSpPr/>
          <p:nvPr/>
        </p:nvSpPr>
        <p:spPr>
          <a:xfrm>
            <a:off x="6072198" y="2285992"/>
            <a:ext cx="642942" cy="357190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12"/>
          <p:cNvSpPr/>
          <p:nvPr/>
        </p:nvSpPr>
        <p:spPr>
          <a:xfrm>
            <a:off x="3500430" y="2571744"/>
            <a:ext cx="642942" cy="357190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onnettore 7 14"/>
          <p:cNvCxnSpPr>
            <a:stCxn id="10" idx="2"/>
          </p:cNvCxnSpPr>
          <p:nvPr/>
        </p:nvCxnSpPr>
        <p:spPr>
          <a:xfrm rot="10800000" flipV="1">
            <a:off x="4143372" y="2464586"/>
            <a:ext cx="1928826" cy="250033"/>
          </a:xfrm>
          <a:prstGeom prst="curvedConnector3">
            <a:avLst>
              <a:gd name="adj1" fmla="val 48683"/>
            </a:avLst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1071538" y="3214686"/>
            <a:ext cx="571504" cy="285752"/>
          </a:xfrm>
          <a:prstGeom prst="ellipse">
            <a:avLst/>
          </a:prstGeom>
          <a:solidFill>
            <a:schemeClr val="tx1">
              <a:alpha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sellaDiTesto 26"/>
          <p:cNvSpPr txBox="1"/>
          <p:nvPr/>
        </p:nvSpPr>
        <p:spPr>
          <a:xfrm>
            <a:off x="1357290" y="3254217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(1)</a:t>
            </a:r>
            <a:endParaRPr lang="en-US" sz="1000" dirty="0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4500570"/>
            <a:ext cx="333375" cy="142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4714884"/>
            <a:ext cx="7493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193132" y="2428868"/>
            <a:ext cx="64294" cy="7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3" grpId="0" animBg="1"/>
      <p:bldP spid="19" grpId="0" animBg="1"/>
      <p:bldP spid="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Motivations</a:t>
            </a:r>
          </a:p>
          <a:p>
            <a:endParaRPr lang="it-IT" dirty="0" smtClean="0"/>
          </a:p>
          <a:p>
            <a:r>
              <a:rPr lang="it-IT" dirty="0" err="1" smtClean="0"/>
              <a:t>Incremental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</a:t>
            </a:r>
            <a:r>
              <a:rPr lang="it-IT" dirty="0" err="1" smtClean="0"/>
              <a:t>Active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endParaRPr lang="it-IT" dirty="0" smtClean="0"/>
          </a:p>
          <a:p>
            <a:pPr lvl="1"/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Turkey</a:t>
            </a:r>
            <a:endParaRPr lang="it-IT" dirty="0" smtClean="0"/>
          </a:p>
          <a:p>
            <a:pPr lvl="1"/>
            <a:r>
              <a:rPr lang="it-IT" dirty="0" err="1" smtClean="0"/>
              <a:t>Probabilistic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Learner</a:t>
            </a:r>
            <a:endParaRPr lang="it-IT" dirty="0" smtClean="0"/>
          </a:p>
          <a:p>
            <a:pPr lvl="1">
              <a:buNone/>
            </a:pPr>
            <a:endParaRPr lang="it-IT" dirty="0" smtClean="0"/>
          </a:p>
          <a:p>
            <a:r>
              <a:rPr lang="it-IT" dirty="0" smtClean="0"/>
              <a:t>ST-OL (Semantic </a:t>
            </a:r>
            <a:r>
              <a:rPr lang="it-IT" dirty="0" err="1" smtClean="0"/>
              <a:t>Turkey-Ontology</a:t>
            </a:r>
            <a:r>
              <a:rPr lang="it-IT" dirty="0" smtClean="0"/>
              <a:t> </a:t>
            </a:r>
            <a:r>
              <a:rPr lang="it-IT" dirty="0" err="1" smtClean="0"/>
              <a:t>Learner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</a:t>
            </a:r>
            <a:r>
              <a:rPr lang="it-IT" dirty="0" err="1" smtClean="0"/>
              <a:t>Outline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talk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presented a system for incremental ontology learning</a:t>
            </a:r>
          </a:p>
          <a:p>
            <a:r>
              <a:rPr lang="en-US" dirty="0" smtClean="0"/>
              <a:t>The model is based on:</a:t>
            </a:r>
          </a:p>
          <a:p>
            <a:pPr lvl="1"/>
            <a:r>
              <a:rPr lang="en-US" dirty="0" smtClean="0"/>
              <a:t>The semantic turkey</a:t>
            </a:r>
          </a:p>
          <a:p>
            <a:pPr lvl="1"/>
            <a:r>
              <a:rPr lang="en-US" dirty="0" smtClean="0"/>
              <a:t>An Singular Value Decomposition Probabilistic Ontology Learning (</a:t>
            </a:r>
            <a:r>
              <a:rPr lang="en-US" dirty="0" err="1" smtClean="0"/>
              <a:t>Fallucchi&amp;Zanzotto</a:t>
            </a:r>
            <a:r>
              <a:rPr lang="en-US" dirty="0" smtClean="0"/>
              <a:t>, 2009)</a:t>
            </a:r>
          </a:p>
          <a:p>
            <a:r>
              <a:rPr lang="en-US" dirty="0" smtClean="0"/>
              <a:t>We are working on extending the model to positively taking into account the properties of the considered semantic relations</a:t>
            </a:r>
            <a:endParaRPr lang="en-US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714348" y="4214818"/>
            <a:ext cx="7929618" cy="345284"/>
          </a:xfrm>
          <a:prstGeom prst="rect">
            <a:avLst/>
          </a:prstGeom>
          <a:solidFill>
            <a:srgbClr val="0070C0">
              <a:alpha val="63000"/>
            </a:srgbClr>
          </a:solidFill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The </a:t>
            </a:r>
            <a:r>
              <a:rPr lang="it-IT" dirty="0" err="1" smtClean="0"/>
              <a:t>solution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00034" y="1500175"/>
            <a:ext cx="8229600" cy="2071702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latin typeface="NimbusRomNo9L-Regu"/>
              </a:rPr>
              <a:t>Ontologies and knowledge repositories are important components in Knowledge Representation and Natural Language Processing applications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NimbusRomNo9L-Regu"/>
              </a:rPr>
              <a:t>Learnt Knowledge of Ontology Learning Models cannot be used without validation</a:t>
            </a:r>
          </a:p>
          <a:p>
            <a:r>
              <a:rPr lang="en-US" sz="2200" dirty="0" smtClean="0">
                <a:solidFill>
                  <a:srgbClr val="000000"/>
                </a:solidFill>
                <a:latin typeface="NimbusRomNo9L-Regu"/>
              </a:rPr>
              <a:t>Initial Training of Ontology Learning Models is always domain specific</a:t>
            </a:r>
            <a:endParaRPr lang="en-US" sz="2400" dirty="0" smtClean="0">
              <a:solidFill>
                <a:srgbClr val="000000"/>
              </a:solidFill>
              <a:latin typeface="NimbusRomNo9L-Regu"/>
            </a:endParaRPr>
          </a:p>
          <a:p>
            <a:endParaRPr lang="en-US" sz="2400" dirty="0" smtClean="0">
              <a:solidFill>
                <a:srgbClr val="000000"/>
              </a:solidFill>
              <a:latin typeface="NimbusRomNo9L-Regu"/>
            </a:endParaRPr>
          </a:p>
          <a:p>
            <a:endParaRPr lang="it-IT" sz="2400" dirty="0" smtClean="0"/>
          </a:p>
          <a:p>
            <a:endParaRPr lang="it-IT" sz="2400" dirty="0" smtClean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   </a:t>
            </a:r>
            <a:r>
              <a:rPr lang="it-IT" dirty="0" err="1" smtClean="0"/>
              <a:t>Motivations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14348" y="4214818"/>
            <a:ext cx="7929618" cy="2071702"/>
          </a:xfrm>
          <a:prstGeom prst="rect">
            <a:avLst/>
          </a:prstGeom>
          <a:solidFill>
            <a:schemeClr val="accent1">
              <a:alpha val="23000"/>
            </a:schemeClr>
          </a:solidFill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Tx/>
            </a:pPr>
            <a:endParaRPr lang="it-IT" dirty="0" smtClean="0"/>
          </a:p>
          <a:p>
            <a:pPr>
              <a:buClrTx/>
            </a:pPr>
            <a:r>
              <a:rPr lang="it-IT" dirty="0" err="1" smtClean="0">
                <a:solidFill>
                  <a:schemeClr val="tx1"/>
                </a:solidFill>
              </a:rPr>
              <a:t>Incremental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Ontology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Learning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with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Active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Learning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Models</a:t>
            </a:r>
            <a:endParaRPr lang="it-IT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it-IT" dirty="0" smtClean="0">
              <a:solidFill>
                <a:schemeClr val="tx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it-IT" dirty="0" err="1" smtClean="0">
                <a:solidFill>
                  <a:schemeClr val="tx1"/>
                </a:solidFill>
              </a:rPr>
              <a:t>Putting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final users in the learning loop for adapting the model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Using a probabilistic ontology learning model that exploits transitive relations for inducing better extraction models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Increment</a:t>
            </a:r>
            <a:r>
              <a:rPr lang="en-US" dirty="0" smtClean="0"/>
              <a:t>al Ontology Learning</a:t>
            </a:r>
            <a:endParaRPr lang="it-IT" dirty="0"/>
          </a:p>
        </p:txBody>
      </p:sp>
      <p:sp>
        <p:nvSpPr>
          <p:cNvPr id="6" name="Freccia a destra 5"/>
          <p:cNvSpPr/>
          <p:nvPr/>
        </p:nvSpPr>
        <p:spPr>
          <a:xfrm>
            <a:off x="2143108" y="4643445"/>
            <a:ext cx="92869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61123" y="3857627"/>
            <a:ext cx="553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smtClean="0"/>
              <a:t>O</a:t>
            </a:r>
            <a:r>
              <a:rPr lang="it-IT" sz="2400" i="1" baseline="-25000" dirty="0" smtClean="0"/>
              <a:t>0</a:t>
            </a:r>
            <a:endParaRPr lang="it-IT" sz="2400" i="1" baseline="-25000" dirty="0"/>
          </a:p>
        </p:txBody>
      </p:sp>
      <p:cxnSp>
        <p:nvCxnSpPr>
          <p:cNvPr id="9" name="Connettore 1 8"/>
          <p:cNvCxnSpPr>
            <a:stCxn id="10" idx="5"/>
            <a:endCxn id="27" idx="0"/>
          </p:cNvCxnSpPr>
          <p:nvPr/>
        </p:nvCxnSpPr>
        <p:spPr>
          <a:xfrm rot="5400000">
            <a:off x="1221812" y="4518429"/>
            <a:ext cx="296214" cy="239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1428728" y="442913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1 14"/>
          <p:cNvCxnSpPr>
            <a:stCxn id="10" idx="4"/>
            <a:endCxn id="36" idx="1"/>
          </p:cNvCxnSpPr>
          <p:nvPr/>
        </p:nvCxnSpPr>
        <p:spPr>
          <a:xfrm rot="16200000" flipH="1">
            <a:off x="1500168" y="4464848"/>
            <a:ext cx="224773" cy="29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>
            <a:stCxn id="27" idx="5"/>
            <a:endCxn id="40" idx="7"/>
          </p:cNvCxnSpPr>
          <p:nvPr/>
        </p:nvCxnSpPr>
        <p:spPr>
          <a:xfrm rot="5400000">
            <a:off x="943457" y="4893478"/>
            <a:ext cx="3781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1214414" y="4786321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8" name="Connettore 1 27"/>
          <p:cNvCxnSpPr>
            <a:stCxn id="27" idx="4"/>
            <a:endCxn id="42" idx="1"/>
          </p:cNvCxnSpPr>
          <p:nvPr/>
        </p:nvCxnSpPr>
        <p:spPr>
          <a:xfrm rot="16200000" flipH="1">
            <a:off x="1125116" y="4982775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1750199" y="471488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928662" y="521494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vale 41"/>
          <p:cNvSpPr/>
          <p:nvPr/>
        </p:nvSpPr>
        <p:spPr>
          <a:xfrm>
            <a:off x="1357290" y="521494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6" name="Connettore 1 45"/>
          <p:cNvCxnSpPr>
            <a:stCxn id="10" idx="4"/>
            <a:endCxn id="47" idx="1"/>
          </p:cNvCxnSpPr>
          <p:nvPr/>
        </p:nvCxnSpPr>
        <p:spPr>
          <a:xfrm rot="16200000" flipH="1">
            <a:off x="1339430" y="4625585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1571604" y="485775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3518577" y="3929065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err="1" smtClean="0"/>
              <a:t>O</a:t>
            </a:r>
            <a:r>
              <a:rPr lang="it-IT" sz="2400" i="1" baseline="-25000" dirty="0" err="1" smtClean="0"/>
              <a:t>i</a:t>
            </a:r>
            <a:endParaRPr lang="it-IT" sz="2400" i="1" baseline="-25000" dirty="0"/>
          </a:p>
        </p:txBody>
      </p:sp>
      <p:cxnSp>
        <p:nvCxnSpPr>
          <p:cNvPr id="51" name="Connettore 1 50"/>
          <p:cNvCxnSpPr>
            <a:stCxn id="52" idx="5"/>
            <a:endCxn id="55" idx="0"/>
          </p:cNvCxnSpPr>
          <p:nvPr/>
        </p:nvCxnSpPr>
        <p:spPr>
          <a:xfrm rot="5400000">
            <a:off x="3579266" y="4589867"/>
            <a:ext cx="296214" cy="239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/>
          <p:cNvSpPr/>
          <p:nvPr/>
        </p:nvSpPr>
        <p:spPr>
          <a:xfrm>
            <a:off x="3786182" y="450056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3" name="Connettore 1 52"/>
          <p:cNvCxnSpPr>
            <a:stCxn id="52" idx="4"/>
            <a:endCxn id="57" idx="1"/>
          </p:cNvCxnSpPr>
          <p:nvPr/>
        </p:nvCxnSpPr>
        <p:spPr>
          <a:xfrm rot="16200000" flipH="1">
            <a:off x="3857622" y="4536286"/>
            <a:ext cx="224773" cy="29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>
            <a:stCxn id="55" idx="5"/>
            <a:endCxn id="58" idx="7"/>
          </p:cNvCxnSpPr>
          <p:nvPr/>
        </p:nvCxnSpPr>
        <p:spPr>
          <a:xfrm rot="5400000">
            <a:off x="3300911" y="4964916"/>
            <a:ext cx="3781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e 54"/>
          <p:cNvSpPr/>
          <p:nvPr/>
        </p:nvSpPr>
        <p:spPr>
          <a:xfrm>
            <a:off x="3571868" y="4857759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6" name="Connettore 1 55"/>
          <p:cNvCxnSpPr>
            <a:stCxn id="55" idx="4"/>
            <a:endCxn id="59" idx="1"/>
          </p:cNvCxnSpPr>
          <p:nvPr/>
        </p:nvCxnSpPr>
        <p:spPr>
          <a:xfrm rot="16200000" flipH="1">
            <a:off x="3482570" y="5054213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e 56"/>
          <p:cNvSpPr/>
          <p:nvPr/>
        </p:nvSpPr>
        <p:spPr>
          <a:xfrm>
            <a:off x="4107653" y="478631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8" name="Ovale 57"/>
          <p:cNvSpPr/>
          <p:nvPr/>
        </p:nvSpPr>
        <p:spPr>
          <a:xfrm>
            <a:off x="3286116" y="528638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Ovale 58"/>
          <p:cNvSpPr/>
          <p:nvPr/>
        </p:nvSpPr>
        <p:spPr>
          <a:xfrm>
            <a:off x="3714744" y="528638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0" name="Connettore 1 59"/>
          <p:cNvCxnSpPr>
            <a:stCxn id="52" idx="4"/>
            <a:endCxn id="61" idx="1"/>
          </p:cNvCxnSpPr>
          <p:nvPr/>
        </p:nvCxnSpPr>
        <p:spPr>
          <a:xfrm rot="16200000" flipH="1">
            <a:off x="3696884" y="4697023"/>
            <a:ext cx="367652" cy="117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e 60"/>
          <p:cNvSpPr/>
          <p:nvPr/>
        </p:nvSpPr>
        <p:spPr>
          <a:xfrm>
            <a:off x="3929058" y="4929197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3" name="Smile 62"/>
          <p:cNvSpPr/>
          <p:nvPr/>
        </p:nvSpPr>
        <p:spPr>
          <a:xfrm>
            <a:off x="6715140" y="4286255"/>
            <a:ext cx="785818" cy="10001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7" name="Rettangolo 76"/>
          <p:cNvSpPr/>
          <p:nvPr/>
        </p:nvSpPr>
        <p:spPr>
          <a:xfrm>
            <a:off x="4714876" y="3071809"/>
            <a:ext cx="18573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Learner</a:t>
            </a:r>
            <a:endParaRPr lang="it-IT" dirty="0"/>
          </a:p>
        </p:txBody>
      </p:sp>
      <p:sp>
        <p:nvSpPr>
          <p:cNvPr id="78" name="Freccia curva 77"/>
          <p:cNvSpPr/>
          <p:nvPr/>
        </p:nvSpPr>
        <p:spPr>
          <a:xfrm>
            <a:off x="3786182" y="3428999"/>
            <a:ext cx="571504" cy="4286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9" name="Freccia curva 78"/>
          <p:cNvSpPr/>
          <p:nvPr/>
        </p:nvSpPr>
        <p:spPr>
          <a:xfrm rot="5400000">
            <a:off x="6715140" y="3500437"/>
            <a:ext cx="571504" cy="4286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0" name="Freccia a inversione 79"/>
          <p:cNvSpPr/>
          <p:nvPr/>
        </p:nvSpPr>
        <p:spPr>
          <a:xfrm rot="10800000">
            <a:off x="3786182" y="5643577"/>
            <a:ext cx="3429024" cy="28575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1" name="Pergamena 1 80"/>
          <p:cNvSpPr/>
          <p:nvPr/>
        </p:nvSpPr>
        <p:spPr>
          <a:xfrm>
            <a:off x="5462594" y="1785926"/>
            <a:ext cx="428628" cy="642942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" name="Freccia in giù 81"/>
          <p:cNvSpPr/>
          <p:nvPr/>
        </p:nvSpPr>
        <p:spPr>
          <a:xfrm>
            <a:off x="5572132" y="2571744"/>
            <a:ext cx="21431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a inversione 86"/>
          <p:cNvSpPr/>
          <p:nvPr/>
        </p:nvSpPr>
        <p:spPr>
          <a:xfrm rot="10800000">
            <a:off x="3071802" y="5572140"/>
            <a:ext cx="4214842" cy="928694"/>
          </a:xfrm>
          <a:prstGeom prst="uturnArrow">
            <a:avLst>
              <a:gd name="adj1" fmla="val 11325"/>
              <a:gd name="adj2" fmla="val 25000"/>
              <a:gd name="adj3" fmla="val 25000"/>
              <a:gd name="adj4" fmla="val 43750"/>
              <a:gd name="adj5" fmla="val 363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8" name="CasellaDiTesto 87"/>
          <p:cNvSpPr txBox="1"/>
          <p:nvPr/>
        </p:nvSpPr>
        <p:spPr>
          <a:xfrm>
            <a:off x="3000364" y="5681979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i="1" dirty="0" err="1" smtClean="0"/>
              <a:t>O</a:t>
            </a:r>
            <a:r>
              <a:rPr lang="it-IT" sz="2400" i="1" baseline="-25000" dirty="0" err="1" smtClean="0"/>
              <a:t>i</a:t>
            </a:r>
            <a:endParaRPr lang="it-IT" sz="2400" i="1" baseline="-25000" dirty="0"/>
          </a:p>
        </p:txBody>
      </p:sp>
      <p:cxnSp>
        <p:nvCxnSpPr>
          <p:cNvPr id="90" name="Connettore 1 89"/>
          <p:cNvCxnSpPr/>
          <p:nvPr/>
        </p:nvCxnSpPr>
        <p:spPr>
          <a:xfrm>
            <a:off x="3143240" y="5715016"/>
            <a:ext cx="2143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CasellaDiTesto 92"/>
          <p:cNvSpPr txBox="1"/>
          <p:nvPr/>
        </p:nvSpPr>
        <p:spPr>
          <a:xfrm>
            <a:off x="214282" y="3500438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Initial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endParaRPr lang="it-IT" dirty="0"/>
          </a:p>
        </p:txBody>
      </p:sp>
      <p:sp>
        <p:nvSpPr>
          <p:cNvPr id="94" name="CasellaDiTesto 93"/>
          <p:cNvSpPr txBox="1"/>
          <p:nvPr/>
        </p:nvSpPr>
        <p:spPr>
          <a:xfrm>
            <a:off x="3502125" y="1916660"/>
            <a:ext cx="192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Domain Corpus</a:t>
            </a:r>
            <a:endParaRPr lang="it-IT" dirty="0"/>
          </a:p>
        </p:txBody>
      </p:sp>
      <p:sp>
        <p:nvSpPr>
          <p:cNvPr id="95" name="CasellaDiTesto 94"/>
          <p:cNvSpPr txBox="1"/>
          <p:nvPr/>
        </p:nvSpPr>
        <p:spPr>
          <a:xfrm>
            <a:off x="817659" y="5715016"/>
            <a:ext cx="22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Negative </a:t>
            </a:r>
            <a:r>
              <a:rPr lang="it-IT" dirty="0" err="1" smtClean="0"/>
              <a:t>Examples</a:t>
            </a:r>
            <a:endParaRPr lang="it-IT" dirty="0"/>
          </a:p>
        </p:txBody>
      </p:sp>
      <p:sp>
        <p:nvSpPr>
          <p:cNvPr id="96" name="CasellaDiTesto 95"/>
          <p:cNvSpPr txBox="1"/>
          <p:nvPr/>
        </p:nvSpPr>
        <p:spPr>
          <a:xfrm>
            <a:off x="4214810" y="4857760"/>
            <a:ext cx="1949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New </a:t>
            </a:r>
            <a:r>
              <a:rPr lang="it-IT" dirty="0" err="1" smtClean="0"/>
              <a:t>Ontologies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model</a:t>
            </a: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err="1" smtClean="0"/>
              <a:t>where</a:t>
            </a:r>
            <a:endParaRPr lang="it-IT" dirty="0" smtClean="0"/>
          </a:p>
          <a:p>
            <a:r>
              <a:rPr lang="it-IT" dirty="0" smtClean="0"/>
              <a:t>M</a:t>
            </a:r>
            <a:r>
              <a:rPr lang="it-IT" baseline="-25000" dirty="0" smtClean="0"/>
              <a:t>C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extracted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corpus</a:t>
            </a:r>
          </a:p>
          <a:p>
            <a:r>
              <a:rPr lang="it-IT" dirty="0" smtClean="0"/>
              <a:t>UV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validation</a:t>
            </a:r>
            <a:endParaRPr lang="it-IT" dirty="0" smtClean="0"/>
          </a:p>
          <a:p>
            <a:r>
              <a:rPr lang="it-IT" dirty="0" err="1" smtClean="0"/>
              <a:t>O</a:t>
            </a:r>
            <a:r>
              <a:rPr lang="it-IT" baseline="-25000" dirty="0" err="1" smtClean="0"/>
              <a:t>i</a:t>
            </a:r>
            <a:r>
              <a:rPr lang="it-IT" baseline="-25000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ontology</a:t>
            </a:r>
            <a:r>
              <a:rPr lang="it-IT" dirty="0" smtClean="0"/>
              <a:t> at the </a:t>
            </a:r>
            <a:r>
              <a:rPr lang="it-IT" dirty="0" err="1" smtClean="0"/>
              <a:t>step</a:t>
            </a:r>
            <a:r>
              <a:rPr lang="it-IT" dirty="0" smtClean="0"/>
              <a:t> i</a:t>
            </a:r>
          </a:p>
          <a:p>
            <a:r>
              <a:rPr lang="it-IT" dirty="0" err="1" smtClean="0"/>
              <a:t>O</a:t>
            </a:r>
            <a:r>
              <a:rPr lang="it-IT" baseline="-25000" dirty="0" err="1" smtClean="0"/>
              <a:t>i</a:t>
            </a:r>
            <a:r>
              <a:rPr lang="it-IT" baseline="-25000" dirty="0" smtClean="0"/>
              <a:t> </a:t>
            </a:r>
            <a:r>
              <a:rPr lang="it-IT" dirty="0" smtClean="0"/>
              <a:t>are the negative </a:t>
            </a:r>
            <a:r>
              <a:rPr lang="it-IT" dirty="0" err="1" smtClean="0"/>
              <a:t>examples</a:t>
            </a:r>
            <a:r>
              <a:rPr lang="it-IT" dirty="0" smtClean="0"/>
              <a:t> </a:t>
            </a:r>
            <a:r>
              <a:rPr lang="it-IT" dirty="0" err="1" smtClean="0"/>
              <a:t>collected</a:t>
            </a:r>
            <a:r>
              <a:rPr lang="it-IT" dirty="0" smtClean="0"/>
              <a:t> </a:t>
            </a:r>
            <a:r>
              <a:rPr lang="it-IT" dirty="0" err="1" smtClean="0"/>
              <a:t>until</a:t>
            </a:r>
            <a:r>
              <a:rPr lang="it-IT" dirty="0" smtClean="0"/>
              <a:t> the </a:t>
            </a:r>
            <a:r>
              <a:rPr lang="it-IT" dirty="0" err="1" smtClean="0"/>
              <a:t>step</a:t>
            </a:r>
            <a:r>
              <a:rPr lang="it-IT" dirty="0" smtClean="0"/>
              <a:t> 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baseline="-25000" dirty="0" smtClean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642910" y="500042"/>
            <a:ext cx="7543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err="1" smtClean="0"/>
              <a:t>Increment</a:t>
            </a:r>
            <a:r>
              <a:rPr lang="en-US" dirty="0" smtClean="0"/>
              <a:t>al Ontology Learning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85992"/>
            <a:ext cx="48291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ttore 1 8"/>
          <p:cNvCxnSpPr/>
          <p:nvPr/>
        </p:nvCxnSpPr>
        <p:spPr>
          <a:xfrm>
            <a:off x="941362" y="5156212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:</a:t>
            </a:r>
          </a:p>
          <a:p>
            <a:r>
              <a:rPr lang="en-US" dirty="0" smtClean="0"/>
              <a:t>an efficient way to interact with final users</a:t>
            </a:r>
          </a:p>
          <a:p>
            <a:pPr algn="ctr">
              <a:buNone/>
            </a:pPr>
            <a:r>
              <a:rPr lang="en-US" b="1" i="1" dirty="0" smtClean="0"/>
              <a:t>Semantic Turkey</a:t>
            </a:r>
          </a:p>
          <a:p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incremental</a:t>
            </a:r>
            <a:r>
              <a:rPr lang="it-IT" dirty="0" smtClean="0"/>
              <a:t> </a:t>
            </a:r>
            <a:r>
              <a:rPr lang="it-IT" dirty="0" err="1" smtClean="0"/>
              <a:t>learning</a:t>
            </a:r>
            <a:r>
              <a:rPr lang="it-IT" dirty="0" smtClean="0"/>
              <a:t> </a:t>
            </a:r>
            <a:r>
              <a:rPr lang="it-IT" dirty="0" err="1" smtClean="0"/>
              <a:t>model</a:t>
            </a:r>
            <a:endParaRPr lang="it-IT" dirty="0" smtClean="0"/>
          </a:p>
          <a:p>
            <a:pPr algn="ctr">
              <a:buNone/>
            </a:pPr>
            <a:r>
              <a:rPr lang="en-US" b="1" i="1" dirty="0" smtClean="0"/>
              <a:t>A discriminative probabilistic ontology learner</a:t>
            </a:r>
          </a:p>
          <a:p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Increment</a:t>
            </a:r>
            <a:r>
              <a:rPr lang="en-US" dirty="0" smtClean="0"/>
              <a:t>al Ontology Learning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  <a:defRPr/>
            </a:pPr>
            <a:r>
              <a:rPr lang="en-US" sz="3300" b="1" dirty="0" smtClean="0"/>
              <a:t>Semantic Turkey is a Knowledge Management and Acquisition system that provide</a:t>
            </a:r>
            <a:r>
              <a:rPr lang="en-US" sz="3300" dirty="0" smtClean="0"/>
              <a:t>:</a:t>
            </a:r>
          </a:p>
          <a:p>
            <a:pPr>
              <a:lnSpc>
                <a:spcPct val="150000"/>
              </a:lnSpc>
              <a:defRPr/>
            </a:pPr>
            <a:r>
              <a:rPr lang="it-IT" sz="3200" dirty="0" smtClean="0"/>
              <a:t>(</a:t>
            </a:r>
            <a:r>
              <a:rPr lang="en-US" sz="3200" dirty="0" smtClean="0"/>
              <a:t>Almost) complete RDFS/OWL Ontology Editor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800" dirty="0" smtClean="0"/>
              <a:t>Integrates inside Firefox most of the typical functionalities of ontology editors like Protégé or </a:t>
            </a:r>
            <a:r>
              <a:rPr lang="en-US" sz="2800" dirty="0" err="1" smtClean="0"/>
              <a:t>TopBraid</a:t>
            </a:r>
            <a:r>
              <a:rPr lang="en-US" sz="2800" dirty="0" smtClean="0"/>
              <a:t> Composer</a:t>
            </a:r>
          </a:p>
          <a:p>
            <a:pPr>
              <a:lnSpc>
                <a:spcPct val="150000"/>
              </a:lnSpc>
              <a:defRPr/>
            </a:pPr>
            <a:r>
              <a:rPr lang="en-US" sz="3200" dirty="0" smtClean="0"/>
              <a:t>Inferential (</a:t>
            </a:r>
            <a:r>
              <a:rPr lang="en-US" sz="3200" dirty="0" err="1" smtClean="0"/>
              <a:t>vs</a:t>
            </a:r>
            <a:r>
              <a:rPr lang="en-US" sz="3200" dirty="0" smtClean="0"/>
              <a:t> constrained) approach to user interfacing</a:t>
            </a:r>
          </a:p>
          <a:p>
            <a:pPr>
              <a:lnSpc>
                <a:spcPct val="150000"/>
              </a:lnSpc>
              <a:defRPr/>
            </a:pPr>
            <a:r>
              <a:rPr lang="en-US" sz="3200" dirty="0" smtClean="0"/>
              <a:t>Extended Bookmarking/Annotation mechanism</a:t>
            </a:r>
          </a:p>
          <a:p>
            <a:pPr>
              <a:lnSpc>
                <a:spcPct val="150000"/>
              </a:lnSpc>
              <a:defRPr/>
            </a:pPr>
            <a:r>
              <a:rPr lang="en-US" sz="3200" dirty="0" smtClean="0"/>
              <a:t>Multilingual Annotate &amp; Search support</a:t>
            </a:r>
          </a:p>
          <a:p>
            <a:pPr>
              <a:lnSpc>
                <a:spcPct val="150000"/>
              </a:lnSpc>
              <a:defRPr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Semantic Turkey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it-IT" sz="3200" dirty="0" err="1" smtClean="0"/>
              <a:t>Extensible</a:t>
            </a:r>
            <a:r>
              <a:rPr lang="it-IT" sz="3200" dirty="0" smtClean="0"/>
              <a:t> </a:t>
            </a:r>
            <a:r>
              <a:rPr lang="it-IT" sz="3200" dirty="0" err="1" smtClean="0"/>
              <a:t>rich</a:t>
            </a:r>
            <a:r>
              <a:rPr lang="it-IT" sz="3200" dirty="0" smtClean="0"/>
              <a:t> client </a:t>
            </a:r>
            <a:r>
              <a:rPr lang="it-IT" sz="3200" dirty="0" err="1" smtClean="0"/>
              <a:t>platform</a:t>
            </a:r>
            <a:r>
              <a:rPr lang="it-IT" sz="3200" dirty="0" smtClean="0"/>
              <a:t> </a:t>
            </a:r>
            <a:r>
              <a:rPr lang="it-IT" sz="3200" dirty="0" err="1" smtClean="0"/>
              <a:t>based</a:t>
            </a:r>
            <a:r>
              <a:rPr lang="it-IT" sz="3200" dirty="0" smtClean="0"/>
              <a:t> on </a:t>
            </a:r>
            <a:r>
              <a:rPr lang="it-IT" sz="3200" dirty="0" err="1" smtClean="0"/>
              <a:t>OSGi+Mozilla</a:t>
            </a:r>
            <a:r>
              <a:rPr lang="it-IT" sz="3200" dirty="0" smtClean="0"/>
              <a:t> </a:t>
            </a:r>
            <a:r>
              <a:rPr lang="it-IT" sz="3200" dirty="0" err="1" smtClean="0"/>
              <a:t>standards</a:t>
            </a:r>
            <a:r>
              <a:rPr lang="it-IT" sz="3200" dirty="0" smtClean="0"/>
              <a:t>, </a:t>
            </a:r>
            <a:r>
              <a:rPr lang="it-IT" sz="3200" dirty="0" err="1" smtClean="0"/>
              <a:t>with</a:t>
            </a:r>
            <a:r>
              <a:rPr lang="it-IT" sz="3200" dirty="0" smtClean="0"/>
              <a:t> :</a:t>
            </a:r>
          </a:p>
          <a:p>
            <a:pPr lvl="1">
              <a:lnSpc>
                <a:spcPct val="150000"/>
              </a:lnSpc>
              <a:defRPr/>
            </a:pPr>
            <a:r>
              <a:rPr lang="it-IT" dirty="0" err="1" smtClean="0"/>
              <a:t>Redefineable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interface</a:t>
            </a:r>
          </a:p>
          <a:p>
            <a:pPr lvl="1">
              <a:lnSpc>
                <a:spcPct val="150000"/>
              </a:lnSpc>
              <a:defRPr/>
            </a:pPr>
            <a:r>
              <a:rPr lang="it-IT" dirty="0" err="1" smtClean="0"/>
              <a:t>pluggable</a:t>
            </a:r>
            <a:r>
              <a:rPr lang="it-IT" dirty="0" smtClean="0"/>
              <a:t> </a:t>
            </a:r>
            <a:r>
              <a:rPr lang="en-US" dirty="0" smtClean="0"/>
              <a:t>Application Services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Interchangeable Ontology Servicing technologies</a:t>
            </a:r>
          </a:p>
          <a:p>
            <a:pPr>
              <a:lnSpc>
                <a:spcPct val="150000"/>
              </a:lnSpc>
              <a:defRPr/>
            </a:pPr>
            <a:r>
              <a:rPr lang="en-US" sz="3200" dirty="0" smtClean="0"/>
              <a:t>Putting together different worlds from: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Semantic Annotation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Ontology Development</a:t>
            </a:r>
          </a:p>
          <a:p>
            <a:pPr lvl="1">
              <a:lnSpc>
                <a:spcPct val="150000"/>
              </a:lnSpc>
              <a:defRPr/>
            </a:pPr>
            <a:r>
              <a:rPr lang="en-US" dirty="0" smtClean="0"/>
              <a:t>Web browsing, access and Interaction</a:t>
            </a:r>
          </a:p>
          <a:p>
            <a:pPr>
              <a:lnSpc>
                <a:spcPct val="150000"/>
              </a:lnSpc>
              <a:buNone/>
              <a:defRPr/>
            </a:pPr>
            <a:r>
              <a:rPr lang="en-US" sz="3200" dirty="0" smtClean="0"/>
              <a:t>	to obtain an open framework for Knowledge Acquisition and Management</a:t>
            </a:r>
          </a:p>
          <a:p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Semantic Turkey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4168" y="1643063"/>
            <a:ext cx="7195664" cy="4364037"/>
          </a:xfrm>
        </p:spPr>
      </p:pic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Semantic Turkey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529</TotalTime>
  <Words>613</Words>
  <Application>Microsoft Office PowerPoint</Application>
  <PresentationFormat>Presentazione su schermo (4:3)</PresentationFormat>
  <Paragraphs>135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Viale</vt:lpstr>
      <vt:lpstr>Probabilistic Ontology Learner in Semantic Turkey</vt:lpstr>
      <vt:lpstr>  Outline of the talk</vt:lpstr>
      <vt:lpstr>   Motivations</vt:lpstr>
      <vt:lpstr>Incremental Ontology Learning</vt:lpstr>
      <vt:lpstr>Incremental Ontology Learning</vt:lpstr>
      <vt:lpstr>Incremental Ontology Learning</vt:lpstr>
      <vt:lpstr>   Semantic Turkey</vt:lpstr>
      <vt:lpstr>   Semantic Turkey</vt:lpstr>
      <vt:lpstr>   Semantic Turkey</vt:lpstr>
      <vt:lpstr>Probabilistic Ontology Learner</vt:lpstr>
      <vt:lpstr>Probabilistic Ontology Learner</vt:lpstr>
      <vt:lpstr>Probabilistic Ontology Learner</vt:lpstr>
      <vt:lpstr>Probabilistic Ontology Learning</vt:lpstr>
      <vt:lpstr>Probabilistic Ontology Learning</vt:lpstr>
      <vt:lpstr>Probabilistic Ontology Learner</vt:lpstr>
      <vt:lpstr>Incremental Ontology Learning</vt:lpstr>
      <vt:lpstr>Semantic Turkey-Ontology Learner (ST-OL)</vt:lpstr>
      <vt:lpstr>Semantic Turkey-Ontology Learner (ST-OL)</vt:lpstr>
      <vt:lpstr>Semantic Turkey-Ontology Learner (ST-OL)</vt:lpstr>
      <vt:lpstr>Conclusions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Noemi</dc:creator>
  <cp:lastModifiedBy>Fabio</cp:lastModifiedBy>
  <cp:revision>23</cp:revision>
  <dcterms:created xsi:type="dcterms:W3CDTF">2009-11-25T09:33:34Z</dcterms:created>
  <dcterms:modified xsi:type="dcterms:W3CDTF">2009-12-11T13:42:49Z</dcterms:modified>
</cp:coreProperties>
</file>