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321" r:id="rId3"/>
    <p:sldId id="323" r:id="rId4"/>
    <p:sldId id="324" r:id="rId5"/>
    <p:sldId id="333" r:id="rId6"/>
    <p:sldId id="325" r:id="rId7"/>
    <p:sldId id="327" r:id="rId8"/>
    <p:sldId id="335" r:id="rId9"/>
    <p:sldId id="336" r:id="rId10"/>
    <p:sldId id="337" r:id="rId11"/>
    <p:sldId id="329" r:id="rId12"/>
    <p:sldId id="332" r:id="rId13"/>
    <p:sldId id="334" r:id="rId14"/>
    <p:sldId id="340" r:id="rId15"/>
    <p:sldId id="361" r:id="rId16"/>
    <p:sldId id="305" r:id="rId17"/>
    <p:sldId id="259" r:id="rId18"/>
    <p:sldId id="292" r:id="rId19"/>
    <p:sldId id="260" r:id="rId20"/>
    <p:sldId id="281" r:id="rId21"/>
    <p:sldId id="348" r:id="rId22"/>
    <p:sldId id="263" r:id="rId23"/>
    <p:sldId id="264" r:id="rId24"/>
    <p:sldId id="349" r:id="rId25"/>
    <p:sldId id="267" r:id="rId26"/>
    <p:sldId id="268" r:id="rId27"/>
    <p:sldId id="293" r:id="rId28"/>
    <p:sldId id="350" r:id="rId29"/>
    <p:sldId id="351" r:id="rId30"/>
    <p:sldId id="273" r:id="rId31"/>
    <p:sldId id="306" r:id="rId32"/>
    <p:sldId id="307" r:id="rId33"/>
    <p:sldId id="276" r:id="rId34"/>
    <p:sldId id="291" r:id="rId35"/>
    <p:sldId id="342" r:id="rId36"/>
    <p:sldId id="363" r:id="rId37"/>
    <p:sldId id="343" r:id="rId38"/>
    <p:sldId id="344" r:id="rId39"/>
    <p:sldId id="357" r:id="rId40"/>
    <p:sldId id="352" r:id="rId41"/>
    <p:sldId id="354" r:id="rId42"/>
    <p:sldId id="356" r:id="rId43"/>
    <p:sldId id="358" r:id="rId44"/>
    <p:sldId id="364" r:id="rId45"/>
    <p:sldId id="359" r:id="rId46"/>
    <p:sldId id="362" r:id="rId47"/>
    <p:sldId id="365" r:id="rId48"/>
    <p:sldId id="312" r:id="rId49"/>
    <p:sldId id="319" r:id="rId50"/>
    <p:sldId id="320" r:id="rId51"/>
    <p:sldId id="318" r:id="rId52"/>
    <p:sldId id="338" r:id="rId53"/>
    <p:sldId id="339" r:id="rId54"/>
    <p:sldId id="297" r:id="rId55"/>
  </p:sldIdLst>
  <p:sldSz cx="9144000" cy="6858000" type="screen4x3"/>
  <p:notesSz cx="6640513" cy="990441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CC9900"/>
    <a:srgbClr val="FFFFCC"/>
    <a:srgbClr val="3399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Stile con tema 1 - Color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1" autoAdjust="0"/>
    <p:restoredTop sz="86323" autoAdjust="0"/>
  </p:normalViewPr>
  <p:slideViewPr>
    <p:cSldViewPr>
      <p:cViewPr>
        <p:scale>
          <a:sx n="60" d="100"/>
          <a:sy n="60" d="100"/>
        </p:scale>
        <p:origin x="-1422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7556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2163" name="Rectangle 2051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2957" y="0"/>
            <a:ext cx="2877556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2164" name="Rectangle 2052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92"/>
            <a:ext cx="2877556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2165" name="Rectangle 2053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2957" y="9409192"/>
            <a:ext cx="2877556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7C52263-5BB9-44B1-B68D-30DD1F18107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9671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7556" cy="4952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761421" y="0"/>
            <a:ext cx="2877556" cy="4952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812B049D-2071-475C-9E02-282F6100DA55}" type="datetimeFigureOut">
              <a:rPr lang="it-IT"/>
              <a:pPr>
                <a:defRPr/>
              </a:pPr>
              <a:t>07/03/2013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44550" y="742950"/>
            <a:ext cx="4951413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64052" y="4704596"/>
            <a:ext cx="5312410" cy="4456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07473"/>
            <a:ext cx="2877556" cy="4952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761421" y="9407473"/>
            <a:ext cx="2877556" cy="4952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C4E1EE23-0C4E-42ED-A695-0BCC89C5FE2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95086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09499FDE-26A9-4BF3-B74A-5E5FFED2E474}" type="slidenum">
              <a:rPr lang="fi-FI" smtClean="0"/>
              <a:pPr>
                <a:defRPr/>
              </a:pPr>
              <a:t>1</a:t>
            </a:fld>
            <a:endParaRPr lang="fi-FI" smtClean="0"/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4550" y="752475"/>
            <a:ext cx="4949825" cy="37131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4052" y="4704413"/>
            <a:ext cx="5311016" cy="445735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E1EE23-0C4E-42ED-A695-0BCC89C5FE2E}" type="slidenum">
              <a:rPr lang="it-IT" smtClean="0"/>
              <a:pPr>
                <a:defRPr/>
              </a:pPr>
              <a:t>43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51574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E1EE23-0C4E-42ED-A695-0BCC89C5FE2E}" type="slidenum">
              <a:rPr lang="it-IT" smtClean="0"/>
              <a:pPr>
                <a:defRPr/>
              </a:pPr>
              <a:t>46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4812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E1EE23-0C4E-42ED-A695-0BCC89C5FE2E}" type="slidenum">
              <a:rPr lang="it-IT" smtClean="0"/>
              <a:pPr>
                <a:defRPr/>
              </a:pPr>
              <a:t>53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5109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E1EE23-0C4E-42ED-A695-0BCC89C5FE2E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9124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E1EE23-0C4E-42ED-A695-0BCC89C5FE2E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3831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E1EE23-0C4E-42ED-A695-0BCC89C5FE2E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5157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7412" name="Segnaposto numero diapositiva 3"/>
          <p:cNvSpPr>
            <a:spLocks noGrp="1"/>
          </p:cNvSpPr>
          <p:nvPr>
            <p:ph type="sldNum" sz="quarter"/>
          </p:nvPr>
        </p:nvSpPr>
        <p:spPr>
          <a:ln>
            <a:miter lim="800000"/>
          </a:ln>
        </p:spPr>
        <p:txBody>
          <a:bodyPr/>
          <a:lstStyle/>
          <a:p>
            <a:pPr>
              <a:defRPr/>
            </a:pPr>
            <a:fld id="{B3699D3F-283E-4B1B-8081-1C6B4B4E033F}" type="slidenum">
              <a:rPr lang="it-IT" smtClean="0"/>
              <a:pPr>
                <a:defRPr/>
              </a:pPr>
              <a:t>16</a:t>
            </a:fld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8436" name="Segnaposto numero diapositiva 3"/>
          <p:cNvSpPr>
            <a:spLocks noGrp="1"/>
          </p:cNvSpPr>
          <p:nvPr>
            <p:ph type="sldNum" sz="quarter"/>
          </p:nvPr>
        </p:nvSpPr>
        <p:spPr>
          <a:ln>
            <a:miter lim="800000"/>
          </a:ln>
        </p:spPr>
        <p:txBody>
          <a:bodyPr/>
          <a:lstStyle/>
          <a:p>
            <a:pPr>
              <a:defRPr/>
            </a:pPr>
            <a:fld id="{68EFF06E-7FD9-48E8-978D-AB751519B87C}" type="slidenum">
              <a:rPr lang="it-IT" smtClean="0"/>
              <a:pPr>
                <a:defRPr/>
              </a:pPr>
              <a:t>17</a:t>
            </a:fld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E1EE23-0C4E-42ED-A695-0BCC89C5FE2E}" type="slidenum">
              <a:rPr lang="it-IT" smtClean="0"/>
              <a:pPr>
                <a:defRPr/>
              </a:pPr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8617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E1EE23-0C4E-42ED-A695-0BCC89C5FE2E}" type="slidenum">
              <a:rPr lang="it-IT" smtClean="0"/>
              <a:pPr>
                <a:defRPr/>
              </a:pPr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6490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8436" name="Segnaposto numero diapositiva 3"/>
          <p:cNvSpPr>
            <a:spLocks noGrp="1"/>
          </p:cNvSpPr>
          <p:nvPr>
            <p:ph type="sldNum" sz="quarter"/>
          </p:nvPr>
        </p:nvSpPr>
        <p:spPr>
          <a:ln>
            <a:miter lim="800000"/>
          </a:ln>
        </p:spPr>
        <p:txBody>
          <a:bodyPr/>
          <a:lstStyle/>
          <a:p>
            <a:pPr>
              <a:defRPr/>
            </a:pPr>
            <a:fld id="{68EFF06E-7FD9-48E8-978D-AB751519B87C}" type="slidenum">
              <a:rPr lang="it-IT" smtClean="0"/>
              <a:pPr>
                <a:defRPr/>
              </a:pPr>
              <a:t>36</a:t>
            </a:fld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/>
          <p:cNvSpPr>
            <a:spLocks noChangeShapeType="1"/>
          </p:cNvSpPr>
          <p:nvPr userDrawn="1"/>
        </p:nvSpPr>
        <p:spPr bwMode="auto">
          <a:xfrm>
            <a:off x="457200" y="3657600"/>
            <a:ext cx="86106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FB3B3-D88A-4CB0-8872-16D1E33B642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F7FE8-573B-4DB9-B89B-BFA82699176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A6647-BE62-45C2-8DAC-6CB1DB241CC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B42C9-DB65-49B4-9A88-8DF91CEC927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C8369-6D93-4AFE-9739-E731617D053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332E5-900D-4365-9958-46CEDF1EEFB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BE81C-E9C8-4619-B120-4F42069FCE5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4FD10-BA9E-42EE-9AFD-4BBE312E492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D8FAC-DCAE-48BC-99BD-680B5D5BF2E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207C3-00C1-43C6-B039-4E6AB29EC15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Fare clic per modificare lo stile del titolo dello schema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A2496231-ECEF-4D6D-A033-2B19F187647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1033" name="Line 9"/>
          <p:cNvSpPr>
            <a:spLocks noChangeShapeType="1"/>
          </p:cNvSpPr>
          <p:nvPr userDrawn="1"/>
        </p:nvSpPr>
        <p:spPr bwMode="auto">
          <a:xfrm>
            <a:off x="539552" y="152872"/>
            <a:ext cx="7920864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 userDrawn="1"/>
        </p:nvSpPr>
        <p:spPr bwMode="auto">
          <a:xfrm>
            <a:off x="152400" y="6248400"/>
            <a:ext cx="93647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900" dirty="0" smtClean="0">
                <a:cs typeface="+mn-cs"/>
              </a:rPr>
              <a:t>© </a:t>
            </a:r>
            <a:r>
              <a:rPr lang="it-IT" sz="900" dirty="0" err="1" smtClean="0">
                <a:cs typeface="+mn-cs"/>
              </a:rPr>
              <a:t>F.M.Zanzotto</a:t>
            </a:r>
            <a:endParaRPr lang="it-IT" sz="900" dirty="0">
              <a:cs typeface="+mn-cs"/>
            </a:endParaRPr>
          </a:p>
        </p:txBody>
      </p:sp>
      <p:pic>
        <p:nvPicPr>
          <p:cNvPr id="13321" name="Picture 13" descr="U:\Lavoro\Articoli\Presentazioni\tvlogo.gif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400" y="0"/>
            <a:ext cx="442144" cy="66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Text Box 14"/>
          <p:cNvSpPr txBox="1">
            <a:spLocks noChangeArrowheads="1"/>
          </p:cNvSpPr>
          <p:nvPr userDrawn="1"/>
        </p:nvSpPr>
        <p:spPr bwMode="auto">
          <a:xfrm>
            <a:off x="412849" y="176064"/>
            <a:ext cx="15668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900" dirty="0" err="1">
                <a:solidFill>
                  <a:schemeClr val="accent1"/>
                </a:solidFill>
                <a:latin typeface="Monotype Corsiva" pitchFamily="66" charset="0"/>
                <a:cs typeface="+mn-cs"/>
              </a:rPr>
              <a:t>University</a:t>
            </a:r>
            <a:r>
              <a:rPr lang="it-IT" sz="900" dirty="0">
                <a:solidFill>
                  <a:schemeClr val="accent1"/>
                </a:solidFill>
                <a:latin typeface="Monotype Corsiva" pitchFamily="66" charset="0"/>
                <a:cs typeface="+mn-cs"/>
              </a:rPr>
              <a:t> </a:t>
            </a:r>
            <a:r>
              <a:rPr lang="it-IT" sz="900" dirty="0" err="1">
                <a:solidFill>
                  <a:schemeClr val="accent1"/>
                </a:solidFill>
                <a:latin typeface="Monotype Corsiva" pitchFamily="66" charset="0"/>
                <a:cs typeface="+mn-cs"/>
              </a:rPr>
              <a:t>of</a:t>
            </a:r>
            <a:r>
              <a:rPr lang="it-IT" sz="900" dirty="0">
                <a:solidFill>
                  <a:schemeClr val="accent1"/>
                </a:solidFill>
                <a:latin typeface="Monotype Corsiva" pitchFamily="66" charset="0"/>
                <a:cs typeface="+mn-cs"/>
              </a:rPr>
              <a:t> </a:t>
            </a:r>
            <a:r>
              <a:rPr lang="it-IT" sz="900" dirty="0" err="1">
                <a:solidFill>
                  <a:schemeClr val="accent1"/>
                </a:solidFill>
                <a:latin typeface="Monotype Corsiva" pitchFamily="66" charset="0"/>
                <a:cs typeface="+mn-cs"/>
              </a:rPr>
              <a:t>Rome</a:t>
            </a:r>
            <a:r>
              <a:rPr lang="it-IT" sz="900" dirty="0">
                <a:solidFill>
                  <a:schemeClr val="accent1"/>
                </a:solidFill>
                <a:latin typeface="Monotype Corsiva" pitchFamily="66" charset="0"/>
                <a:cs typeface="+mn-cs"/>
              </a:rPr>
              <a:t> “</a:t>
            </a:r>
            <a:r>
              <a:rPr lang="it-IT" sz="900" dirty="0" err="1">
                <a:solidFill>
                  <a:schemeClr val="accent1"/>
                </a:solidFill>
                <a:latin typeface="Monotype Corsiva" pitchFamily="66" charset="0"/>
                <a:cs typeface="+mn-cs"/>
              </a:rPr>
              <a:t>Tor</a:t>
            </a:r>
            <a:r>
              <a:rPr lang="it-IT" sz="900" dirty="0">
                <a:solidFill>
                  <a:schemeClr val="accent1"/>
                </a:solidFill>
                <a:latin typeface="Monotype Corsiva" pitchFamily="66" charset="0"/>
                <a:cs typeface="+mn-cs"/>
              </a:rPr>
              <a:t> Vergata”</a:t>
            </a:r>
          </a:p>
        </p:txBody>
      </p:sp>
      <p:pic>
        <p:nvPicPr>
          <p:cNvPr id="10" name="Picture 6" descr="Carta di giornale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460416" y="49478"/>
            <a:ext cx="648088" cy="5642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3399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3399FF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3399FF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3399FF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3399FF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3399FF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3399FF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3399FF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3399FF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9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35.wmf"/><Relationship Id="rId18" Type="http://schemas.openxmlformats.org/officeDocument/2006/relationships/image" Target="../media/image4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9.png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43.png"/><Relationship Id="rId2" Type="http://schemas.openxmlformats.org/officeDocument/2006/relationships/tags" Target="../tags/tag1.xml"/><Relationship Id="rId16" Type="http://schemas.openxmlformats.org/officeDocument/2006/relationships/image" Target="../media/image42.png"/><Relationship Id="rId1" Type="http://schemas.openxmlformats.org/officeDocument/2006/relationships/vmlDrawing" Target="../drawings/vmlDrawing4.vml"/><Relationship Id="rId6" Type="http://schemas.openxmlformats.org/officeDocument/2006/relationships/image" Target="../media/image38.png"/><Relationship Id="rId11" Type="http://schemas.openxmlformats.org/officeDocument/2006/relationships/image" Target="../media/image34.wmf"/><Relationship Id="rId5" Type="http://schemas.openxmlformats.org/officeDocument/2006/relationships/image" Target="../media/image37.png"/><Relationship Id="rId15" Type="http://schemas.openxmlformats.org/officeDocument/2006/relationships/image" Target="../media/image41.png"/><Relationship Id="rId10" Type="http://schemas.openxmlformats.org/officeDocument/2006/relationships/oleObject" Target="../embeddings/oleObject13.bin"/><Relationship Id="rId19" Type="http://schemas.openxmlformats.org/officeDocument/2006/relationships/image" Target="../media/image33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33.wmf"/><Relationship Id="rId1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44.wmf"/><Relationship Id="rId26" Type="http://schemas.openxmlformats.org/officeDocument/2006/relationships/image" Target="../media/image52.png"/><Relationship Id="rId3" Type="http://schemas.openxmlformats.org/officeDocument/2006/relationships/slideLayout" Target="../slideLayouts/slideLayout2.xml"/><Relationship Id="rId21" Type="http://schemas.openxmlformats.org/officeDocument/2006/relationships/oleObject" Target="../embeddings/oleObject20.bin"/><Relationship Id="rId7" Type="http://schemas.openxmlformats.org/officeDocument/2006/relationships/image" Target="../media/image38.png"/><Relationship Id="rId12" Type="http://schemas.openxmlformats.org/officeDocument/2006/relationships/image" Target="../media/image33.wmf"/><Relationship Id="rId17" Type="http://schemas.openxmlformats.org/officeDocument/2006/relationships/oleObject" Target="../embeddings/oleObject18.bin"/><Relationship Id="rId25" Type="http://schemas.openxmlformats.org/officeDocument/2006/relationships/image" Target="../media/image51.png"/><Relationship Id="rId2" Type="http://schemas.openxmlformats.org/officeDocument/2006/relationships/tags" Target="../tags/tag2.xml"/><Relationship Id="rId16" Type="http://schemas.openxmlformats.org/officeDocument/2006/relationships/image" Target="../media/image35.wmf"/><Relationship Id="rId20" Type="http://schemas.openxmlformats.org/officeDocument/2006/relationships/image" Target="../media/image45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37.png"/><Relationship Id="rId11" Type="http://schemas.openxmlformats.org/officeDocument/2006/relationships/oleObject" Target="../embeddings/oleObject15.bin"/><Relationship Id="rId24" Type="http://schemas.openxmlformats.org/officeDocument/2006/relationships/image" Target="../media/image41.png"/><Relationship Id="rId5" Type="http://schemas.openxmlformats.org/officeDocument/2006/relationships/image" Target="../media/image47.png"/><Relationship Id="rId15" Type="http://schemas.openxmlformats.org/officeDocument/2006/relationships/oleObject" Target="../embeddings/oleObject17.bin"/><Relationship Id="rId23" Type="http://schemas.openxmlformats.org/officeDocument/2006/relationships/image" Target="../media/image40.png"/><Relationship Id="rId10" Type="http://schemas.openxmlformats.org/officeDocument/2006/relationships/image" Target="../media/image39.png"/><Relationship Id="rId19" Type="http://schemas.openxmlformats.org/officeDocument/2006/relationships/oleObject" Target="../embeddings/oleObject19.bin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50.png"/><Relationship Id="rId14" Type="http://schemas.openxmlformats.org/officeDocument/2006/relationships/image" Target="../media/image34.wmf"/><Relationship Id="rId22" Type="http://schemas.openxmlformats.org/officeDocument/2006/relationships/image" Target="../media/image46.wmf"/><Relationship Id="rId27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image" Target="../media/image51.png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46.wmf"/><Relationship Id="rId2" Type="http://schemas.openxmlformats.org/officeDocument/2006/relationships/tags" Target="../tags/tag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0.png"/><Relationship Id="rId11" Type="http://schemas.openxmlformats.org/officeDocument/2006/relationships/oleObject" Target="../embeddings/oleObject23.bin"/><Relationship Id="rId5" Type="http://schemas.openxmlformats.org/officeDocument/2006/relationships/image" Target="../media/image49.png"/><Relationship Id="rId10" Type="http://schemas.openxmlformats.org/officeDocument/2006/relationships/image" Target="../media/image45.wmf"/><Relationship Id="rId4" Type="http://schemas.openxmlformats.org/officeDocument/2006/relationships/image" Target="../media/image47.png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63.png"/><Relationship Id="rId4" Type="http://schemas.openxmlformats.org/officeDocument/2006/relationships/image" Target="../media/image6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image" Target="../media/image54.png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0.png"/><Relationship Id="rId11" Type="http://schemas.openxmlformats.org/officeDocument/2006/relationships/oleObject" Target="../embeddings/oleObject26.bin"/><Relationship Id="rId5" Type="http://schemas.openxmlformats.org/officeDocument/2006/relationships/image" Target="../media/image49.png"/><Relationship Id="rId10" Type="http://schemas.openxmlformats.org/officeDocument/2006/relationships/image" Target="../media/image45.wmf"/><Relationship Id="rId4" Type="http://schemas.openxmlformats.org/officeDocument/2006/relationships/image" Target="../media/image47.png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5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oleObject" Target="../embeddings/oleObject28.bin"/><Relationship Id="rId18" Type="http://schemas.openxmlformats.org/officeDocument/2006/relationships/image" Target="../media/image44.wmf"/><Relationship Id="rId3" Type="http://schemas.openxmlformats.org/officeDocument/2006/relationships/slideLayout" Target="../slideLayouts/slideLayout2.xml"/><Relationship Id="rId21" Type="http://schemas.openxmlformats.org/officeDocument/2006/relationships/oleObject" Target="../embeddings/oleObject32.bin"/><Relationship Id="rId7" Type="http://schemas.openxmlformats.org/officeDocument/2006/relationships/image" Target="../media/image38.png"/><Relationship Id="rId12" Type="http://schemas.openxmlformats.org/officeDocument/2006/relationships/image" Target="../media/image33.wmf"/><Relationship Id="rId17" Type="http://schemas.openxmlformats.org/officeDocument/2006/relationships/oleObject" Target="../embeddings/oleObject30.bin"/><Relationship Id="rId25" Type="http://schemas.openxmlformats.org/officeDocument/2006/relationships/image" Target="../media/image51.png"/><Relationship Id="rId2" Type="http://schemas.openxmlformats.org/officeDocument/2006/relationships/tags" Target="../tags/tag7.xml"/><Relationship Id="rId16" Type="http://schemas.openxmlformats.org/officeDocument/2006/relationships/image" Target="../media/image35.wmf"/><Relationship Id="rId20" Type="http://schemas.openxmlformats.org/officeDocument/2006/relationships/image" Target="../media/image45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37.png"/><Relationship Id="rId11" Type="http://schemas.openxmlformats.org/officeDocument/2006/relationships/oleObject" Target="../embeddings/oleObject27.bin"/><Relationship Id="rId24" Type="http://schemas.openxmlformats.org/officeDocument/2006/relationships/image" Target="../media/image41.png"/><Relationship Id="rId5" Type="http://schemas.openxmlformats.org/officeDocument/2006/relationships/image" Target="../media/image47.png"/><Relationship Id="rId15" Type="http://schemas.openxmlformats.org/officeDocument/2006/relationships/oleObject" Target="../embeddings/oleObject29.bin"/><Relationship Id="rId23" Type="http://schemas.openxmlformats.org/officeDocument/2006/relationships/image" Target="../media/image40.png"/><Relationship Id="rId10" Type="http://schemas.openxmlformats.org/officeDocument/2006/relationships/image" Target="../media/image39.png"/><Relationship Id="rId19" Type="http://schemas.openxmlformats.org/officeDocument/2006/relationships/oleObject" Target="../embeddings/oleObject31.bin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50.png"/><Relationship Id="rId14" Type="http://schemas.openxmlformats.org/officeDocument/2006/relationships/image" Target="../media/image34.wmf"/><Relationship Id="rId22" Type="http://schemas.openxmlformats.org/officeDocument/2006/relationships/image" Target="../media/image46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77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79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31.png"/><Relationship Id="rId10" Type="http://schemas.openxmlformats.org/officeDocument/2006/relationships/image" Target="../media/image54.png"/><Relationship Id="rId4" Type="http://schemas.openxmlformats.org/officeDocument/2006/relationships/image" Target="../media/image20.png"/><Relationship Id="rId9" Type="http://schemas.openxmlformats.org/officeDocument/2006/relationships/image" Target="../media/image8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9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5.wmf"/><Relationship Id="rId12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5.bin"/><Relationship Id="rId4" Type="http://schemas.openxmlformats.org/officeDocument/2006/relationships/image" Target="../media/image4.wmf"/><Relationship Id="rId9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oleObject" Target="../embeddings/oleObject6.bin"/><Relationship Id="rId7" Type="http://schemas.openxmlformats.org/officeDocument/2006/relationships/image" Target="../media/image9.png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2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ctrTitle"/>
          </p:nvPr>
        </p:nvSpPr>
        <p:spPr>
          <a:xfrm>
            <a:off x="0" y="2286000"/>
            <a:ext cx="9144000" cy="1143000"/>
          </a:xfrm>
        </p:spPr>
        <p:txBody>
          <a:bodyPr/>
          <a:lstStyle/>
          <a:p>
            <a:r>
              <a:rPr lang="it-IT" sz="2800" b="1" dirty="0"/>
              <a:t>Distributed </a:t>
            </a:r>
            <a:r>
              <a:rPr lang="it-IT" sz="2800" b="1" dirty="0" err="1"/>
              <a:t>Tree</a:t>
            </a:r>
            <a:r>
              <a:rPr lang="it-IT" sz="2800" b="1" dirty="0"/>
              <a:t> </a:t>
            </a:r>
            <a:r>
              <a:rPr lang="it-IT" sz="2800" b="1" dirty="0" err="1"/>
              <a:t>Kernels</a:t>
            </a:r>
            <a:r>
              <a:rPr lang="it-IT" sz="2800" b="1" dirty="0"/>
              <a:t> and </a:t>
            </a:r>
            <a:r>
              <a:rPr lang="it-IT" sz="2800" b="1" dirty="0" err="1"/>
              <a:t>Distributional</a:t>
            </a:r>
            <a:r>
              <a:rPr lang="it-IT" sz="2800" b="1" dirty="0"/>
              <a:t> Semantics</a:t>
            </a:r>
            <a:r>
              <a:rPr lang="it-IT" sz="2800" b="1" dirty="0" smtClean="0"/>
              <a:t>:</a:t>
            </a: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dirty="0" err="1" smtClean="0"/>
              <a:t>Between</a:t>
            </a:r>
            <a:r>
              <a:rPr lang="it-IT" sz="2800" dirty="0" smtClean="0"/>
              <a:t> </a:t>
            </a:r>
            <a:r>
              <a:rPr lang="it-IT" sz="2800" dirty="0" err="1"/>
              <a:t>Syntactic</a:t>
            </a:r>
            <a:r>
              <a:rPr lang="it-IT" sz="2800" dirty="0"/>
              <a:t> </a:t>
            </a:r>
            <a:r>
              <a:rPr lang="it-IT" sz="2800" dirty="0" err="1"/>
              <a:t>Structures</a:t>
            </a:r>
            <a:r>
              <a:rPr lang="it-IT" sz="2800" dirty="0"/>
              <a:t> and </a:t>
            </a: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dirty="0" err="1" smtClean="0"/>
              <a:t>Compositional</a:t>
            </a:r>
            <a:r>
              <a:rPr lang="it-IT" sz="2800" dirty="0" smtClean="0"/>
              <a:t> </a:t>
            </a:r>
            <a:r>
              <a:rPr lang="it-IT" sz="2800" dirty="0" err="1"/>
              <a:t>Distributional</a:t>
            </a:r>
            <a:r>
              <a:rPr lang="it-IT" sz="2800" dirty="0"/>
              <a:t> Semantics</a:t>
            </a:r>
            <a:endParaRPr lang="fi-FI" sz="3200" dirty="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sz="2400" dirty="0"/>
              <a:t>Fabio Massimo </a:t>
            </a:r>
            <a:r>
              <a:rPr lang="fi-FI" sz="2400" dirty="0" smtClean="0"/>
              <a:t>Zanzotto</a:t>
            </a:r>
          </a:p>
          <a:p>
            <a:r>
              <a:rPr lang="fi-FI" sz="1800" dirty="0" smtClean="0">
                <a:latin typeface="Baskerville Old Face" pitchFamily="18" charset="0"/>
                <a:ea typeface="Arial Unicode MS" pitchFamily="34" charset="-128"/>
                <a:cs typeface="Arial Unicode MS" pitchFamily="34" charset="-128"/>
              </a:rPr>
              <a:t>ART Group</a:t>
            </a:r>
          </a:p>
          <a:p>
            <a:r>
              <a:rPr lang="fi-FI" sz="1800" dirty="0" smtClean="0">
                <a:latin typeface="Baskerville Old Face" pitchFamily="18" charset="0"/>
                <a:ea typeface="Arial Unicode MS" pitchFamily="34" charset="-128"/>
                <a:cs typeface="Arial Unicode MS" pitchFamily="34" charset="-128"/>
              </a:rPr>
              <a:t>Dipartimento di Ingegneria dell’Impresa</a:t>
            </a:r>
          </a:p>
          <a:p>
            <a:r>
              <a:rPr lang="fi-FI" sz="1800" dirty="0" smtClean="0">
                <a:latin typeface="Baskerville Old Face" pitchFamily="18" charset="0"/>
                <a:ea typeface="Arial Unicode MS" pitchFamily="34" charset="-128"/>
                <a:cs typeface="Arial Unicode MS" pitchFamily="34" charset="-128"/>
              </a:rPr>
              <a:t>University of Rome ”Tor Vergata”</a:t>
            </a:r>
          </a:p>
          <a:p>
            <a:endParaRPr lang="fi-FI" dirty="0" smtClean="0"/>
          </a:p>
        </p:txBody>
      </p:sp>
      <p:pic>
        <p:nvPicPr>
          <p:cNvPr id="4" name="Picture 283" descr="tv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5495860"/>
            <a:ext cx="674704" cy="1074583"/>
          </a:xfrm>
          <a:prstGeom prst="rect">
            <a:avLst/>
          </a:prstGeom>
          <a:noFill/>
        </p:spPr>
      </p:pic>
      <p:pic>
        <p:nvPicPr>
          <p:cNvPr id="5" name="Picture 6" descr="Carta di giorna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2360" y="5531593"/>
            <a:ext cx="1152144" cy="10031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126533"/>
      </p:ext>
    </p:extLst>
  </p:cSld>
  <p:clrMapOvr>
    <a:masterClrMapping/>
  </p:clrMapOvr>
  <p:transition spd="med" advTm="1373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marL="0" indent="0">
              <a:buNone/>
            </a:pPr>
            <a:r>
              <a:rPr lang="it-IT" dirty="0" err="1" smtClean="0"/>
              <a:t>Matrices</a:t>
            </a:r>
            <a:r>
              <a:rPr lang="it-IT" dirty="0" smtClean="0"/>
              <a:t> A</a:t>
            </a:r>
            <a:r>
              <a:rPr lang="it-IT" baseline="-25000" dirty="0" smtClean="0"/>
              <a:t>R</a:t>
            </a:r>
            <a:r>
              <a:rPr lang="it-IT" dirty="0" smtClean="0"/>
              <a:t> and B</a:t>
            </a:r>
            <a:r>
              <a:rPr lang="it-IT" baseline="-25000" dirty="0"/>
              <a:t>R</a:t>
            </a:r>
            <a:r>
              <a:rPr lang="it-IT" dirty="0" smtClean="0"/>
              <a:t> can be </a:t>
            </a:r>
            <a:r>
              <a:rPr lang="it-IT" dirty="0" err="1" smtClean="0"/>
              <a:t>estimated</a:t>
            </a:r>
            <a:r>
              <a:rPr lang="it-IT" dirty="0" smtClean="0"/>
              <a:t> with:</a:t>
            </a:r>
          </a:p>
          <a:p>
            <a:pPr>
              <a:buFontTx/>
              <a:buChar char="-"/>
            </a:pPr>
            <a:r>
              <a:rPr lang="it-IT" dirty="0" smtClean="0"/>
              <a:t>positive </a:t>
            </a:r>
            <a:r>
              <a:rPr lang="it-IT" dirty="0" err="1" smtClean="0"/>
              <a:t>examples</a:t>
            </a:r>
            <a:r>
              <a:rPr lang="it-IT" dirty="0" smtClean="0"/>
              <a:t> </a:t>
            </a:r>
            <a:r>
              <a:rPr lang="it-IT" dirty="0" err="1" smtClean="0"/>
              <a:t>taken</a:t>
            </a:r>
            <a:r>
              <a:rPr lang="it-IT" dirty="0" smtClean="0"/>
              <a:t> from </a:t>
            </a:r>
            <a:r>
              <a:rPr lang="it-IT" b="1" i="1" dirty="0" err="1" smtClean="0"/>
              <a:t>dictionaries</a:t>
            </a:r>
            <a:endParaRPr lang="it-IT" dirty="0"/>
          </a:p>
          <a:p>
            <a:pPr>
              <a:buFontTx/>
              <a:buChar char="-"/>
            </a:pPr>
            <a:endParaRPr lang="it-IT" dirty="0" smtClean="0"/>
          </a:p>
          <a:p>
            <a:pPr>
              <a:buFontTx/>
              <a:buChar char="-"/>
            </a:pPr>
            <a:endParaRPr lang="it-IT" dirty="0" smtClean="0"/>
          </a:p>
          <a:p>
            <a:pPr>
              <a:buFontTx/>
              <a:buChar char="-"/>
            </a:pPr>
            <a:r>
              <a:rPr lang="it-IT" dirty="0" smtClean="0"/>
              <a:t>multivariate </a:t>
            </a:r>
            <a:r>
              <a:rPr lang="it-IT" dirty="0" err="1" smtClean="0"/>
              <a:t>regression</a:t>
            </a:r>
            <a:r>
              <a:rPr lang="it-IT" dirty="0" smtClean="0"/>
              <a:t> </a:t>
            </a:r>
            <a:r>
              <a:rPr lang="it-IT" dirty="0" err="1" smtClean="0"/>
              <a:t>models</a:t>
            </a:r>
            <a:endParaRPr lang="it-IT" dirty="0" smtClean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CDS: Additive Model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2411760" y="1311740"/>
            <a:ext cx="4608512" cy="13971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t" anchorCtr="0"/>
          <a:lstStyle/>
          <a:p>
            <a:pPr algn="ctr">
              <a:buNone/>
            </a:pPr>
            <a:r>
              <a:rPr lang="it-IT" b="1" dirty="0"/>
              <a:t>The general additive model</a:t>
            </a:r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2785296"/>
              </p:ext>
            </p:extLst>
          </p:nvPr>
        </p:nvGraphicFramePr>
        <p:xfrm>
          <a:off x="3413125" y="1900238"/>
          <a:ext cx="227012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71" name="Equazione" r:id="rId3" imgW="914400" imgH="215640" progId="Equation.3">
                  <p:embed/>
                </p:oleObj>
              </mc:Choice>
              <mc:Fallback>
                <p:oleObj name="Equazione" r:id="rId3" imgW="9144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3125" y="1900238"/>
                        <a:ext cx="2270125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ttangolo 6"/>
          <p:cNvSpPr/>
          <p:nvPr/>
        </p:nvSpPr>
        <p:spPr>
          <a:xfrm>
            <a:off x="971600" y="6273225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/>
              <a:t>Zanzotto, Korkontzelos, Fallucchi, </a:t>
            </a:r>
            <a:r>
              <a:rPr lang="it-IT" sz="1600" dirty="0" err="1" smtClean="0"/>
              <a:t>Manandhar</a:t>
            </a:r>
            <a:r>
              <a:rPr lang="it-IT" sz="1600" dirty="0"/>
              <a:t>, </a:t>
            </a:r>
            <a:r>
              <a:rPr lang="it-IT" sz="1600" i="1" dirty="0" err="1" smtClean="0"/>
              <a:t>Estimating</a:t>
            </a:r>
            <a:r>
              <a:rPr lang="it-IT" sz="1600" i="1" dirty="0" smtClean="0"/>
              <a:t> </a:t>
            </a:r>
            <a:r>
              <a:rPr lang="it-IT" sz="1600" i="1" dirty="0"/>
              <a:t>Linear </a:t>
            </a:r>
            <a:r>
              <a:rPr lang="it-IT" sz="1600" i="1" dirty="0" err="1"/>
              <a:t>Models</a:t>
            </a:r>
            <a:r>
              <a:rPr lang="it-IT" sz="1600" i="1" dirty="0"/>
              <a:t> for </a:t>
            </a:r>
            <a:r>
              <a:rPr lang="it-IT" sz="1600" i="1" dirty="0" err="1"/>
              <a:t>Compositional</a:t>
            </a:r>
            <a:r>
              <a:rPr lang="it-IT" sz="1600" i="1" dirty="0"/>
              <a:t> </a:t>
            </a:r>
            <a:r>
              <a:rPr lang="it-IT" sz="1600" i="1" dirty="0" err="1"/>
              <a:t>Distributional</a:t>
            </a:r>
            <a:r>
              <a:rPr lang="it-IT" sz="1600" i="1" dirty="0"/>
              <a:t> Semantics</a:t>
            </a:r>
            <a:r>
              <a:rPr lang="it-IT" sz="1600" dirty="0"/>
              <a:t>, </a:t>
            </a:r>
            <a:r>
              <a:rPr lang="it-IT" sz="1600" dirty="0" err="1"/>
              <a:t>Proceedings</a:t>
            </a:r>
            <a:r>
              <a:rPr lang="it-IT" sz="1600" dirty="0"/>
              <a:t> of the 23rd </a:t>
            </a:r>
            <a:r>
              <a:rPr lang="it-IT" sz="1600" dirty="0" smtClean="0"/>
              <a:t>COLING, </a:t>
            </a:r>
            <a:r>
              <a:rPr lang="it-IT" sz="1600" dirty="0"/>
              <a:t>2010</a:t>
            </a:r>
          </a:p>
        </p:txBody>
      </p:sp>
      <p:sp>
        <p:nvSpPr>
          <p:cNvPr id="8" name="Rettangolo 7"/>
          <p:cNvSpPr/>
          <p:nvPr/>
        </p:nvSpPr>
        <p:spPr>
          <a:xfrm>
            <a:off x="1637928" y="4038163"/>
            <a:ext cx="5598368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/>
              <a:t>contact</a:t>
            </a:r>
            <a:r>
              <a:rPr lang="en-US" dirty="0"/>
              <a:t>   /ˈ</a:t>
            </a:r>
            <a:r>
              <a:rPr lang="en-US" dirty="0" err="1"/>
              <a:t>kɒntækt</a:t>
            </a:r>
            <a:r>
              <a:rPr lang="en-US" dirty="0"/>
              <a:t>/ [</a:t>
            </a:r>
            <a:r>
              <a:rPr lang="en-US" dirty="0" err="1"/>
              <a:t>kon-takt</a:t>
            </a:r>
            <a:r>
              <a:rPr lang="en-US" dirty="0"/>
              <a:t>] </a:t>
            </a:r>
          </a:p>
          <a:p>
            <a:r>
              <a:rPr lang="en-US" dirty="0" smtClean="0"/>
              <a:t>2</a:t>
            </a:r>
            <a:r>
              <a:rPr lang="en-US" dirty="0"/>
              <a:t>. close interaction</a:t>
            </a:r>
          </a:p>
        </p:txBody>
      </p:sp>
    </p:spTree>
    <p:extLst>
      <p:ext uri="{BB962C8B-B14F-4D97-AF65-F5344CB8AC3E}">
        <p14:creationId xmlns:p14="http://schemas.microsoft.com/office/powerpoint/2010/main" val="34405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Recursive</a:t>
            </a:r>
            <a:r>
              <a:rPr lang="it-IT" baseline="0" dirty="0" smtClean="0"/>
              <a:t> </a:t>
            </a:r>
            <a:r>
              <a:rPr lang="it-IT" dirty="0" smtClean="0"/>
              <a:t>Linear </a:t>
            </a:r>
            <a:r>
              <a:rPr lang="it-IT" baseline="0" dirty="0" smtClean="0"/>
              <a:t>CDS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1620638" y="1268760"/>
            <a:ext cx="559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 err="1" smtClean="0"/>
              <a:t>eat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467544" y="2133731"/>
            <a:ext cx="877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 err="1" smtClean="0"/>
              <a:t>cows</a:t>
            </a:r>
            <a:r>
              <a:rPr lang="it-IT" i="1" dirty="0" smtClean="0"/>
              <a:t> 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2289517" y="2133730"/>
            <a:ext cx="1157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 err="1" smtClean="0"/>
              <a:t>extracts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3188519" y="3069835"/>
            <a:ext cx="1116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 err="1"/>
              <a:t>animal</a:t>
            </a:r>
            <a:r>
              <a:rPr lang="it-IT" i="1" dirty="0"/>
              <a:t> </a:t>
            </a:r>
            <a:endParaRPr lang="it-IT" dirty="0"/>
          </a:p>
        </p:txBody>
      </p:sp>
      <p:cxnSp>
        <p:nvCxnSpPr>
          <p:cNvPr id="8" name="Connettore 2 7"/>
          <p:cNvCxnSpPr>
            <a:stCxn id="4" idx="2"/>
            <a:endCxn id="6" idx="0"/>
          </p:cNvCxnSpPr>
          <p:nvPr/>
        </p:nvCxnSpPr>
        <p:spPr>
          <a:xfrm>
            <a:off x="1900523" y="1730425"/>
            <a:ext cx="967839" cy="4033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>
            <a:stCxn id="6" idx="2"/>
            <a:endCxn id="7" idx="0"/>
          </p:cNvCxnSpPr>
          <p:nvPr/>
        </p:nvCxnSpPr>
        <p:spPr>
          <a:xfrm>
            <a:off x="2868362" y="2595395"/>
            <a:ext cx="878163" cy="4744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>
            <a:stCxn id="4" idx="2"/>
            <a:endCxn id="5" idx="0"/>
          </p:cNvCxnSpPr>
          <p:nvPr/>
        </p:nvCxnSpPr>
        <p:spPr>
          <a:xfrm flipH="1">
            <a:off x="906126" y="1730425"/>
            <a:ext cx="994397" cy="4033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1215907" y="1803308"/>
            <a:ext cx="316428" cy="2462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it-IT" sz="1600" dirty="0" smtClean="0"/>
              <a:t>VN</a:t>
            </a:r>
            <a:endParaRPr lang="it-IT" sz="16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173195" y="1789660"/>
            <a:ext cx="316428" cy="2462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it-IT" sz="1600" dirty="0" smtClean="0"/>
              <a:t>VN</a:t>
            </a:r>
            <a:endParaRPr lang="it-IT" sz="16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3166785" y="2695856"/>
            <a:ext cx="316428" cy="2462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it-IT" sz="1600" dirty="0"/>
              <a:t>N</a:t>
            </a:r>
            <a:r>
              <a:rPr lang="it-IT" sz="1600" dirty="0" smtClean="0"/>
              <a:t>N</a:t>
            </a:r>
            <a:endParaRPr lang="it-IT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/>
              <p:cNvSpPr txBox="1"/>
              <p:nvPr/>
            </p:nvSpPr>
            <p:spPr>
              <a:xfrm>
                <a:off x="109301" y="3789040"/>
                <a:ext cx="43186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f(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/>
                      </a:rPr>
                      <m:t>𝑐</m:t>
                    </m:r>
                    <m:r>
                      <a:rPr lang="it-IT" b="0" i="1" smtClean="0">
                        <a:latin typeface="Cambria Math"/>
                      </a:rPr>
                      <m:t>𝑜𝑤𝑠</m:t>
                    </m:r>
                    <m:r>
                      <a:rPr lang="it-IT" b="0" i="1" smtClean="0">
                        <a:latin typeface="Cambria Math"/>
                      </a:rPr>
                      <m:t> </m:t>
                    </m:r>
                    <m:r>
                      <a:rPr lang="it-IT" b="0" i="1" smtClean="0">
                        <a:latin typeface="Cambria Math"/>
                      </a:rPr>
                      <m:t>𝑒𝑎𝑡</m:t>
                    </m:r>
                    <m:r>
                      <a:rPr lang="it-IT" b="0" i="1" smtClean="0">
                        <a:latin typeface="Cambria Math"/>
                      </a:rPr>
                      <m:t> </m:t>
                    </m:r>
                    <m:r>
                      <a:rPr lang="it-IT" b="0" i="1" smtClean="0">
                        <a:latin typeface="Cambria Math"/>
                      </a:rPr>
                      <m:t>𝑎𝑛𝑖𝑚𝑎𝑙</m:t>
                    </m:r>
                    <m:r>
                      <a:rPr lang="it-IT" b="0" i="1" smtClean="0">
                        <a:latin typeface="Cambria Math"/>
                      </a:rPr>
                      <m:t> </m:t>
                    </m:r>
                    <m:r>
                      <a:rPr lang="it-IT" b="0" i="1" smtClean="0">
                        <a:latin typeface="Cambria Math"/>
                      </a:rPr>
                      <m:t>𝑒𝑥𝑡𝑟𝑎𝑐𝑡𝑠</m:t>
                    </m:r>
                    <m:r>
                      <a:rPr lang="it-IT" b="0" i="1" smtClean="0">
                        <a:latin typeface="Cambria Math"/>
                      </a:rPr>
                      <m:t>)=</m:t>
                    </m:r>
                  </m:oMath>
                </a14:m>
                <a:endParaRPr lang="it-IT" b="0" dirty="0" smtClean="0"/>
              </a:p>
            </p:txBody>
          </p:sp>
        </mc:Choice>
        <mc:Fallback xmlns="">
          <p:sp>
            <p:nvSpPr>
              <p:cNvPr id="15" name="CasellaDiTes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01" y="3789040"/>
                <a:ext cx="4318683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2260" t="-10667" b="-30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/>
              <p:cNvSpPr txBox="1"/>
              <p:nvPr/>
            </p:nvSpPr>
            <p:spPr>
              <a:xfrm>
                <a:off x="-34715" y="4403105"/>
                <a:ext cx="57464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=f(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/>
                      </a:rPr>
                      <m:t>𝑐</m:t>
                    </m:r>
                    <m:r>
                      <a:rPr lang="it-IT" b="0" i="1" smtClean="0">
                        <a:latin typeface="Cambria Math"/>
                      </a:rPr>
                      <m:t>𝑜𝑤𝑠</m:t>
                    </m:r>
                    <m:r>
                      <a:rPr lang="it-IT" b="0" i="1" smtClean="0">
                        <a:latin typeface="Cambria Math"/>
                      </a:rPr>
                      <m:t> </m:t>
                    </m:r>
                    <m:r>
                      <a:rPr lang="it-IT" b="0" i="1" smtClean="0">
                        <a:latin typeface="Cambria Math"/>
                      </a:rPr>
                      <m:t>𝑒𝑎𝑡</m:t>
                    </m:r>
                    <m:r>
                      <a:rPr lang="it-IT" b="0" i="1" smtClean="0">
                        <a:latin typeface="Cambria Math"/>
                      </a:rPr>
                      <m:t>)+</m:t>
                    </m:r>
                    <m:r>
                      <a:rPr lang="it-IT" b="0" i="1" smtClean="0">
                        <a:latin typeface="Cambria Math"/>
                      </a:rPr>
                      <m:t>𝑓</m:t>
                    </m:r>
                    <m:r>
                      <a:rPr lang="it-IT" b="0" i="1" smtClean="0">
                        <a:latin typeface="Cambria Math"/>
                      </a:rPr>
                      <m:t>(</m:t>
                    </m:r>
                    <m:r>
                      <a:rPr lang="it-IT" b="0" i="1" smtClean="0">
                        <a:latin typeface="Cambria Math"/>
                      </a:rPr>
                      <m:t>𝑒𝑎𝑡</m:t>
                    </m:r>
                    <m:r>
                      <a:rPr lang="it-IT" b="0" i="1" smtClean="0">
                        <a:latin typeface="Cambria Math"/>
                      </a:rPr>
                      <m:t> </m:t>
                    </m:r>
                    <m:r>
                      <a:rPr lang="it-IT" b="0" i="1" smtClean="0">
                        <a:latin typeface="Cambria Math"/>
                      </a:rPr>
                      <m:t>𝑎𝑛𝑖𝑚𝑎𝑙</m:t>
                    </m:r>
                    <m:r>
                      <a:rPr lang="it-IT" b="0" i="1" smtClean="0">
                        <a:latin typeface="Cambria Math"/>
                      </a:rPr>
                      <m:t> </m:t>
                    </m:r>
                    <m:r>
                      <a:rPr lang="it-IT" b="0" i="1" smtClean="0">
                        <a:latin typeface="Cambria Math"/>
                      </a:rPr>
                      <m:t>𝑒𝑥𝑡𝑟𝑎𝑐𝑡𝑠</m:t>
                    </m:r>
                    <m:r>
                      <a:rPr lang="it-IT" b="0" i="1" smtClean="0">
                        <a:latin typeface="Cambria Math"/>
                      </a:rPr>
                      <m:t>)=</m:t>
                    </m:r>
                  </m:oMath>
                </a14:m>
                <a:endParaRPr lang="it-IT" b="0" dirty="0" smtClean="0"/>
              </a:p>
            </p:txBody>
          </p:sp>
        </mc:Choice>
        <mc:Fallback xmlns="">
          <p:sp>
            <p:nvSpPr>
              <p:cNvPr id="16" name="CasellaDiTes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715" y="4403105"/>
                <a:ext cx="5746445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591" t="-10526" b="-289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/>
              <p:cNvSpPr txBox="1"/>
              <p:nvPr/>
            </p:nvSpPr>
            <p:spPr>
              <a:xfrm>
                <a:off x="-36512" y="4957373"/>
                <a:ext cx="8113760" cy="4821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</a:rPr>
                          <m:t>𝑉𝑁</m:t>
                        </m:r>
                      </m:sub>
                    </m:sSub>
                    <m:acc>
                      <m:accPr>
                        <m:chr m:val="⃗"/>
                        <m:ctrlPr>
                          <a:rPr lang="it-IT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it-IT" i="1">
                            <a:latin typeface="Cambria Math"/>
                          </a:rPr>
                          <m:t>𝑒𝑎𝑡</m:t>
                        </m:r>
                      </m:e>
                    </m:acc>
                    <m:r>
                      <a:rPr lang="it-IT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it-IT" i="1"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it-IT" i="1">
                            <a:latin typeface="Cambria Math"/>
                          </a:rPr>
                          <m:t>𝑉𝑁</m:t>
                        </m:r>
                      </m:sub>
                    </m:sSub>
                    <m:acc>
                      <m:accPr>
                        <m:chr m:val="⃗"/>
                        <m:ctrlPr>
                          <a:rPr lang="it-IT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it-IT" i="1">
                            <a:latin typeface="Cambria Math"/>
                          </a:rPr>
                          <m:t>𝑐𝑜𝑤𝑠</m:t>
                        </m:r>
                      </m:e>
                    </m:acc>
                    <m:r>
                      <a:rPr lang="it-IT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it-IT" i="1">
                            <a:latin typeface="Cambria Math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it-IT" i="1">
                            <a:latin typeface="Cambria Math"/>
                          </a:rPr>
                          <m:t>𝑉𝑁</m:t>
                        </m:r>
                      </m:sub>
                    </m:sSub>
                    <m:acc>
                      <m:accPr>
                        <m:chr m:val="⃗"/>
                        <m:ctrlPr>
                          <a:rPr lang="it-IT" i="1">
                            <a:latin typeface="Cambria Math"/>
                          </a:rPr>
                        </m:ctrlPr>
                      </m:accPr>
                      <m:e>
                        <m:r>
                          <a:rPr lang="it-IT" i="1">
                            <a:latin typeface="Cambria Math"/>
                          </a:rPr>
                          <m:t>𝑒𝑎𝑡</m:t>
                        </m:r>
                      </m:e>
                    </m:acc>
                    <m:r>
                      <a:rPr lang="it-IT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it-IT" i="1">
                            <a:latin typeface="Cambria Math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it-IT" i="1">
                            <a:latin typeface="Cambria Math"/>
                          </a:rPr>
                          <m:t>𝑉𝑁</m:t>
                        </m:r>
                      </m:sub>
                    </m:sSub>
                    <m:r>
                      <a:rPr lang="it-IT" b="0" i="1" smtClean="0">
                        <a:latin typeface="Cambria Math"/>
                      </a:rPr>
                      <m:t>𝑓</m:t>
                    </m:r>
                    <m:r>
                      <a:rPr lang="it-IT" b="0" i="1" smtClean="0">
                        <a:latin typeface="Cambria Math"/>
                      </a:rPr>
                      <m:t>(</m:t>
                    </m:r>
                    <m:r>
                      <a:rPr lang="it-IT" b="0" i="1" smtClean="0">
                        <a:latin typeface="Cambria Math"/>
                      </a:rPr>
                      <m:t>𝑎𝑛𝑖𝑚𝑎𝑙</m:t>
                    </m:r>
                    <m:r>
                      <a:rPr lang="it-IT" b="0" i="1" smtClean="0">
                        <a:latin typeface="Cambria Math"/>
                      </a:rPr>
                      <m:t> </m:t>
                    </m:r>
                    <m:r>
                      <a:rPr lang="it-IT" b="0" i="1" smtClean="0">
                        <a:latin typeface="Cambria Math"/>
                      </a:rPr>
                      <m:t>𝑒𝑥𝑡𝑟𝑎𝑐𝑡𝑠</m:t>
                    </m:r>
                    <m:r>
                      <a:rPr lang="it-IT" b="0" i="1" smtClean="0">
                        <a:latin typeface="Cambria Math"/>
                      </a:rPr>
                      <m:t>)=</m:t>
                    </m:r>
                  </m:oMath>
                </a14:m>
                <a:endParaRPr lang="it-IT" b="0" dirty="0" smtClean="0"/>
              </a:p>
            </p:txBody>
          </p:sp>
        </mc:Choice>
        <mc:Fallback xmlns="">
          <p:sp>
            <p:nvSpPr>
              <p:cNvPr id="17" name="CasellaDiTes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4957373"/>
                <a:ext cx="8113760" cy="482120"/>
              </a:xfrm>
              <a:prstGeom prst="rect">
                <a:avLst/>
              </a:prstGeom>
              <a:blipFill rotWithShape="1">
                <a:blip r:embed="rId4"/>
                <a:stretch>
                  <a:fillRect l="-1127" t="-5063" b="-2911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/>
              <p:cNvSpPr txBox="1"/>
              <p:nvPr/>
            </p:nvSpPr>
            <p:spPr>
              <a:xfrm>
                <a:off x="-36512" y="5591893"/>
                <a:ext cx="9284336" cy="516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</a:rPr>
                          <m:t>𝑉𝑁</m:t>
                        </m:r>
                      </m:sub>
                    </m:sSub>
                    <m:acc>
                      <m:accPr>
                        <m:chr m:val="⃗"/>
                        <m:ctrlPr>
                          <a:rPr lang="it-IT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it-IT" i="1">
                            <a:latin typeface="Cambria Math"/>
                          </a:rPr>
                          <m:t>𝑒𝑎𝑡</m:t>
                        </m:r>
                      </m:e>
                    </m:acc>
                    <m:r>
                      <a:rPr lang="it-IT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it-IT" i="1"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it-IT" i="1">
                            <a:latin typeface="Cambria Math"/>
                          </a:rPr>
                          <m:t>𝑉𝑁</m:t>
                        </m:r>
                      </m:sub>
                    </m:sSub>
                    <m:acc>
                      <m:accPr>
                        <m:chr m:val="⃗"/>
                        <m:ctrlPr>
                          <a:rPr lang="it-IT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it-IT" i="1">
                            <a:latin typeface="Cambria Math"/>
                          </a:rPr>
                          <m:t>𝑐𝑜𝑤𝑠</m:t>
                        </m:r>
                      </m:e>
                    </m:acc>
                    <m:r>
                      <a:rPr lang="it-IT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it-IT" i="1">
                            <a:latin typeface="Cambria Math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it-IT" i="1">
                            <a:latin typeface="Cambria Math"/>
                          </a:rPr>
                          <m:t>𝑉𝑁</m:t>
                        </m:r>
                      </m:sub>
                    </m:sSub>
                    <m:acc>
                      <m:accPr>
                        <m:chr m:val="⃗"/>
                        <m:ctrlPr>
                          <a:rPr lang="it-IT" i="1">
                            <a:latin typeface="Cambria Math"/>
                          </a:rPr>
                        </m:ctrlPr>
                      </m:accPr>
                      <m:e>
                        <m:r>
                          <a:rPr lang="it-IT" i="1">
                            <a:latin typeface="Cambria Math"/>
                          </a:rPr>
                          <m:t>𝑒𝑎𝑡</m:t>
                        </m:r>
                      </m:e>
                    </m:acc>
                    <m:r>
                      <a:rPr lang="it-IT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it-IT" i="1">
                            <a:latin typeface="Cambria Math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it-IT" i="1">
                            <a:latin typeface="Cambria Math"/>
                          </a:rPr>
                          <m:t>𝑉𝑁</m:t>
                        </m:r>
                      </m:sub>
                    </m:sSub>
                    <m:sSub>
                      <m:sSubPr>
                        <m:ctrlPr>
                          <a:rPr lang="it-IT" i="1">
                            <a:latin typeface="Cambria Math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</a:rPr>
                          <m:t>𝑁</m:t>
                        </m:r>
                        <m:r>
                          <a:rPr lang="it-IT" i="1">
                            <a:latin typeface="Cambria Math"/>
                          </a:rPr>
                          <m:t>𝑁</m:t>
                        </m:r>
                      </m:sub>
                    </m:sSub>
                    <m:acc>
                      <m:accPr>
                        <m:chr m:val="⃗"/>
                        <m:ctrlPr>
                          <a:rPr lang="it-IT" i="1">
                            <a:latin typeface="Cambria Math"/>
                          </a:rPr>
                        </m:ctrlPr>
                      </m:accPr>
                      <m:e>
                        <m:r>
                          <a:rPr lang="it-IT" b="0" i="1" smtClean="0">
                            <a:latin typeface="Cambria Math"/>
                          </a:rPr>
                          <m:t>𝑒𝑥𝑡𝑟𝑎𝑐𝑡𝑠</m:t>
                        </m:r>
                      </m:e>
                    </m:acc>
                    <m:r>
                      <a:rPr lang="it-IT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it-IT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it-IT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it-IT" i="1">
                                <a:latin typeface="Cambria Math"/>
                              </a:rPr>
                              <m:t>𝑉𝑁</m:t>
                            </m:r>
                          </m:sub>
                        </m:sSub>
                        <m:r>
                          <a:rPr lang="it-IT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</a:rPr>
                          <m:t>𝑁</m:t>
                        </m:r>
                        <m:r>
                          <a:rPr lang="it-IT" i="1">
                            <a:latin typeface="Cambria Math"/>
                          </a:rPr>
                          <m:t>𝑁</m:t>
                        </m:r>
                      </m:sub>
                    </m:sSub>
                    <m:acc>
                      <m:accPr>
                        <m:chr m:val="⃗"/>
                        <m:ctrlPr>
                          <a:rPr lang="it-IT" i="1">
                            <a:latin typeface="Cambria Math"/>
                          </a:rPr>
                        </m:ctrlPr>
                      </m:accPr>
                      <m:e>
                        <m:r>
                          <a:rPr lang="it-IT" b="0" i="1" smtClean="0">
                            <a:latin typeface="Cambria Math"/>
                          </a:rPr>
                          <m:t>𝑎𝑛𝑖𝑚𝑎𝑙</m:t>
                        </m:r>
                      </m:e>
                    </m:acc>
                  </m:oMath>
                </a14:m>
                <a:endParaRPr lang="it-IT" b="0" dirty="0" smtClean="0"/>
              </a:p>
            </p:txBody>
          </p:sp>
        </mc:Choice>
        <mc:Fallback xmlns="">
          <p:sp>
            <p:nvSpPr>
              <p:cNvPr id="18" name="CasellaDiTes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5591893"/>
                <a:ext cx="9284336" cy="516232"/>
              </a:xfrm>
              <a:prstGeom prst="rect">
                <a:avLst/>
              </a:prstGeom>
              <a:blipFill rotWithShape="1">
                <a:blip r:embed="rId5"/>
                <a:stretch>
                  <a:fillRect l="-985" b="-2588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asellaDiTesto 18"/>
          <p:cNvSpPr txBox="1"/>
          <p:nvPr/>
        </p:nvSpPr>
        <p:spPr>
          <a:xfrm>
            <a:off x="5292080" y="1196752"/>
            <a:ext cx="331236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it-IT" dirty="0" err="1" smtClean="0"/>
              <a:t>Let’s</a:t>
            </a:r>
            <a:r>
              <a:rPr lang="it-IT" dirty="0" smtClean="0"/>
              <a:t> scale </a:t>
            </a:r>
            <a:r>
              <a:rPr lang="it-IT" dirty="0"/>
              <a:t>up to </a:t>
            </a:r>
            <a:r>
              <a:rPr lang="it-IT" dirty="0" err="1"/>
              <a:t>sentences</a:t>
            </a:r>
            <a:r>
              <a:rPr lang="it-IT" dirty="0"/>
              <a:t> </a:t>
            </a:r>
            <a:r>
              <a:rPr lang="it-IT" dirty="0" smtClean="0"/>
              <a:t>by </a:t>
            </a:r>
            <a:r>
              <a:rPr lang="it-IT" dirty="0" err="1" smtClean="0"/>
              <a:t>recursively</a:t>
            </a:r>
            <a:r>
              <a:rPr lang="it-IT" dirty="0" smtClean="0"/>
              <a:t> </a:t>
            </a:r>
            <a:r>
              <a:rPr lang="it-IT" dirty="0" err="1"/>
              <a:t>applying</a:t>
            </a:r>
            <a:r>
              <a:rPr lang="it-IT" dirty="0"/>
              <a:t> the </a:t>
            </a:r>
            <a:r>
              <a:rPr lang="it-IT" dirty="0" smtClean="0"/>
              <a:t>model!</a:t>
            </a:r>
            <a:endParaRPr lang="it-IT" dirty="0"/>
          </a:p>
        </p:txBody>
      </p:sp>
      <p:pic>
        <p:nvPicPr>
          <p:cNvPr id="20" name="Picture 2" descr="http://www.screenhog.com/sketch/LightbulbIde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61681" y="1277888"/>
            <a:ext cx="714375" cy="1143000"/>
          </a:xfrm>
          <a:prstGeom prst="rect">
            <a:avLst/>
          </a:prstGeom>
          <a:noFill/>
        </p:spPr>
      </p:pic>
      <p:cxnSp>
        <p:nvCxnSpPr>
          <p:cNvPr id="22" name="Connettore 2 21"/>
          <p:cNvCxnSpPr/>
          <p:nvPr/>
        </p:nvCxnSpPr>
        <p:spPr>
          <a:xfrm>
            <a:off x="6804248" y="2492896"/>
            <a:ext cx="0" cy="3466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>
            <a:off x="6804248" y="3469654"/>
            <a:ext cx="0" cy="3466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5321053" y="2931335"/>
            <a:ext cx="331236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it-IT" dirty="0" err="1" smtClean="0"/>
              <a:t>Let’s</a:t>
            </a:r>
            <a:r>
              <a:rPr lang="it-IT" dirty="0" smtClean="0"/>
              <a:t> </a:t>
            </a:r>
            <a:r>
              <a:rPr lang="it-IT" dirty="0" err="1" smtClean="0"/>
              <a:t>apply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 to RTE</a:t>
            </a:r>
            <a:endParaRPr lang="it-IT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5295245" y="3911127"/>
            <a:ext cx="3165187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it-IT" dirty="0" err="1" smtClean="0"/>
              <a:t>Extremely</a:t>
            </a:r>
            <a:r>
              <a:rPr lang="it-IT" dirty="0" smtClean="0"/>
              <a:t> </a:t>
            </a:r>
            <a:r>
              <a:rPr lang="it-IT" dirty="0" err="1" smtClean="0"/>
              <a:t>poor</a:t>
            </a:r>
            <a:r>
              <a:rPr lang="it-IT" dirty="0" smtClean="0"/>
              <a:t> </a:t>
            </a:r>
            <a:r>
              <a:rPr lang="it-IT" dirty="0" err="1" smtClean="0"/>
              <a:t>results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260098" name="Picture 2" descr="http://fc00.deviantart.net/fs71/f/2012/086/e/7/paper_bag_of_shame_by_tybeethecat-d4u62zx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604637"/>
            <a:ext cx="1048942" cy="126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8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6" presetClass="emph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0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1" grpId="0" animBg="1"/>
      <p:bldP spid="12" grpId="0" animBg="1"/>
      <p:bldP spid="13" grpId="0" animBg="1"/>
      <p:bldP spid="15" grpId="0"/>
      <p:bldP spid="16" grpId="0"/>
      <p:bldP spid="17" grpId="0"/>
      <p:bldP spid="18" grpId="0"/>
      <p:bldP spid="19" grpId="0" animBg="1"/>
      <p:bldP spid="24" grpId="0" animBg="1"/>
      <p:bldP spid="25" grpId="0" animBg="1"/>
      <p:bldP spid="2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Recursive Linear </a:t>
            </a:r>
            <a:r>
              <a:rPr lang="it-IT" dirty="0" smtClean="0"/>
              <a:t>CDS: a </a:t>
            </a:r>
            <a:r>
              <a:rPr lang="it-IT" dirty="0" err="1" smtClean="0"/>
              <a:t>closer</a:t>
            </a:r>
            <a:r>
              <a:rPr lang="it-IT" dirty="0" smtClean="0"/>
              <a:t> look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339752" y="5631631"/>
            <a:ext cx="3875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Constantia" pitchFamily="18" charset="0"/>
              </a:rPr>
              <a:t>«</a:t>
            </a:r>
            <a:r>
              <a:rPr lang="it-IT" dirty="0" err="1" smtClean="0">
                <a:latin typeface="Constantia" pitchFamily="18" charset="0"/>
              </a:rPr>
              <a:t>chickens</a:t>
            </a:r>
            <a:r>
              <a:rPr lang="it-IT" dirty="0" smtClean="0">
                <a:latin typeface="Constantia" pitchFamily="18" charset="0"/>
              </a:rPr>
              <a:t> </a:t>
            </a:r>
            <a:r>
              <a:rPr lang="it-IT" dirty="0" err="1">
                <a:latin typeface="Constantia" pitchFamily="18" charset="0"/>
              </a:rPr>
              <a:t>eat</a:t>
            </a:r>
            <a:r>
              <a:rPr lang="it-IT" dirty="0">
                <a:latin typeface="Constantia" pitchFamily="18" charset="0"/>
              </a:rPr>
              <a:t> </a:t>
            </a:r>
            <a:r>
              <a:rPr lang="it-IT" dirty="0" err="1">
                <a:latin typeface="Constantia" pitchFamily="18" charset="0"/>
              </a:rPr>
              <a:t>beef</a:t>
            </a:r>
            <a:r>
              <a:rPr lang="it-IT" dirty="0">
                <a:latin typeface="Constantia" pitchFamily="18" charset="0"/>
              </a:rPr>
              <a:t> </a:t>
            </a:r>
            <a:r>
              <a:rPr lang="it-IT" dirty="0" err="1" smtClean="0">
                <a:latin typeface="Constantia" pitchFamily="18" charset="0"/>
              </a:rPr>
              <a:t>extracts</a:t>
            </a:r>
            <a:r>
              <a:rPr lang="it-IT" dirty="0" smtClean="0">
                <a:latin typeface="Constantia" pitchFamily="18" charset="0"/>
              </a:rPr>
              <a:t>»</a:t>
            </a:r>
            <a:endParaRPr lang="it-IT" dirty="0">
              <a:latin typeface="Constantia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383403" y="1340768"/>
            <a:ext cx="3701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Constantia" pitchFamily="18" charset="0"/>
              </a:rPr>
              <a:t>«</a:t>
            </a:r>
            <a:r>
              <a:rPr lang="it-IT" dirty="0" err="1" smtClean="0">
                <a:latin typeface="Constantia" pitchFamily="18" charset="0"/>
              </a:rPr>
              <a:t>cows</a:t>
            </a:r>
            <a:r>
              <a:rPr lang="it-IT" dirty="0" smtClean="0">
                <a:latin typeface="Constantia" pitchFamily="18" charset="0"/>
              </a:rPr>
              <a:t> </a:t>
            </a:r>
            <a:r>
              <a:rPr lang="it-IT" dirty="0" err="1" smtClean="0">
                <a:latin typeface="Constantia" pitchFamily="18" charset="0"/>
              </a:rPr>
              <a:t>eat</a:t>
            </a:r>
            <a:r>
              <a:rPr lang="it-IT" dirty="0" smtClean="0">
                <a:latin typeface="Constantia" pitchFamily="18" charset="0"/>
              </a:rPr>
              <a:t> </a:t>
            </a:r>
            <a:r>
              <a:rPr lang="it-IT" dirty="0" err="1" smtClean="0">
                <a:latin typeface="Constantia" pitchFamily="18" charset="0"/>
              </a:rPr>
              <a:t>animal</a:t>
            </a:r>
            <a:r>
              <a:rPr lang="it-IT" dirty="0" smtClean="0">
                <a:latin typeface="Constantia" pitchFamily="18" charset="0"/>
              </a:rPr>
              <a:t> </a:t>
            </a:r>
            <a:r>
              <a:rPr lang="it-IT" dirty="0" err="1" smtClean="0">
                <a:latin typeface="Constantia" pitchFamily="18" charset="0"/>
              </a:rPr>
              <a:t>extracts</a:t>
            </a:r>
            <a:r>
              <a:rPr lang="it-IT" dirty="0" smtClean="0">
                <a:latin typeface="Constantia" pitchFamily="18" charset="0"/>
              </a:rPr>
              <a:t>»</a:t>
            </a:r>
            <a:endParaRPr lang="it-IT" dirty="0">
              <a:latin typeface="Constant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/>
              <p:cNvSpPr txBox="1"/>
              <p:nvPr/>
            </p:nvSpPr>
            <p:spPr>
              <a:xfrm>
                <a:off x="379061" y="2408712"/>
                <a:ext cx="8585427" cy="516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=2</m:t>
                          </m:r>
                          <m:r>
                            <a:rPr lang="it-IT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𝑉𝑁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it-IT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t-IT" i="1">
                              <a:latin typeface="Cambria Math"/>
                            </a:rPr>
                            <m:t>𝑒𝑎𝑡</m:t>
                          </m:r>
                        </m:e>
                      </m:acc>
                      <m:r>
                        <a:rPr lang="it-IT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it-IT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it-IT" i="1">
                              <a:latin typeface="Cambria Math"/>
                            </a:rPr>
                            <m:t>𝑉𝑁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it-IT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t-IT" i="1">
                              <a:latin typeface="Cambria Math"/>
                            </a:rPr>
                            <m:t>𝑐𝑜𝑤𝑠</m:t>
                          </m:r>
                        </m:e>
                      </m:acc>
                      <m:r>
                        <a:rPr lang="it-IT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it-IT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it-IT" i="1">
                              <a:latin typeface="Cambria Math"/>
                            </a:rPr>
                            <m:t>𝑉𝑁</m:t>
                          </m:r>
                        </m:sub>
                      </m:sSub>
                      <m:sSub>
                        <m:sSubPr>
                          <m:ctrlPr>
                            <a:rPr lang="it-IT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it-IT" i="1">
                              <a:latin typeface="Cambria Math"/>
                            </a:rPr>
                            <m:t>𝑁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it-IT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/>
                            </a:rPr>
                            <m:t>𝑒𝑥𝑡𝑟𝑎𝑐𝑡𝑠</m:t>
                          </m:r>
                        </m:e>
                      </m:acc>
                      <m:r>
                        <a:rPr lang="it-IT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it-IT" i="1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it-IT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it-IT" i="1">
                                  <a:latin typeface="Cambria Math"/>
                                </a:rPr>
                                <m:t>𝑉𝑁</m:t>
                              </m:r>
                            </m:sub>
                          </m:sSub>
                          <m:r>
                            <a:rPr lang="it-IT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it-IT" i="1">
                              <a:latin typeface="Cambria Math"/>
                            </a:rPr>
                            <m:t>𝑁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it-IT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/>
                            </a:rPr>
                            <m:t>𝑎𝑛𝑖𝑚𝑎𝑙</m:t>
                          </m:r>
                        </m:e>
                      </m:acc>
                    </m:oMath>
                  </m:oMathPara>
                </a14:m>
                <a:endParaRPr lang="it-IT" b="0" dirty="0" smtClean="0"/>
              </a:p>
            </p:txBody>
          </p:sp>
        </mc:Choice>
        <mc:Fallback xmlns="">
          <p:sp>
            <p:nvSpPr>
              <p:cNvPr id="7" name="CasellaDiTes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61" y="2408712"/>
                <a:ext cx="8585427" cy="5162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/>
              <p:cNvSpPr txBox="1"/>
              <p:nvPr/>
            </p:nvSpPr>
            <p:spPr>
              <a:xfrm>
                <a:off x="513587" y="4221088"/>
                <a:ext cx="8594917" cy="5171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=2</m:t>
                          </m:r>
                          <m:r>
                            <a:rPr lang="it-IT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𝑉𝑁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it-IT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t-IT" i="1">
                              <a:latin typeface="Cambria Math"/>
                            </a:rPr>
                            <m:t>𝑒𝑎𝑡</m:t>
                          </m:r>
                        </m:e>
                      </m:acc>
                      <m:r>
                        <a:rPr lang="it-IT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it-IT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it-IT" i="1">
                              <a:latin typeface="Cambria Math"/>
                            </a:rPr>
                            <m:t>𝑉𝑁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it-IT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t-IT" i="1">
                              <a:latin typeface="Cambria Math"/>
                            </a:rPr>
                            <m:t>𝑐</m:t>
                          </m:r>
                          <m:r>
                            <a:rPr lang="it-IT" b="0" i="1" smtClean="0">
                              <a:latin typeface="Cambria Math"/>
                            </a:rPr>
                            <m:t>h𝑖𝑐𝑘𝑒𝑛𝑠</m:t>
                          </m:r>
                        </m:e>
                      </m:acc>
                      <m:r>
                        <a:rPr lang="it-IT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it-IT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it-IT" i="1">
                              <a:latin typeface="Cambria Math"/>
                            </a:rPr>
                            <m:t>𝑉𝑁</m:t>
                          </m:r>
                        </m:sub>
                      </m:sSub>
                      <m:sSub>
                        <m:sSubPr>
                          <m:ctrlPr>
                            <a:rPr lang="it-IT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it-IT" i="1">
                              <a:latin typeface="Cambria Math"/>
                            </a:rPr>
                            <m:t>𝑁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it-IT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/>
                            </a:rPr>
                            <m:t>𝑒𝑥𝑡𝑟𝑎𝑐𝑡𝑠</m:t>
                          </m:r>
                        </m:e>
                      </m:acc>
                      <m:r>
                        <a:rPr lang="it-IT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it-IT" i="1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it-IT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it-IT" i="1">
                                  <a:latin typeface="Cambria Math"/>
                                </a:rPr>
                                <m:t>𝑉𝑁</m:t>
                              </m:r>
                            </m:sub>
                          </m:sSub>
                          <m:r>
                            <a:rPr lang="it-IT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it-IT" i="1">
                              <a:latin typeface="Cambria Math"/>
                            </a:rPr>
                            <m:t>𝑁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it-IT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/>
                            </a:rPr>
                            <m:t>𝑏𝑒𝑒𝑓</m:t>
                          </m:r>
                        </m:e>
                      </m:acc>
                    </m:oMath>
                  </m:oMathPara>
                </a14:m>
                <a:endParaRPr lang="it-IT" b="0" dirty="0" smtClean="0"/>
              </a:p>
            </p:txBody>
          </p:sp>
        </mc:Choice>
        <mc:Fallback xmlns="">
          <p:sp>
            <p:nvSpPr>
              <p:cNvPr id="8" name="CasellaDiTes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587" y="4221088"/>
                <a:ext cx="8594917" cy="51712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tangolo 8"/>
              <p:cNvSpPr/>
              <p:nvPr/>
            </p:nvSpPr>
            <p:spPr>
              <a:xfrm>
                <a:off x="-6106" y="3356992"/>
                <a:ext cx="83369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it-IT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t-IT" i="1">
                              <a:latin typeface="Cambria Math"/>
                            </a:rPr>
                            <m:t>𝑣</m:t>
                          </m:r>
                        </m:e>
                      </m:acc>
                      <m:r>
                        <a:rPr lang="it-IT" i="1" smtClean="0">
                          <a:latin typeface="Cambria Math"/>
                          <a:ea typeface="Cambria Math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it-IT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t-IT" i="1">
                              <a:latin typeface="Cambria Math"/>
                            </a:rPr>
                            <m:t>𝑢</m:t>
                          </m:r>
                        </m:e>
                      </m:acc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" name="Rettango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106" y="3356992"/>
                <a:ext cx="833690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18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nettore 1 10"/>
          <p:cNvCxnSpPr/>
          <p:nvPr/>
        </p:nvCxnSpPr>
        <p:spPr>
          <a:xfrm>
            <a:off x="1547664" y="2924944"/>
            <a:ext cx="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tangolo 11"/>
              <p:cNvSpPr/>
              <p:nvPr/>
            </p:nvSpPr>
            <p:spPr>
              <a:xfrm>
                <a:off x="1375494" y="3320641"/>
                <a:ext cx="336952" cy="46166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/>
                          <a:ea typeface="Cambria Math"/>
                        </a:rPr>
                        <m:t>∙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2" name="Rettango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494" y="3320641"/>
                <a:ext cx="336952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nettore 1 13"/>
          <p:cNvCxnSpPr/>
          <p:nvPr/>
        </p:nvCxnSpPr>
        <p:spPr>
          <a:xfrm>
            <a:off x="1547664" y="2924944"/>
            <a:ext cx="161233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tangolo 14"/>
              <p:cNvSpPr/>
              <p:nvPr/>
            </p:nvSpPr>
            <p:spPr>
              <a:xfrm>
                <a:off x="2195736" y="3342183"/>
                <a:ext cx="336952" cy="46166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/>
                          <a:ea typeface="Cambria Math"/>
                        </a:rPr>
                        <m:t>∙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5" name="Rettango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3342183"/>
                <a:ext cx="336952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Connettore 1 17"/>
          <p:cNvCxnSpPr/>
          <p:nvPr/>
        </p:nvCxnSpPr>
        <p:spPr>
          <a:xfrm>
            <a:off x="1547664" y="2924944"/>
            <a:ext cx="3793336" cy="1310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tangolo 18"/>
              <p:cNvSpPr/>
              <p:nvPr/>
            </p:nvSpPr>
            <p:spPr>
              <a:xfrm>
                <a:off x="3154928" y="3327375"/>
                <a:ext cx="336952" cy="46166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/>
                          <a:ea typeface="Cambria Math"/>
                        </a:rPr>
                        <m:t>∙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9" name="Rettango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928" y="3327375"/>
                <a:ext cx="336952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onnettore 1 21"/>
          <p:cNvCxnSpPr/>
          <p:nvPr/>
        </p:nvCxnSpPr>
        <p:spPr>
          <a:xfrm>
            <a:off x="1543970" y="2939752"/>
            <a:ext cx="6052366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tangolo 23"/>
              <p:cNvSpPr/>
              <p:nvPr/>
            </p:nvSpPr>
            <p:spPr>
              <a:xfrm>
                <a:off x="4860032" y="3399383"/>
                <a:ext cx="336952" cy="46166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/>
                          <a:ea typeface="Cambria Math"/>
                        </a:rPr>
                        <m:t>∙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4" name="Rettango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3399383"/>
                <a:ext cx="336952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Connettore 1 25"/>
          <p:cNvCxnSpPr/>
          <p:nvPr/>
        </p:nvCxnSpPr>
        <p:spPr>
          <a:xfrm flipH="1">
            <a:off x="1547664" y="2924944"/>
            <a:ext cx="1296144" cy="13109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>
            <a:off x="2843808" y="2924944"/>
            <a:ext cx="600524" cy="12961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/>
          <p:cNvCxnSpPr/>
          <p:nvPr/>
        </p:nvCxnSpPr>
        <p:spPr>
          <a:xfrm>
            <a:off x="2843808" y="2924944"/>
            <a:ext cx="2736304" cy="12961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/>
          <p:nvPr/>
        </p:nvCxnSpPr>
        <p:spPr>
          <a:xfrm>
            <a:off x="2840114" y="2939752"/>
            <a:ext cx="4756222" cy="12813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asellaDiTesto 49"/>
          <p:cNvSpPr txBox="1"/>
          <p:nvPr/>
        </p:nvSpPr>
        <p:spPr>
          <a:xfrm>
            <a:off x="4829626" y="275131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…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tangolo 50"/>
              <p:cNvSpPr/>
              <p:nvPr/>
            </p:nvSpPr>
            <p:spPr>
              <a:xfrm>
                <a:off x="163037" y="2463279"/>
                <a:ext cx="43736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it-IT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t-IT" i="1">
                              <a:latin typeface="Cambria Math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1" name="Rettangolo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37" y="2463279"/>
                <a:ext cx="437363" cy="461665"/>
              </a:xfrm>
              <a:prstGeom prst="rect">
                <a:avLst/>
              </a:prstGeom>
              <a:blipFill rotWithShape="1">
                <a:blip r:embed="rId10"/>
                <a:stretch>
                  <a:fillRect t="-18421" r="-3662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tangolo 51"/>
              <p:cNvSpPr/>
              <p:nvPr/>
            </p:nvSpPr>
            <p:spPr>
              <a:xfrm>
                <a:off x="158836" y="4276552"/>
                <a:ext cx="44576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it-IT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t-IT" i="1">
                              <a:latin typeface="Cambria Math"/>
                            </a:rPr>
                            <m:t>𝑢</m:t>
                          </m:r>
                        </m:e>
                      </m:acc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2" name="Rettangolo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36" y="4276552"/>
                <a:ext cx="445763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Connettore 2 53"/>
          <p:cNvCxnSpPr>
            <a:stCxn id="5" idx="0"/>
            <a:endCxn id="52" idx="2"/>
          </p:cNvCxnSpPr>
          <p:nvPr/>
        </p:nvCxnSpPr>
        <p:spPr>
          <a:xfrm flipH="1" flipV="1">
            <a:off x="381718" y="4738217"/>
            <a:ext cx="3895744" cy="8934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2 55"/>
          <p:cNvCxnSpPr>
            <a:stCxn id="6" idx="2"/>
            <a:endCxn id="51" idx="0"/>
          </p:cNvCxnSpPr>
          <p:nvPr/>
        </p:nvCxnSpPr>
        <p:spPr>
          <a:xfrm flipH="1">
            <a:off x="381719" y="1802433"/>
            <a:ext cx="3852287" cy="6608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sellaDiTesto 56"/>
          <p:cNvSpPr txBox="1"/>
          <p:nvPr/>
        </p:nvSpPr>
        <p:spPr>
          <a:xfrm>
            <a:off x="2051720" y="1899416"/>
            <a:ext cx="2872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f</a:t>
            </a:r>
            <a:endParaRPr lang="it-IT" dirty="0"/>
          </a:p>
        </p:txBody>
      </p:sp>
      <p:sp>
        <p:nvSpPr>
          <p:cNvPr id="58" name="CasellaDiTesto 57"/>
          <p:cNvSpPr txBox="1"/>
          <p:nvPr/>
        </p:nvSpPr>
        <p:spPr>
          <a:xfrm>
            <a:off x="2204120" y="4911551"/>
            <a:ext cx="2872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f</a:t>
            </a:r>
            <a:endParaRPr lang="it-IT" dirty="0"/>
          </a:p>
        </p:txBody>
      </p:sp>
      <p:sp>
        <p:nvSpPr>
          <p:cNvPr id="60" name="CasellaDiTesto 59"/>
          <p:cNvSpPr txBox="1"/>
          <p:nvPr/>
        </p:nvSpPr>
        <p:spPr>
          <a:xfrm>
            <a:off x="2627784" y="3342183"/>
            <a:ext cx="3631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… </a:t>
            </a:r>
            <a:r>
              <a:rPr lang="it-IT" dirty="0" err="1" smtClean="0"/>
              <a:t>evaluating</a:t>
            </a:r>
            <a:r>
              <a:rPr lang="it-IT" dirty="0" smtClean="0"/>
              <a:t> the </a:t>
            </a:r>
            <a:r>
              <a:rPr lang="it-IT" dirty="0" err="1" smtClean="0"/>
              <a:t>similarity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2804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 animBg="1"/>
      <p:bldP spid="12" grpId="1" animBg="1"/>
      <p:bldP spid="15" grpId="0" animBg="1"/>
      <p:bldP spid="15" grpId="1" animBg="1"/>
      <p:bldP spid="19" grpId="0" animBg="1"/>
      <p:bldP spid="19" grpId="1" animBg="1"/>
      <p:bldP spid="24" grpId="0" animBg="1"/>
      <p:bldP spid="24" grpId="1" animBg="1"/>
      <p:bldP spid="50" grpId="0"/>
      <p:bldP spid="51" grpId="0"/>
      <p:bldP spid="52" grpId="0"/>
      <p:bldP spid="57" grpId="0" animBg="1"/>
      <p:bldP spid="58" grpId="0" animBg="1"/>
      <p:bldP spid="60" grpId="0"/>
      <p:bldP spid="6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Recursive Linear </a:t>
            </a:r>
            <a:r>
              <a:rPr lang="it-IT" dirty="0" smtClean="0"/>
              <a:t>CDS: a </a:t>
            </a:r>
            <a:r>
              <a:rPr lang="it-IT" dirty="0" err="1"/>
              <a:t>closer</a:t>
            </a:r>
            <a:r>
              <a:rPr lang="it-IT" dirty="0"/>
              <a:t> look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/>
              <p:cNvSpPr txBox="1"/>
              <p:nvPr/>
            </p:nvSpPr>
            <p:spPr>
              <a:xfrm>
                <a:off x="379061" y="2408712"/>
                <a:ext cx="8585427" cy="516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=2</m:t>
                          </m:r>
                          <m:r>
                            <a:rPr lang="it-IT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𝑉𝑁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it-IT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t-IT" i="1">
                              <a:latin typeface="Cambria Math"/>
                            </a:rPr>
                            <m:t>𝑒𝑎𝑡</m:t>
                          </m:r>
                        </m:e>
                      </m:acc>
                      <m:r>
                        <a:rPr lang="it-IT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it-IT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it-IT" i="1">
                              <a:latin typeface="Cambria Math"/>
                            </a:rPr>
                            <m:t>𝑉𝑁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it-IT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t-IT" i="1">
                              <a:latin typeface="Cambria Math"/>
                            </a:rPr>
                            <m:t>𝑐𝑜𝑤𝑠</m:t>
                          </m:r>
                        </m:e>
                      </m:acc>
                      <m:r>
                        <a:rPr lang="it-IT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it-IT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it-IT" i="1">
                              <a:latin typeface="Cambria Math"/>
                            </a:rPr>
                            <m:t>𝑉𝑁</m:t>
                          </m:r>
                        </m:sub>
                      </m:sSub>
                      <m:sSub>
                        <m:sSubPr>
                          <m:ctrlPr>
                            <a:rPr lang="it-IT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it-IT" i="1">
                              <a:latin typeface="Cambria Math"/>
                            </a:rPr>
                            <m:t>𝑁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it-IT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/>
                            </a:rPr>
                            <m:t>𝑒𝑥𝑡𝑟𝑎𝑐𝑡𝑠</m:t>
                          </m:r>
                        </m:e>
                      </m:acc>
                      <m:r>
                        <a:rPr lang="it-IT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it-IT" i="1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it-IT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it-IT" i="1">
                                  <a:latin typeface="Cambria Math"/>
                                </a:rPr>
                                <m:t>𝑉𝑁</m:t>
                              </m:r>
                            </m:sub>
                          </m:sSub>
                          <m:r>
                            <a:rPr lang="it-IT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it-IT" i="1">
                              <a:latin typeface="Cambria Math"/>
                            </a:rPr>
                            <m:t>𝑁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it-IT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/>
                            </a:rPr>
                            <m:t>𝑎𝑛𝑖𝑚𝑎𝑙</m:t>
                          </m:r>
                        </m:e>
                      </m:acc>
                    </m:oMath>
                  </m:oMathPara>
                </a14:m>
                <a:endParaRPr lang="it-IT" b="0" dirty="0" smtClean="0"/>
              </a:p>
            </p:txBody>
          </p:sp>
        </mc:Choice>
        <mc:Fallback xmlns="">
          <p:sp>
            <p:nvSpPr>
              <p:cNvPr id="5" name="CasellaDiTes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61" y="2408712"/>
                <a:ext cx="8585427" cy="5162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/>
              <p:cNvSpPr/>
              <p:nvPr/>
            </p:nvSpPr>
            <p:spPr>
              <a:xfrm>
                <a:off x="163037" y="2463279"/>
                <a:ext cx="43736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it-IT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t-IT" i="1">
                              <a:latin typeface="Cambria Math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37" y="2463279"/>
                <a:ext cx="437363" cy="461665"/>
              </a:xfrm>
              <a:prstGeom prst="rect">
                <a:avLst/>
              </a:prstGeom>
              <a:blipFill rotWithShape="1">
                <a:blip r:embed="rId3"/>
                <a:stretch>
                  <a:fillRect t="-18421" r="-3662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/>
              <p:cNvSpPr txBox="1"/>
              <p:nvPr/>
            </p:nvSpPr>
            <p:spPr>
              <a:xfrm>
                <a:off x="513587" y="4221088"/>
                <a:ext cx="8594917" cy="5171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=2</m:t>
                          </m:r>
                          <m:r>
                            <a:rPr lang="it-IT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𝑉𝑁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it-IT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t-IT" i="1">
                              <a:latin typeface="Cambria Math"/>
                            </a:rPr>
                            <m:t>𝑒𝑎𝑡</m:t>
                          </m:r>
                        </m:e>
                      </m:acc>
                      <m:r>
                        <a:rPr lang="it-IT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it-IT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it-IT" i="1">
                              <a:latin typeface="Cambria Math"/>
                            </a:rPr>
                            <m:t>𝑉𝑁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it-IT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t-IT" i="1">
                              <a:latin typeface="Cambria Math"/>
                            </a:rPr>
                            <m:t>𝑐</m:t>
                          </m:r>
                          <m:r>
                            <a:rPr lang="it-IT" b="0" i="1" smtClean="0">
                              <a:latin typeface="Cambria Math"/>
                            </a:rPr>
                            <m:t>h𝑖𝑐𝑘𝑒𝑛𝑠</m:t>
                          </m:r>
                        </m:e>
                      </m:acc>
                      <m:r>
                        <a:rPr lang="it-IT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it-IT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it-IT" i="1">
                              <a:latin typeface="Cambria Math"/>
                            </a:rPr>
                            <m:t>𝑉𝑁</m:t>
                          </m:r>
                        </m:sub>
                      </m:sSub>
                      <m:sSub>
                        <m:sSubPr>
                          <m:ctrlPr>
                            <a:rPr lang="it-IT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it-IT" i="1">
                              <a:latin typeface="Cambria Math"/>
                            </a:rPr>
                            <m:t>𝑁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it-IT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/>
                            </a:rPr>
                            <m:t>𝑒𝑥𝑡𝑟𝑎𝑐𝑡𝑠</m:t>
                          </m:r>
                        </m:e>
                      </m:acc>
                      <m:r>
                        <a:rPr lang="it-IT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it-IT" i="1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it-IT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it-IT" i="1">
                                  <a:latin typeface="Cambria Math"/>
                                </a:rPr>
                                <m:t>𝑉𝑁</m:t>
                              </m:r>
                            </m:sub>
                          </m:sSub>
                          <m:r>
                            <a:rPr lang="it-IT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it-IT" i="1">
                              <a:latin typeface="Cambria Math"/>
                            </a:rPr>
                            <m:t>𝑁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it-IT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/>
                            </a:rPr>
                            <m:t>𝑏𝑒𝑒𝑓</m:t>
                          </m:r>
                        </m:e>
                      </m:acc>
                    </m:oMath>
                  </m:oMathPara>
                </a14:m>
                <a:endParaRPr lang="it-IT" b="0" dirty="0" smtClean="0"/>
              </a:p>
            </p:txBody>
          </p:sp>
        </mc:Choice>
        <mc:Fallback xmlns="">
          <p:sp>
            <p:nvSpPr>
              <p:cNvPr id="7" name="CasellaDiTes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587" y="4221088"/>
                <a:ext cx="8594917" cy="51712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tangolo 7"/>
              <p:cNvSpPr/>
              <p:nvPr/>
            </p:nvSpPr>
            <p:spPr>
              <a:xfrm>
                <a:off x="158836" y="4276552"/>
                <a:ext cx="44576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it-IT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t-IT" i="1">
                              <a:latin typeface="Cambria Math"/>
                            </a:rPr>
                            <m:t>𝑢</m:t>
                          </m:r>
                        </m:e>
                      </m:acc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8" name="Rettango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36" y="4276552"/>
                <a:ext cx="445763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Parentesi graffa chiusa 8"/>
          <p:cNvSpPr/>
          <p:nvPr/>
        </p:nvSpPr>
        <p:spPr>
          <a:xfrm rot="5400000">
            <a:off x="7560332" y="4486189"/>
            <a:ext cx="288032" cy="7920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Parentesi graffa chiusa 9"/>
          <p:cNvSpPr/>
          <p:nvPr/>
        </p:nvSpPr>
        <p:spPr>
          <a:xfrm rot="5400000">
            <a:off x="8267350" y="4828802"/>
            <a:ext cx="548768" cy="39604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7164288" y="4914746"/>
            <a:ext cx="1079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/>
              <a:t>structure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8002066" y="5189130"/>
            <a:ext cx="1066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/>
              <a:t>meaning</a:t>
            </a:r>
            <a:endParaRPr lang="it-IT" dirty="0"/>
          </a:p>
        </p:txBody>
      </p:sp>
      <p:sp>
        <p:nvSpPr>
          <p:cNvPr id="13" name="Parentesi graffa chiusa 12"/>
          <p:cNvSpPr/>
          <p:nvPr/>
        </p:nvSpPr>
        <p:spPr>
          <a:xfrm rot="16200000">
            <a:off x="6984268" y="2024845"/>
            <a:ext cx="288032" cy="7920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Parentesi graffa chiusa 13"/>
          <p:cNvSpPr/>
          <p:nvPr/>
        </p:nvSpPr>
        <p:spPr>
          <a:xfrm rot="16200000">
            <a:off x="7835302" y="1993194"/>
            <a:ext cx="548768" cy="39604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6588224" y="1921474"/>
            <a:ext cx="1079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/>
              <a:t>structure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7610138" y="1556792"/>
            <a:ext cx="1066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/>
              <a:t>meaning</a:t>
            </a:r>
            <a:endParaRPr lang="it-IT" dirty="0"/>
          </a:p>
        </p:txBody>
      </p:sp>
      <p:cxnSp>
        <p:nvCxnSpPr>
          <p:cNvPr id="18" name="Connettore 1 17"/>
          <p:cNvCxnSpPr>
            <a:endCxn id="19" idx="0"/>
          </p:cNvCxnSpPr>
          <p:nvPr/>
        </p:nvCxnSpPr>
        <p:spPr>
          <a:xfrm flipH="1">
            <a:off x="7691189" y="2924944"/>
            <a:ext cx="13159" cy="3960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e 18"/>
          <p:cNvSpPr/>
          <p:nvPr/>
        </p:nvSpPr>
        <p:spPr>
          <a:xfrm>
            <a:off x="7380312" y="3320988"/>
            <a:ext cx="621754" cy="6120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 dirty="0">
                <a:solidFill>
                  <a:schemeClr val="tx1"/>
                </a:solidFill>
              </a:rPr>
              <a:t>&lt;</a:t>
            </a:r>
            <a:r>
              <a:rPr lang="it-IT" sz="1800" dirty="0" smtClean="0">
                <a:solidFill>
                  <a:schemeClr val="tx1"/>
                </a:solidFill>
              </a:rPr>
              <a:t>1</a:t>
            </a:r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23" name="Connettore 1 22"/>
          <p:cNvCxnSpPr>
            <a:stCxn id="19" idx="4"/>
          </p:cNvCxnSpPr>
          <p:nvPr/>
        </p:nvCxnSpPr>
        <p:spPr>
          <a:xfrm>
            <a:off x="7691189" y="3933056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/>
        </p:nvCxnSpPr>
        <p:spPr>
          <a:xfrm>
            <a:off x="3059832" y="2924944"/>
            <a:ext cx="4607534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e 33"/>
          <p:cNvSpPr/>
          <p:nvPr/>
        </p:nvSpPr>
        <p:spPr>
          <a:xfrm>
            <a:off x="5004048" y="3320988"/>
            <a:ext cx="621754" cy="61206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solidFill>
                  <a:schemeClr val="tx1"/>
                </a:solidFill>
              </a:rPr>
              <a:t>?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8" name="Parentesi graffa chiusa 47"/>
          <p:cNvSpPr/>
          <p:nvPr/>
        </p:nvSpPr>
        <p:spPr>
          <a:xfrm rot="16200000">
            <a:off x="2750027" y="2249479"/>
            <a:ext cx="225033" cy="39653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Parentesi graffa chiusa 48"/>
          <p:cNvSpPr/>
          <p:nvPr/>
        </p:nvSpPr>
        <p:spPr>
          <a:xfrm rot="16200000">
            <a:off x="3082774" y="2137209"/>
            <a:ext cx="548768" cy="39604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CasellaDiTesto 49"/>
          <p:cNvSpPr txBox="1"/>
          <p:nvPr/>
        </p:nvSpPr>
        <p:spPr>
          <a:xfrm>
            <a:off x="2315778" y="1916832"/>
            <a:ext cx="1079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/>
              <a:t>structure</a:t>
            </a:r>
            <a:endParaRPr lang="it-IT" dirty="0"/>
          </a:p>
        </p:txBody>
      </p:sp>
      <p:sp>
        <p:nvSpPr>
          <p:cNvPr id="51" name="CasellaDiTesto 50"/>
          <p:cNvSpPr txBox="1"/>
          <p:nvPr/>
        </p:nvSpPr>
        <p:spPr>
          <a:xfrm>
            <a:off x="2857610" y="1700807"/>
            <a:ext cx="1066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/>
              <a:t>meaning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tangolo 51"/>
              <p:cNvSpPr/>
              <p:nvPr/>
            </p:nvSpPr>
            <p:spPr>
              <a:xfrm>
                <a:off x="2253894" y="5494997"/>
                <a:ext cx="4190314" cy="103034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it-IT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t-IT" i="1">
                              <a:latin typeface="Cambria Math"/>
                            </a:rPr>
                            <m:t>𝑣</m:t>
                          </m:r>
                        </m:e>
                      </m:acc>
                      <m:r>
                        <a:rPr lang="it-IT" i="1" smtClean="0">
                          <a:latin typeface="Cambria Math"/>
                          <a:ea typeface="Cambria Math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it-IT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t-IT" i="1">
                              <a:latin typeface="Cambria Math"/>
                            </a:rPr>
                            <m:t>𝑢</m:t>
                          </m:r>
                        </m:e>
                      </m:acc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it-IT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it-IT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it-IT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it-IT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it-IT" b="0" i="1" smtClean="0"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it-IT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it-IT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it-IT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it-IT" i="1">
                              <a:latin typeface="Cambria Math"/>
                            </a:rPr>
                            <m:t>𝑖</m:t>
                          </m:r>
                          <m:r>
                            <a:rPr lang="it-IT" b="0" i="1" smtClean="0">
                              <a:latin typeface="Cambria Math"/>
                            </a:rPr>
                            <m:t>,</m:t>
                          </m:r>
                          <m:r>
                            <a:rPr lang="it-IT" b="0" i="1" smtClean="0"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it-IT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it-IT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it-IT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it-IT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it-IT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it-IT" i="1">
                                  <a:latin typeface="Cambria Math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it-IT" i="1">
                              <a:latin typeface="Cambria Math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2" name="Rettangolo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894" y="5494997"/>
                <a:ext cx="4190314" cy="103034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04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3" grpId="0" animBg="1"/>
      <p:bldP spid="14" grpId="0" animBg="1"/>
      <p:bldP spid="15" grpId="0"/>
      <p:bldP spid="16" grpId="0"/>
      <p:bldP spid="19" grpId="0" animBg="1"/>
      <p:bldP spid="34" grpId="0" animBg="1"/>
      <p:bldP spid="48" grpId="0" animBg="1"/>
      <p:bldP spid="49" grpId="0" animBg="1"/>
      <p:bldP spid="50" grpId="0"/>
      <p:bldP spid="51" grpId="0"/>
      <p:bldP spid="5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Rettangolo 155"/>
          <p:cNvSpPr/>
          <p:nvPr/>
        </p:nvSpPr>
        <p:spPr>
          <a:xfrm>
            <a:off x="5734392" y="2002625"/>
            <a:ext cx="2870055" cy="16931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9" name="Rettangolo 148"/>
          <p:cNvSpPr/>
          <p:nvPr/>
        </p:nvSpPr>
        <p:spPr>
          <a:xfrm>
            <a:off x="5725942" y="3897953"/>
            <a:ext cx="2878505" cy="25553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9" name="Rettangolo 138"/>
          <p:cNvSpPr/>
          <p:nvPr/>
        </p:nvSpPr>
        <p:spPr>
          <a:xfrm>
            <a:off x="57598" y="4040096"/>
            <a:ext cx="2621887" cy="16931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0" name="Rettangolo 139"/>
          <p:cNvSpPr/>
          <p:nvPr/>
        </p:nvSpPr>
        <p:spPr>
          <a:xfrm>
            <a:off x="2839207" y="4023155"/>
            <a:ext cx="2308858" cy="16931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3" name="Rettangolo 122"/>
          <p:cNvSpPr/>
          <p:nvPr/>
        </p:nvSpPr>
        <p:spPr>
          <a:xfrm>
            <a:off x="1190751" y="1879856"/>
            <a:ext cx="3021209" cy="16931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prequel …</a:t>
            </a:r>
            <a:endParaRPr lang="it-IT" dirty="0"/>
          </a:p>
        </p:txBody>
      </p:sp>
      <p:pic>
        <p:nvPicPr>
          <p:cNvPr id="262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116869"/>
            <a:ext cx="2011115" cy="968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2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202" y="2060848"/>
            <a:ext cx="2427734" cy="930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2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6" y="4078356"/>
            <a:ext cx="2491358" cy="853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214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51132"/>
            <a:ext cx="2300882" cy="69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Rettangolo 123"/>
              <p:cNvSpPr/>
              <p:nvPr/>
            </p:nvSpPr>
            <p:spPr>
              <a:xfrm>
                <a:off x="6124662" y="5675940"/>
                <a:ext cx="2191754" cy="56137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it-IT" sz="12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t-IT" sz="1200" i="1">
                              <a:latin typeface="Cambria Math"/>
                            </a:rPr>
                            <m:t>𝑣</m:t>
                          </m:r>
                        </m:e>
                      </m:acc>
                      <m:r>
                        <a:rPr lang="it-IT" sz="1200" i="1" smtClean="0">
                          <a:latin typeface="Cambria Math"/>
                          <a:ea typeface="Cambria Math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it-IT" sz="12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t-IT" sz="1200" i="1">
                              <a:latin typeface="Cambria Math"/>
                            </a:rPr>
                            <m:t>𝑢</m:t>
                          </m:r>
                        </m:e>
                      </m:acc>
                      <m:r>
                        <a:rPr lang="it-IT" sz="12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it-IT" sz="12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it-IT" sz="1200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it-IT" sz="1200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it-IT" sz="12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it-IT" sz="120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sz="12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it-IT" sz="12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it-IT" sz="1200" b="0" i="1" smtClean="0"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it-IT" sz="1200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it-IT" sz="12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it-IT" sz="1200" b="0" i="1" smtClean="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sz="1200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it-IT" sz="12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it-IT" sz="12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it-IT" sz="1200" i="1">
                              <a:latin typeface="Cambria Math"/>
                            </a:rPr>
                            <m:t>𝑖</m:t>
                          </m:r>
                          <m:r>
                            <a:rPr lang="it-IT" sz="1200" b="0" i="1" smtClean="0">
                              <a:latin typeface="Cambria Math"/>
                            </a:rPr>
                            <m:t>,</m:t>
                          </m:r>
                          <m:r>
                            <a:rPr lang="it-IT" sz="1200" b="0" i="1" smtClean="0"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it-IT" sz="1200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it-IT" sz="12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it-IT" sz="120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sz="12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it-IT" sz="12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it-IT" sz="12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it-IT" sz="1200" i="1">
                                  <a:latin typeface="Cambria Math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it-IT" sz="1200" i="1">
                              <a:latin typeface="Cambria Math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it-IT" sz="1200" dirty="0"/>
              </a:p>
            </p:txBody>
          </p:sp>
        </mc:Choice>
        <mc:Fallback xmlns="">
          <p:sp>
            <p:nvSpPr>
              <p:cNvPr id="124" name="Rettangolo 1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662" y="5675940"/>
                <a:ext cx="2191754" cy="56137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ttangolo 88"/>
              <p:cNvSpPr/>
              <p:nvPr/>
            </p:nvSpPr>
            <p:spPr>
              <a:xfrm>
                <a:off x="6228760" y="4312233"/>
                <a:ext cx="1980414" cy="5171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it-IT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it-IT" i="1">
                                  <a:latin typeface="Cambria Math"/>
                                </a:rPr>
                                <m:t>𝑉𝑁</m:t>
                              </m:r>
                            </m:sub>
                          </m:sSub>
                          <m:r>
                            <a:rPr lang="it-IT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it-IT" i="1">
                              <a:latin typeface="Cambria Math"/>
                            </a:rPr>
                            <m:t>𝑁𝑁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it-IT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t-IT" i="1">
                              <a:latin typeface="Cambria Math"/>
                            </a:rPr>
                            <m:t>𝑏𝑒𝑒𝑓</m:t>
                          </m:r>
                        </m:e>
                      </m:acc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89" name="Rettangolo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760" y="4312233"/>
                <a:ext cx="1980414" cy="51712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6" name="Parentesi graffa chiusa 125"/>
          <p:cNvSpPr/>
          <p:nvPr/>
        </p:nvSpPr>
        <p:spPr>
          <a:xfrm rot="5400000">
            <a:off x="6736356" y="4473116"/>
            <a:ext cx="288032" cy="7920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7" name="Parentesi graffa chiusa 126"/>
          <p:cNvSpPr/>
          <p:nvPr/>
        </p:nvSpPr>
        <p:spPr>
          <a:xfrm rot="5400000">
            <a:off x="7443374" y="4815729"/>
            <a:ext cx="548768" cy="39604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8" name="CasellaDiTesto 127"/>
          <p:cNvSpPr txBox="1"/>
          <p:nvPr/>
        </p:nvSpPr>
        <p:spPr>
          <a:xfrm>
            <a:off x="6340312" y="4901673"/>
            <a:ext cx="1079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/>
              <a:t>structure</a:t>
            </a:r>
            <a:endParaRPr lang="it-IT" dirty="0"/>
          </a:p>
        </p:txBody>
      </p:sp>
      <p:sp>
        <p:nvSpPr>
          <p:cNvPr id="129" name="CasellaDiTesto 128"/>
          <p:cNvSpPr txBox="1"/>
          <p:nvPr/>
        </p:nvSpPr>
        <p:spPr>
          <a:xfrm>
            <a:off x="7178090" y="5176057"/>
            <a:ext cx="1066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/>
              <a:t>meaning</a:t>
            </a:r>
            <a:endParaRPr lang="it-IT" dirty="0"/>
          </a:p>
        </p:txBody>
      </p:sp>
      <p:sp>
        <p:nvSpPr>
          <p:cNvPr id="90" name="CasellaDiTesto 89"/>
          <p:cNvSpPr txBox="1"/>
          <p:nvPr/>
        </p:nvSpPr>
        <p:spPr>
          <a:xfrm>
            <a:off x="1190751" y="1124744"/>
            <a:ext cx="3165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 err="1" smtClean="0"/>
              <a:t>Recognizing</a:t>
            </a:r>
            <a:r>
              <a:rPr lang="it-IT" sz="1800" dirty="0" smtClean="0"/>
              <a:t> </a:t>
            </a:r>
            <a:r>
              <a:rPr lang="it-IT" sz="1800" dirty="0" err="1" smtClean="0"/>
              <a:t>Textual</a:t>
            </a:r>
            <a:r>
              <a:rPr lang="it-IT" sz="1800" dirty="0" smtClean="0"/>
              <a:t> </a:t>
            </a:r>
            <a:r>
              <a:rPr lang="it-IT" sz="1800" dirty="0" err="1" smtClean="0"/>
              <a:t>Entailment</a:t>
            </a:r>
            <a:endParaRPr lang="it-IT" sz="1800" dirty="0"/>
          </a:p>
        </p:txBody>
      </p:sp>
      <p:sp>
        <p:nvSpPr>
          <p:cNvPr id="131" name="CasellaDiTesto 130"/>
          <p:cNvSpPr txBox="1"/>
          <p:nvPr/>
        </p:nvSpPr>
        <p:spPr>
          <a:xfrm>
            <a:off x="1619672" y="2849205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err="1" smtClean="0"/>
              <a:t>Feature</a:t>
            </a:r>
            <a:r>
              <a:rPr lang="it-IT" sz="1800" dirty="0" smtClean="0"/>
              <a:t> </a:t>
            </a:r>
            <a:r>
              <a:rPr lang="it-IT" sz="1800" dirty="0" err="1" smtClean="0"/>
              <a:t>Spaces</a:t>
            </a:r>
            <a:r>
              <a:rPr lang="it-IT" sz="1800" dirty="0" smtClean="0"/>
              <a:t> of the </a:t>
            </a:r>
            <a:r>
              <a:rPr lang="it-IT" sz="1800" dirty="0" err="1" smtClean="0"/>
              <a:t>Rules</a:t>
            </a:r>
            <a:r>
              <a:rPr lang="it-IT" sz="1800" dirty="0" smtClean="0"/>
              <a:t> with </a:t>
            </a:r>
            <a:r>
              <a:rPr lang="it-IT" sz="1800" dirty="0" err="1" smtClean="0"/>
              <a:t>Variables</a:t>
            </a:r>
            <a:endParaRPr lang="it-IT" sz="1800" dirty="0"/>
          </a:p>
        </p:txBody>
      </p:sp>
      <p:sp>
        <p:nvSpPr>
          <p:cNvPr id="132" name="CasellaDiTesto 131"/>
          <p:cNvSpPr txBox="1"/>
          <p:nvPr/>
        </p:nvSpPr>
        <p:spPr>
          <a:xfrm>
            <a:off x="467544" y="5086925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err="1" smtClean="0"/>
              <a:t>adding</a:t>
            </a:r>
            <a:r>
              <a:rPr lang="it-IT" sz="1800" dirty="0" smtClean="0"/>
              <a:t> </a:t>
            </a:r>
            <a:r>
              <a:rPr lang="it-IT" sz="1800" dirty="0" err="1" smtClean="0"/>
              <a:t>shallow</a:t>
            </a:r>
            <a:r>
              <a:rPr lang="it-IT" sz="1800" dirty="0" smtClean="0"/>
              <a:t> </a:t>
            </a:r>
            <a:r>
              <a:rPr lang="it-IT" sz="1800" dirty="0" err="1" smtClean="0"/>
              <a:t>semantics</a:t>
            </a:r>
            <a:endParaRPr lang="it-IT" sz="1800" dirty="0"/>
          </a:p>
        </p:txBody>
      </p:sp>
      <p:sp>
        <p:nvSpPr>
          <p:cNvPr id="133" name="CasellaDiTesto 132"/>
          <p:cNvSpPr txBox="1"/>
          <p:nvPr/>
        </p:nvSpPr>
        <p:spPr>
          <a:xfrm>
            <a:off x="2898533" y="5086925"/>
            <a:ext cx="2249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err="1" smtClean="0"/>
              <a:t>adding</a:t>
            </a:r>
            <a:r>
              <a:rPr lang="it-IT" sz="1800" dirty="0" smtClean="0"/>
              <a:t> </a:t>
            </a:r>
            <a:r>
              <a:rPr lang="it-IT" sz="1800" dirty="0" err="1" smtClean="0"/>
              <a:t>distributional</a:t>
            </a:r>
            <a:r>
              <a:rPr lang="it-IT" sz="1800" dirty="0" smtClean="0"/>
              <a:t> </a:t>
            </a:r>
            <a:r>
              <a:rPr lang="it-IT" sz="1800" dirty="0" err="1" smtClean="0"/>
              <a:t>semantics</a:t>
            </a:r>
            <a:endParaRPr lang="it-IT" sz="1800" dirty="0"/>
          </a:p>
        </p:txBody>
      </p:sp>
      <p:sp>
        <p:nvSpPr>
          <p:cNvPr id="135" name="Freccia in giù 134"/>
          <p:cNvSpPr/>
          <p:nvPr/>
        </p:nvSpPr>
        <p:spPr>
          <a:xfrm rot="2790212">
            <a:off x="1416953" y="3569309"/>
            <a:ext cx="472662" cy="650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6" name="Freccia in giù 135"/>
          <p:cNvSpPr/>
          <p:nvPr/>
        </p:nvSpPr>
        <p:spPr>
          <a:xfrm rot="18809788" flipH="1">
            <a:off x="3361169" y="3572944"/>
            <a:ext cx="472662" cy="650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7" name="Freccia in giù 136"/>
          <p:cNvSpPr/>
          <p:nvPr/>
        </p:nvSpPr>
        <p:spPr>
          <a:xfrm flipH="1">
            <a:off x="2443154" y="1554848"/>
            <a:ext cx="472662" cy="650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62144" name="Connettore 7 262143"/>
          <p:cNvCxnSpPr>
            <a:stCxn id="140" idx="2"/>
            <a:endCxn id="145" idx="0"/>
          </p:cNvCxnSpPr>
          <p:nvPr/>
        </p:nvCxnSpPr>
        <p:spPr>
          <a:xfrm rot="5400000" flipH="1" flipV="1">
            <a:off x="3282332" y="1836048"/>
            <a:ext cx="4591571" cy="3168964"/>
          </a:xfrm>
          <a:prstGeom prst="curvedConnector5">
            <a:avLst>
              <a:gd name="adj1" fmla="val -11815"/>
              <a:gd name="adj2" fmla="val 48244"/>
              <a:gd name="adj3" fmla="val 11092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CasellaDiTesto 144"/>
          <p:cNvSpPr txBox="1"/>
          <p:nvPr/>
        </p:nvSpPr>
        <p:spPr>
          <a:xfrm>
            <a:off x="5896869" y="1124744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 err="1" smtClean="0"/>
              <a:t>Distributional</a:t>
            </a:r>
            <a:r>
              <a:rPr lang="it-IT" sz="1800" dirty="0" smtClean="0"/>
              <a:t> Semantics </a:t>
            </a:r>
            <a:endParaRPr lang="it-IT" sz="1800" dirty="0"/>
          </a:p>
        </p:txBody>
      </p:sp>
      <p:sp>
        <p:nvSpPr>
          <p:cNvPr id="150" name="Freccia in giù 149"/>
          <p:cNvSpPr/>
          <p:nvPr/>
        </p:nvSpPr>
        <p:spPr>
          <a:xfrm flipH="1">
            <a:off x="6982636" y="1530051"/>
            <a:ext cx="472662" cy="650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1" name="CasellaDiTesto 150"/>
          <p:cNvSpPr txBox="1"/>
          <p:nvPr/>
        </p:nvSpPr>
        <p:spPr>
          <a:xfrm>
            <a:off x="6564776" y="3042974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 err="1" smtClean="0"/>
              <a:t>Binary</a:t>
            </a:r>
            <a:r>
              <a:rPr lang="it-IT" sz="1800" dirty="0" smtClean="0"/>
              <a:t> CDS</a:t>
            </a:r>
            <a:endParaRPr lang="it-IT" sz="1800" dirty="0"/>
          </a:p>
        </p:txBody>
      </p:sp>
      <p:sp>
        <p:nvSpPr>
          <p:cNvPr id="154" name="CasellaDiTesto 153"/>
          <p:cNvSpPr txBox="1"/>
          <p:nvPr/>
        </p:nvSpPr>
        <p:spPr>
          <a:xfrm>
            <a:off x="6413839" y="4005064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 smtClean="0"/>
              <a:t>Recursive CDS</a:t>
            </a:r>
            <a:endParaRPr lang="it-IT" sz="1800" dirty="0"/>
          </a:p>
        </p:txBody>
      </p:sp>
      <p:sp>
        <p:nvSpPr>
          <p:cNvPr id="155" name="Freccia in giù 154"/>
          <p:cNvSpPr/>
          <p:nvPr/>
        </p:nvSpPr>
        <p:spPr>
          <a:xfrm flipH="1">
            <a:off x="6984780" y="3444617"/>
            <a:ext cx="472662" cy="650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83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3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sz="4000" b="1" i="1" dirty="0" smtClean="0">
                <a:latin typeface="Batang" pitchFamily="18" charset="-127"/>
                <a:ea typeface="Batang" pitchFamily="18" charset="-127"/>
              </a:rPr>
              <a:t>Distributed </a:t>
            </a:r>
            <a:r>
              <a:rPr lang="it-IT" sz="4000" b="1" i="1" dirty="0" err="1" smtClean="0">
                <a:latin typeface="Batang" pitchFamily="18" charset="-127"/>
                <a:ea typeface="Batang" pitchFamily="18" charset="-127"/>
              </a:rPr>
              <a:t>Tree</a:t>
            </a:r>
            <a:r>
              <a:rPr lang="it-IT" sz="4000" b="1" i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it-IT" sz="4000" b="1" i="1" dirty="0" err="1" smtClean="0">
                <a:latin typeface="Batang" pitchFamily="18" charset="-127"/>
                <a:ea typeface="Batang" pitchFamily="18" charset="-127"/>
              </a:rPr>
              <a:t>Kernels</a:t>
            </a:r>
            <a:endParaRPr lang="it-IT" sz="4000" b="1" i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tangolo 3"/>
              <p:cNvSpPr/>
              <p:nvPr/>
            </p:nvSpPr>
            <p:spPr>
              <a:xfrm>
                <a:off x="6300192" y="-747464"/>
                <a:ext cx="2191754" cy="56137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it-IT" sz="12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t-IT" sz="1200" i="1">
                              <a:latin typeface="Cambria Math"/>
                            </a:rPr>
                            <m:t>𝑣</m:t>
                          </m:r>
                        </m:e>
                      </m:acc>
                      <m:r>
                        <a:rPr lang="it-IT" sz="1200" i="1" smtClean="0">
                          <a:latin typeface="Cambria Math"/>
                          <a:ea typeface="Cambria Math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it-IT" sz="12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t-IT" sz="1200" i="1">
                              <a:latin typeface="Cambria Math"/>
                            </a:rPr>
                            <m:t>𝑢</m:t>
                          </m:r>
                        </m:e>
                      </m:acc>
                      <m:r>
                        <a:rPr lang="it-IT" sz="12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it-IT" sz="12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it-IT" sz="1200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it-IT" sz="1200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it-IT" sz="12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it-IT" sz="120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sz="12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it-IT" sz="12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it-IT" sz="1200" b="0" i="1" smtClean="0"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it-IT" sz="1200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it-IT" sz="12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it-IT" sz="1200" b="0" i="1" smtClean="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sz="1200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it-IT" sz="12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it-IT" sz="12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it-IT" sz="1200" i="1">
                              <a:latin typeface="Cambria Math"/>
                            </a:rPr>
                            <m:t>𝑖</m:t>
                          </m:r>
                          <m:r>
                            <a:rPr lang="it-IT" sz="1200" b="0" i="1" smtClean="0">
                              <a:latin typeface="Cambria Math"/>
                            </a:rPr>
                            <m:t>,</m:t>
                          </m:r>
                          <m:r>
                            <a:rPr lang="it-IT" sz="1200" b="0" i="1" smtClean="0"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it-IT" sz="1200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it-IT" sz="12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it-IT" sz="120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sz="12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it-IT" sz="12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it-IT" sz="12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it-IT" sz="1200" i="1">
                                  <a:latin typeface="Cambria Math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it-IT" sz="1200" i="1">
                              <a:latin typeface="Cambria Math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it-IT" sz="1200" dirty="0"/>
              </a:p>
            </p:txBody>
          </p:sp>
        </mc:Choice>
        <mc:Fallback xmlns="">
          <p:sp>
            <p:nvSpPr>
              <p:cNvPr id="4" name="Rettango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-747464"/>
                <a:ext cx="2191754" cy="56137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sellaDiTesto 4"/>
          <p:cNvSpPr txBox="1"/>
          <p:nvPr/>
        </p:nvSpPr>
        <p:spPr>
          <a:xfrm>
            <a:off x="5206970" y="-466778"/>
            <a:ext cx="1079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/>
              <a:t>structure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6181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0.00608 1.12454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5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5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00579 C 0.00347 -0.04074 0.01632 -0.07523 0.02066 -0.07523 C 0.04913 -0.07523 0.07813 0.46806 0.07813 1.01134 C 0.07813 0.73727 0.09271 0.46806 0.10643 0.46806 C 0.12101 0.46806 0.13472 0.7412 0.13472 1.01134 C 0.13472 0.87616 0.14202 0.73727 0.14931 0.73727 C 0.15677 0.73727 0.16389 0.87199 0.16389 1.01134 C 0.16389 0.94144 0.16754 0.87616 0.17118 0.87616 C 0.17483 0.87616 0.17847 0.94537 0.17847 1.01134 C 0.17847 0.9757 0.18038 0.94144 0.18212 0.94144 C 0.18299 0.94144 0.18577 0.97685 0.18577 1.01134 C 0.18577 0.99398 0.18681 0.9757 0.18768 0.9757 C 0.18768 0.97986 0.18959 0.99283 0.18959 1.01134 C 0.18959 1.00185 0.18959 0.99398 0.19045 0.99398 C 0.19045 0.99792 0.19132 1.00301 0.19132 1.01134 C 0.19132 1.00695 0.19132 1.00185 0.19132 0.99792 C 0.19236 0.99792 0.19236 1.00185 0.19236 1.00695 C 0.19323 1.00695 0.19323 1.00301 0.19323 0.99792 C 0.19445 0.99792 0.19445 1.00185 0.19445 1.00695 " pathEditMode="relative" rAng="0" ptsTypes="fffffffffffffffffff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22" y="4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  <p:bldP spid="4" grpId="1" animBg="1"/>
      <p:bldP spid="5" grpId="0"/>
      <p:bldP spid="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4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161" y="3123688"/>
            <a:ext cx="1277280" cy="563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5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160" y="3123688"/>
            <a:ext cx="1324800" cy="46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9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40" y="3123688"/>
            <a:ext cx="1342080" cy="58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dirty="0" err="1" smtClean="0"/>
              <a:t>Tree</a:t>
            </a:r>
            <a:r>
              <a:rPr lang="it-IT" dirty="0" smtClean="0"/>
              <a:t> </a:t>
            </a:r>
            <a:r>
              <a:rPr lang="it-IT" dirty="0" err="1" smtClean="0"/>
              <a:t>Kernels</a:t>
            </a:r>
            <a:endParaRPr lang="it-IT" i="1" dirty="0" smtClean="0"/>
          </a:p>
        </p:txBody>
      </p:sp>
      <p:grpSp>
        <p:nvGrpSpPr>
          <p:cNvPr id="2" name="Group 158"/>
          <p:cNvGrpSpPr>
            <a:grpSpLocks/>
          </p:cNvGrpSpPr>
          <p:nvPr/>
        </p:nvGrpSpPr>
        <p:grpSpPr bwMode="auto">
          <a:xfrm>
            <a:off x="3283200" y="1654735"/>
            <a:ext cx="1899388" cy="831132"/>
            <a:chOff x="3282" y="912"/>
            <a:chExt cx="1197" cy="524"/>
          </a:xfrm>
        </p:grpSpPr>
        <p:sp>
          <p:nvSpPr>
            <p:cNvPr id="1100" name="CasellaDiTesto 58"/>
            <p:cNvSpPr txBox="1">
              <a:spLocks noChangeAspect="1" noChangeArrowheads="1"/>
            </p:cNvSpPr>
            <p:nvPr/>
          </p:nvSpPr>
          <p:spPr bwMode="auto">
            <a:xfrm>
              <a:off x="3832" y="1093"/>
              <a:ext cx="209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900"/>
                <a:t>VP</a:t>
              </a:r>
            </a:p>
          </p:txBody>
        </p:sp>
        <p:sp>
          <p:nvSpPr>
            <p:cNvPr id="1101" name="CasellaDiTesto 59"/>
            <p:cNvSpPr txBox="1">
              <a:spLocks noChangeAspect="1" noChangeArrowheads="1"/>
            </p:cNvSpPr>
            <p:nvPr/>
          </p:nvSpPr>
          <p:spPr bwMode="auto">
            <a:xfrm>
              <a:off x="3627" y="1281"/>
              <a:ext cx="21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900"/>
                <a:t>VB</a:t>
              </a:r>
            </a:p>
          </p:txBody>
        </p:sp>
        <p:sp>
          <p:nvSpPr>
            <p:cNvPr id="1102" name="CasellaDiTesto 60"/>
            <p:cNvSpPr txBox="1">
              <a:spLocks noChangeAspect="1" noChangeArrowheads="1"/>
            </p:cNvSpPr>
            <p:nvPr/>
          </p:nvSpPr>
          <p:spPr bwMode="auto">
            <a:xfrm>
              <a:off x="3836" y="1281"/>
              <a:ext cx="209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900"/>
                <a:t>NP</a:t>
              </a:r>
            </a:p>
          </p:txBody>
        </p:sp>
        <p:cxnSp>
          <p:nvCxnSpPr>
            <p:cNvPr id="1103" name="Connettore 1 63"/>
            <p:cNvCxnSpPr>
              <a:cxnSpLocks noChangeAspect="1" noChangeShapeType="1"/>
            </p:cNvCxnSpPr>
            <p:nvPr/>
          </p:nvCxnSpPr>
          <p:spPr bwMode="auto">
            <a:xfrm flipH="1">
              <a:off x="3713" y="1217"/>
              <a:ext cx="201" cy="64"/>
            </a:xfrm>
            <a:prstGeom prst="line">
              <a:avLst/>
            </a:prstGeom>
            <a:noFill/>
            <a:ln w="9525" algn="ctr">
              <a:solidFill>
                <a:srgbClr val="00CC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04" name="Connettore 1 64"/>
            <p:cNvCxnSpPr>
              <a:cxnSpLocks noChangeAspect="1" noChangeShapeType="1"/>
            </p:cNvCxnSpPr>
            <p:nvPr/>
          </p:nvCxnSpPr>
          <p:spPr bwMode="auto">
            <a:xfrm>
              <a:off x="3914" y="1217"/>
              <a:ext cx="4" cy="64"/>
            </a:xfrm>
            <a:prstGeom prst="line">
              <a:avLst/>
            </a:prstGeom>
            <a:noFill/>
            <a:ln w="9525" algn="ctr">
              <a:solidFill>
                <a:srgbClr val="00CC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05" name="CasellaDiTesto 66"/>
            <p:cNvSpPr txBox="1">
              <a:spLocks noChangeAspect="1" noChangeArrowheads="1"/>
            </p:cNvSpPr>
            <p:nvPr/>
          </p:nvSpPr>
          <p:spPr bwMode="auto">
            <a:xfrm>
              <a:off x="4270" y="1281"/>
              <a:ext cx="209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900"/>
                <a:t>NP</a:t>
              </a:r>
            </a:p>
          </p:txBody>
        </p:sp>
        <p:cxnSp>
          <p:nvCxnSpPr>
            <p:cNvPr id="1106" name="Connettore 1 68"/>
            <p:cNvCxnSpPr>
              <a:cxnSpLocks noChangeAspect="1" noChangeShapeType="1"/>
            </p:cNvCxnSpPr>
            <p:nvPr/>
          </p:nvCxnSpPr>
          <p:spPr bwMode="auto">
            <a:xfrm>
              <a:off x="3914" y="1217"/>
              <a:ext cx="438" cy="64"/>
            </a:xfrm>
            <a:prstGeom prst="line">
              <a:avLst/>
            </a:prstGeom>
            <a:noFill/>
            <a:ln w="9525" algn="ctr">
              <a:solidFill>
                <a:srgbClr val="00CC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07" name="CasellaDiTesto 105"/>
            <p:cNvSpPr txBox="1">
              <a:spLocks noChangeAspect="1" noChangeArrowheads="1"/>
            </p:cNvSpPr>
            <p:nvPr/>
          </p:nvSpPr>
          <p:spPr bwMode="auto">
            <a:xfrm>
              <a:off x="3532" y="912"/>
              <a:ext cx="15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900"/>
                <a:t>S</a:t>
              </a:r>
            </a:p>
          </p:txBody>
        </p:sp>
        <p:sp>
          <p:nvSpPr>
            <p:cNvPr id="1108" name="CasellaDiTesto 106"/>
            <p:cNvSpPr txBox="1">
              <a:spLocks noChangeAspect="1" noChangeArrowheads="1"/>
            </p:cNvSpPr>
            <p:nvPr/>
          </p:nvSpPr>
          <p:spPr bwMode="auto">
            <a:xfrm>
              <a:off x="3306" y="1097"/>
              <a:ext cx="209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900"/>
                <a:t>NP</a:t>
              </a:r>
            </a:p>
          </p:txBody>
        </p:sp>
        <p:cxnSp>
          <p:nvCxnSpPr>
            <p:cNvPr id="1109" name="Connettore 1 107"/>
            <p:cNvCxnSpPr>
              <a:cxnSpLocks noChangeAspect="1" noChangeShapeType="1"/>
            </p:cNvCxnSpPr>
            <p:nvPr/>
          </p:nvCxnSpPr>
          <p:spPr bwMode="auto">
            <a:xfrm flipH="1">
              <a:off x="3389" y="1037"/>
              <a:ext cx="198" cy="60"/>
            </a:xfrm>
            <a:prstGeom prst="line">
              <a:avLst/>
            </a:prstGeom>
            <a:noFill/>
            <a:ln w="9525" algn="ctr">
              <a:solidFill>
                <a:srgbClr val="00CC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10" name="Connettore 1 108"/>
            <p:cNvCxnSpPr>
              <a:cxnSpLocks noChangeAspect="1" noChangeShapeType="1"/>
            </p:cNvCxnSpPr>
            <p:nvPr/>
          </p:nvCxnSpPr>
          <p:spPr bwMode="auto">
            <a:xfrm>
              <a:off x="3587" y="1037"/>
              <a:ext cx="327" cy="56"/>
            </a:xfrm>
            <a:prstGeom prst="line">
              <a:avLst/>
            </a:prstGeom>
            <a:noFill/>
            <a:ln w="9525" algn="ctr">
              <a:solidFill>
                <a:srgbClr val="00CC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11" name="CasellaDiTesto 109"/>
            <p:cNvSpPr txBox="1">
              <a:spLocks noChangeAspect="1" noChangeArrowheads="1"/>
            </p:cNvSpPr>
            <p:nvPr/>
          </p:nvSpPr>
          <p:spPr bwMode="auto">
            <a:xfrm>
              <a:off x="3282" y="1290"/>
              <a:ext cx="262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900"/>
                <a:t>NNS</a:t>
              </a:r>
            </a:p>
          </p:txBody>
        </p:sp>
        <p:cxnSp>
          <p:nvCxnSpPr>
            <p:cNvPr id="19" name="Connettore 1 111"/>
            <p:cNvCxnSpPr/>
            <p:nvPr/>
          </p:nvCxnSpPr>
          <p:spPr>
            <a:xfrm rot="16200000" flipH="1">
              <a:off x="3365" y="1262"/>
              <a:ext cx="5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4" name="Group 94"/>
          <p:cNvGrpSpPr>
            <a:grpSpLocks noChangeAspect="1"/>
          </p:cNvGrpSpPr>
          <p:nvPr/>
        </p:nvGrpSpPr>
        <p:grpSpPr bwMode="auto">
          <a:xfrm>
            <a:off x="305280" y="1654735"/>
            <a:ext cx="2514240" cy="1394964"/>
            <a:chOff x="48" y="1008"/>
            <a:chExt cx="2700" cy="1500"/>
          </a:xfrm>
        </p:grpSpPr>
        <p:sp>
          <p:nvSpPr>
            <p:cNvPr id="1071" name="CasellaDiTesto 58"/>
            <p:cNvSpPr txBox="1">
              <a:spLocks noChangeAspect="1" noChangeArrowheads="1"/>
            </p:cNvSpPr>
            <p:nvPr/>
          </p:nvSpPr>
          <p:spPr bwMode="auto">
            <a:xfrm>
              <a:off x="1098" y="1317"/>
              <a:ext cx="357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900"/>
                <a:t>VP</a:t>
              </a:r>
            </a:p>
          </p:txBody>
        </p:sp>
        <p:sp>
          <p:nvSpPr>
            <p:cNvPr id="1072" name="CasellaDiTesto 59"/>
            <p:cNvSpPr txBox="1">
              <a:spLocks noChangeAspect="1" noChangeArrowheads="1"/>
            </p:cNvSpPr>
            <p:nvPr/>
          </p:nvSpPr>
          <p:spPr bwMode="auto">
            <a:xfrm>
              <a:off x="749" y="1638"/>
              <a:ext cx="370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900"/>
                <a:t>VB</a:t>
              </a:r>
            </a:p>
          </p:txBody>
        </p:sp>
        <p:sp>
          <p:nvSpPr>
            <p:cNvPr id="1073" name="CasellaDiTesto 60"/>
            <p:cNvSpPr txBox="1">
              <a:spLocks noChangeAspect="1" noChangeArrowheads="1"/>
            </p:cNvSpPr>
            <p:nvPr/>
          </p:nvSpPr>
          <p:spPr bwMode="auto">
            <a:xfrm>
              <a:off x="1105" y="1638"/>
              <a:ext cx="357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900"/>
                <a:t>NP</a:t>
              </a:r>
            </a:p>
          </p:txBody>
        </p:sp>
        <p:sp>
          <p:nvSpPr>
            <p:cNvPr id="1074" name="CasellaDiTesto 62"/>
            <p:cNvSpPr txBox="1">
              <a:spLocks noChangeAspect="1" noChangeArrowheads="1"/>
            </p:cNvSpPr>
            <p:nvPr/>
          </p:nvSpPr>
          <p:spPr bwMode="auto">
            <a:xfrm>
              <a:off x="701" y="1909"/>
              <a:ext cx="405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900" i="1"/>
                <a:t>feed</a:t>
              </a:r>
            </a:p>
          </p:txBody>
        </p:sp>
        <p:cxnSp>
          <p:nvCxnSpPr>
            <p:cNvPr id="1075" name="Connettore 1 63"/>
            <p:cNvCxnSpPr>
              <a:cxnSpLocks noChangeAspect="1" noChangeShapeType="1"/>
            </p:cNvCxnSpPr>
            <p:nvPr/>
          </p:nvCxnSpPr>
          <p:spPr bwMode="auto">
            <a:xfrm flipH="1">
              <a:off x="895" y="1528"/>
              <a:ext cx="343" cy="110"/>
            </a:xfrm>
            <a:prstGeom prst="line">
              <a:avLst/>
            </a:prstGeom>
            <a:noFill/>
            <a:ln w="9525" algn="ctr">
              <a:solidFill>
                <a:srgbClr val="00CC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6" name="Connettore 1 64"/>
            <p:cNvCxnSpPr>
              <a:cxnSpLocks noChangeAspect="1" noChangeShapeType="1"/>
            </p:cNvCxnSpPr>
            <p:nvPr/>
          </p:nvCxnSpPr>
          <p:spPr bwMode="auto">
            <a:xfrm>
              <a:off x="1238" y="1528"/>
              <a:ext cx="6" cy="110"/>
            </a:xfrm>
            <a:prstGeom prst="line">
              <a:avLst/>
            </a:prstGeom>
            <a:noFill/>
            <a:ln w="9525" algn="ctr">
              <a:solidFill>
                <a:srgbClr val="00CC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7" name="Connettore 1 40"/>
            <p:cNvCxnSpPr>
              <a:cxnSpLocks noChangeAspect="1" noChangeShapeType="1"/>
              <a:stCxn id="1072" idx="2"/>
              <a:endCxn id="1074" idx="0"/>
            </p:cNvCxnSpPr>
            <p:nvPr/>
          </p:nvCxnSpPr>
          <p:spPr bwMode="auto">
            <a:xfrm flipH="1">
              <a:off x="904" y="1886"/>
              <a:ext cx="30" cy="23"/>
            </a:xfrm>
            <a:prstGeom prst="line">
              <a:avLst/>
            </a:prstGeom>
            <a:noFill/>
            <a:ln w="9525" algn="ctr">
              <a:solidFill>
                <a:srgbClr val="00CC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78" name="CasellaDiTesto 66"/>
            <p:cNvSpPr txBox="1">
              <a:spLocks noChangeAspect="1" noChangeArrowheads="1"/>
            </p:cNvSpPr>
            <p:nvPr/>
          </p:nvSpPr>
          <p:spPr bwMode="auto">
            <a:xfrm>
              <a:off x="1845" y="1638"/>
              <a:ext cx="357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900"/>
                <a:t>NP</a:t>
              </a:r>
            </a:p>
          </p:txBody>
        </p:sp>
        <p:cxnSp>
          <p:nvCxnSpPr>
            <p:cNvPr id="1079" name="Connettore 1 68"/>
            <p:cNvCxnSpPr>
              <a:cxnSpLocks noChangeAspect="1" noChangeShapeType="1"/>
            </p:cNvCxnSpPr>
            <p:nvPr/>
          </p:nvCxnSpPr>
          <p:spPr bwMode="auto">
            <a:xfrm>
              <a:off x="1238" y="1528"/>
              <a:ext cx="747" cy="110"/>
            </a:xfrm>
            <a:prstGeom prst="line">
              <a:avLst/>
            </a:prstGeom>
            <a:noFill/>
            <a:ln w="9525" algn="ctr">
              <a:solidFill>
                <a:srgbClr val="00CC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80" name="CasellaDiTesto 90"/>
            <p:cNvSpPr txBox="1">
              <a:spLocks noChangeAspect="1" noChangeArrowheads="1"/>
            </p:cNvSpPr>
            <p:nvPr/>
          </p:nvSpPr>
          <p:spPr bwMode="auto">
            <a:xfrm>
              <a:off x="1059" y="1998"/>
              <a:ext cx="446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900"/>
                <a:t>NNS</a:t>
              </a:r>
            </a:p>
          </p:txBody>
        </p:sp>
        <p:sp>
          <p:nvSpPr>
            <p:cNvPr id="1081" name="CasellaDiTesto 91"/>
            <p:cNvSpPr txBox="1">
              <a:spLocks noChangeAspect="1" noChangeArrowheads="1"/>
            </p:cNvSpPr>
            <p:nvPr/>
          </p:nvSpPr>
          <p:spPr bwMode="auto">
            <a:xfrm>
              <a:off x="1037" y="2260"/>
              <a:ext cx="446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900" i="1"/>
                <a:t>cows</a:t>
              </a:r>
            </a:p>
          </p:txBody>
        </p:sp>
        <p:cxnSp>
          <p:nvCxnSpPr>
            <p:cNvPr id="1082" name="Connettore 1 45"/>
            <p:cNvCxnSpPr>
              <a:cxnSpLocks noChangeAspect="1" noChangeShapeType="1"/>
              <a:stCxn id="1073" idx="2"/>
              <a:endCxn id="1080" idx="0"/>
            </p:cNvCxnSpPr>
            <p:nvPr/>
          </p:nvCxnSpPr>
          <p:spPr bwMode="auto">
            <a:xfrm flipH="1">
              <a:off x="1282" y="1886"/>
              <a:ext cx="1" cy="112"/>
            </a:xfrm>
            <a:prstGeom prst="line">
              <a:avLst/>
            </a:prstGeom>
            <a:noFill/>
            <a:ln w="9525" algn="ctr">
              <a:solidFill>
                <a:srgbClr val="00CC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3" name="Connettore 1 46"/>
            <p:cNvCxnSpPr>
              <a:cxnSpLocks noChangeAspect="1" noChangeShapeType="1"/>
              <a:stCxn id="1080" idx="2"/>
              <a:endCxn id="1081" idx="0"/>
            </p:cNvCxnSpPr>
            <p:nvPr/>
          </p:nvCxnSpPr>
          <p:spPr bwMode="auto">
            <a:xfrm flipH="1">
              <a:off x="1260" y="2246"/>
              <a:ext cx="22" cy="14"/>
            </a:xfrm>
            <a:prstGeom prst="line">
              <a:avLst/>
            </a:prstGeom>
            <a:noFill/>
            <a:ln w="9525" algn="ctr">
              <a:solidFill>
                <a:srgbClr val="00CC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84" name="CasellaDiTesto 95"/>
            <p:cNvSpPr txBox="1">
              <a:spLocks noChangeAspect="1" noChangeArrowheads="1"/>
            </p:cNvSpPr>
            <p:nvPr/>
          </p:nvSpPr>
          <p:spPr bwMode="auto">
            <a:xfrm>
              <a:off x="1695" y="1982"/>
              <a:ext cx="377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900"/>
                <a:t>NN</a:t>
              </a:r>
            </a:p>
          </p:txBody>
        </p:sp>
        <p:sp>
          <p:nvSpPr>
            <p:cNvPr id="1085" name="CasellaDiTesto 96"/>
            <p:cNvSpPr txBox="1">
              <a:spLocks noChangeAspect="1" noChangeArrowheads="1"/>
            </p:cNvSpPr>
            <p:nvPr/>
          </p:nvSpPr>
          <p:spPr bwMode="auto">
            <a:xfrm>
              <a:off x="2249" y="1982"/>
              <a:ext cx="446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900"/>
                <a:t>NNS</a:t>
              </a:r>
            </a:p>
          </p:txBody>
        </p:sp>
        <p:cxnSp>
          <p:nvCxnSpPr>
            <p:cNvPr id="1086" name="Connettore 1 49"/>
            <p:cNvCxnSpPr>
              <a:cxnSpLocks noChangeAspect="1" noChangeShapeType="1"/>
              <a:stCxn id="1078" idx="2"/>
              <a:endCxn id="1084" idx="0"/>
            </p:cNvCxnSpPr>
            <p:nvPr/>
          </p:nvCxnSpPr>
          <p:spPr bwMode="auto">
            <a:xfrm flipH="1">
              <a:off x="1883" y="1886"/>
              <a:ext cx="140" cy="96"/>
            </a:xfrm>
            <a:prstGeom prst="line">
              <a:avLst/>
            </a:prstGeom>
            <a:noFill/>
            <a:ln w="9525" algn="ctr">
              <a:solidFill>
                <a:srgbClr val="00CC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7" name="Connettore 1 50"/>
            <p:cNvCxnSpPr>
              <a:cxnSpLocks noChangeAspect="1" noChangeShapeType="1"/>
              <a:stCxn id="1078" idx="2"/>
              <a:endCxn id="1085" idx="0"/>
            </p:cNvCxnSpPr>
            <p:nvPr/>
          </p:nvCxnSpPr>
          <p:spPr bwMode="auto">
            <a:xfrm>
              <a:off x="2023" y="1886"/>
              <a:ext cx="449" cy="96"/>
            </a:xfrm>
            <a:prstGeom prst="line">
              <a:avLst/>
            </a:prstGeom>
            <a:noFill/>
            <a:ln w="9525" algn="ctr">
              <a:solidFill>
                <a:srgbClr val="00CC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88" name="CasellaDiTesto 99"/>
            <p:cNvSpPr txBox="1">
              <a:spLocks noChangeAspect="1" noChangeArrowheads="1"/>
            </p:cNvSpPr>
            <p:nvPr/>
          </p:nvSpPr>
          <p:spPr bwMode="auto">
            <a:xfrm>
              <a:off x="1586" y="2260"/>
              <a:ext cx="543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900" i="1"/>
                <a:t>animal</a:t>
              </a:r>
            </a:p>
          </p:txBody>
        </p:sp>
        <p:cxnSp>
          <p:nvCxnSpPr>
            <p:cNvPr id="1089" name="Connettore 1 52"/>
            <p:cNvCxnSpPr>
              <a:cxnSpLocks noChangeAspect="1" noChangeShapeType="1"/>
              <a:stCxn id="1084" idx="2"/>
              <a:endCxn id="1088" idx="0"/>
            </p:cNvCxnSpPr>
            <p:nvPr/>
          </p:nvCxnSpPr>
          <p:spPr bwMode="auto">
            <a:xfrm flipH="1">
              <a:off x="1858" y="2230"/>
              <a:ext cx="26" cy="30"/>
            </a:xfrm>
            <a:prstGeom prst="line">
              <a:avLst/>
            </a:prstGeom>
            <a:noFill/>
            <a:ln w="9525" algn="ctr">
              <a:solidFill>
                <a:srgbClr val="00CC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90" name="CasellaDiTesto 101"/>
            <p:cNvSpPr txBox="1">
              <a:spLocks noChangeAspect="1" noChangeArrowheads="1"/>
            </p:cNvSpPr>
            <p:nvPr/>
          </p:nvSpPr>
          <p:spPr bwMode="auto">
            <a:xfrm>
              <a:off x="2117" y="2260"/>
              <a:ext cx="631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it-IT" sz="900" i="1"/>
                <a:t>extracts</a:t>
              </a:r>
            </a:p>
          </p:txBody>
        </p:sp>
        <p:cxnSp>
          <p:nvCxnSpPr>
            <p:cNvPr id="1091" name="Connettore 1 54"/>
            <p:cNvCxnSpPr>
              <a:cxnSpLocks noChangeAspect="1" noChangeShapeType="1"/>
              <a:stCxn id="1085" idx="2"/>
              <a:endCxn id="1090" idx="0"/>
            </p:cNvCxnSpPr>
            <p:nvPr/>
          </p:nvCxnSpPr>
          <p:spPr bwMode="auto">
            <a:xfrm flipH="1">
              <a:off x="2433" y="2230"/>
              <a:ext cx="39" cy="30"/>
            </a:xfrm>
            <a:prstGeom prst="line">
              <a:avLst/>
            </a:prstGeom>
            <a:noFill/>
            <a:ln w="9525" algn="ctr">
              <a:solidFill>
                <a:srgbClr val="00CC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92" name="CasellaDiTesto 105"/>
            <p:cNvSpPr txBox="1">
              <a:spLocks noChangeAspect="1" noChangeArrowheads="1"/>
            </p:cNvSpPr>
            <p:nvPr/>
          </p:nvSpPr>
          <p:spPr bwMode="auto">
            <a:xfrm>
              <a:off x="587" y="1008"/>
              <a:ext cx="267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900"/>
                <a:t>S</a:t>
              </a:r>
            </a:p>
          </p:txBody>
        </p:sp>
        <p:sp>
          <p:nvSpPr>
            <p:cNvPr id="1093" name="CasellaDiTesto 106"/>
            <p:cNvSpPr txBox="1">
              <a:spLocks noChangeAspect="1" noChangeArrowheads="1"/>
            </p:cNvSpPr>
            <p:nvPr/>
          </p:nvSpPr>
          <p:spPr bwMode="auto">
            <a:xfrm>
              <a:off x="201" y="1324"/>
              <a:ext cx="357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900"/>
                <a:t>NP</a:t>
              </a:r>
            </a:p>
          </p:txBody>
        </p:sp>
        <p:cxnSp>
          <p:nvCxnSpPr>
            <p:cNvPr id="1094" name="Connettore 1 107"/>
            <p:cNvCxnSpPr>
              <a:cxnSpLocks noChangeAspect="1" noChangeShapeType="1"/>
            </p:cNvCxnSpPr>
            <p:nvPr/>
          </p:nvCxnSpPr>
          <p:spPr bwMode="auto">
            <a:xfrm flipH="1">
              <a:off x="343" y="1221"/>
              <a:ext cx="337" cy="102"/>
            </a:xfrm>
            <a:prstGeom prst="line">
              <a:avLst/>
            </a:prstGeom>
            <a:noFill/>
            <a:ln w="9525" algn="ctr">
              <a:solidFill>
                <a:srgbClr val="00CC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" name="Connettore 1 108"/>
            <p:cNvCxnSpPr>
              <a:cxnSpLocks noChangeAspect="1" noChangeShapeType="1"/>
            </p:cNvCxnSpPr>
            <p:nvPr/>
          </p:nvCxnSpPr>
          <p:spPr bwMode="auto">
            <a:xfrm>
              <a:off x="680" y="1221"/>
              <a:ext cx="558" cy="95"/>
            </a:xfrm>
            <a:prstGeom prst="line">
              <a:avLst/>
            </a:prstGeom>
            <a:noFill/>
            <a:ln w="9525" algn="ctr">
              <a:solidFill>
                <a:srgbClr val="00CC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96" name="CasellaDiTesto 109"/>
            <p:cNvSpPr txBox="1">
              <a:spLocks noChangeAspect="1" noChangeArrowheads="1"/>
            </p:cNvSpPr>
            <p:nvPr/>
          </p:nvSpPr>
          <p:spPr bwMode="auto">
            <a:xfrm>
              <a:off x="161" y="1653"/>
              <a:ext cx="446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900"/>
                <a:t>NNS</a:t>
              </a:r>
            </a:p>
          </p:txBody>
        </p:sp>
        <p:sp>
          <p:nvSpPr>
            <p:cNvPr id="1097" name="CasellaDiTesto 110"/>
            <p:cNvSpPr txBox="1">
              <a:spLocks noChangeAspect="1" noChangeArrowheads="1"/>
            </p:cNvSpPr>
            <p:nvPr/>
          </p:nvSpPr>
          <p:spPr bwMode="auto">
            <a:xfrm>
              <a:off x="48" y="1915"/>
              <a:ext cx="625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900" i="1"/>
                <a:t>Farmers</a:t>
              </a:r>
            </a:p>
          </p:txBody>
        </p:sp>
        <p:cxnSp>
          <p:nvCxnSpPr>
            <p:cNvPr id="62" name="Connettore 1 111"/>
            <p:cNvCxnSpPr/>
            <p:nvPr/>
          </p:nvCxnSpPr>
          <p:spPr>
            <a:xfrm rot="16200000" flipH="1">
              <a:off x="298" y="1603"/>
              <a:ext cx="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ttore 1 112"/>
            <p:cNvCxnSpPr/>
            <p:nvPr/>
          </p:nvCxnSpPr>
          <p:spPr>
            <a:xfrm rot="5400000">
              <a:off x="329" y="1898"/>
              <a:ext cx="3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57"/>
          <p:cNvGrpSpPr>
            <a:grpSpLocks/>
          </p:cNvGrpSpPr>
          <p:nvPr/>
        </p:nvGrpSpPr>
        <p:grpSpPr bwMode="auto">
          <a:xfrm>
            <a:off x="5791680" y="1654735"/>
            <a:ext cx="2004511" cy="1074381"/>
            <a:chOff x="4018" y="1584"/>
            <a:chExt cx="1263" cy="677"/>
          </a:xfrm>
        </p:grpSpPr>
        <p:sp>
          <p:nvSpPr>
            <p:cNvPr id="1056" name="CasellaDiTesto 58"/>
            <p:cNvSpPr txBox="1">
              <a:spLocks noChangeAspect="1" noChangeArrowheads="1"/>
            </p:cNvSpPr>
            <p:nvPr/>
          </p:nvSpPr>
          <p:spPr bwMode="auto">
            <a:xfrm>
              <a:off x="4634" y="1765"/>
              <a:ext cx="20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900"/>
                <a:t>VP</a:t>
              </a:r>
            </a:p>
          </p:txBody>
        </p:sp>
        <p:sp>
          <p:nvSpPr>
            <p:cNvPr id="1057" name="CasellaDiTesto 59"/>
            <p:cNvSpPr txBox="1">
              <a:spLocks noChangeAspect="1" noChangeArrowheads="1"/>
            </p:cNvSpPr>
            <p:nvPr/>
          </p:nvSpPr>
          <p:spPr bwMode="auto">
            <a:xfrm>
              <a:off x="4429" y="1953"/>
              <a:ext cx="21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900"/>
                <a:t>VB</a:t>
              </a:r>
            </a:p>
          </p:txBody>
        </p:sp>
        <p:sp>
          <p:nvSpPr>
            <p:cNvPr id="1058" name="CasellaDiTesto 60"/>
            <p:cNvSpPr txBox="1">
              <a:spLocks noChangeAspect="1" noChangeArrowheads="1"/>
            </p:cNvSpPr>
            <p:nvPr/>
          </p:nvSpPr>
          <p:spPr bwMode="auto">
            <a:xfrm>
              <a:off x="4638" y="1953"/>
              <a:ext cx="20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900"/>
                <a:t>NP</a:t>
              </a:r>
            </a:p>
          </p:txBody>
        </p:sp>
        <p:cxnSp>
          <p:nvCxnSpPr>
            <p:cNvPr id="1059" name="Connettore 1 67"/>
            <p:cNvCxnSpPr>
              <a:cxnSpLocks noChangeAspect="1" noChangeShapeType="1"/>
              <a:stCxn id="1056" idx="2"/>
              <a:endCxn id="1057" idx="0"/>
            </p:cNvCxnSpPr>
            <p:nvPr/>
          </p:nvCxnSpPr>
          <p:spPr bwMode="auto">
            <a:xfrm flipH="1">
              <a:off x="4538" y="1910"/>
              <a:ext cx="201" cy="43"/>
            </a:xfrm>
            <a:prstGeom prst="line">
              <a:avLst/>
            </a:prstGeom>
            <a:noFill/>
            <a:ln w="9525" algn="ctr">
              <a:solidFill>
                <a:srgbClr val="00CC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0" name="Connettore 1 68"/>
            <p:cNvCxnSpPr>
              <a:cxnSpLocks noChangeAspect="1" noChangeShapeType="1"/>
              <a:stCxn id="1056" idx="2"/>
              <a:endCxn id="1058" idx="0"/>
            </p:cNvCxnSpPr>
            <p:nvPr/>
          </p:nvCxnSpPr>
          <p:spPr bwMode="auto">
            <a:xfrm>
              <a:off x="4739" y="1910"/>
              <a:ext cx="4" cy="43"/>
            </a:xfrm>
            <a:prstGeom prst="line">
              <a:avLst/>
            </a:prstGeom>
            <a:noFill/>
            <a:ln w="9525" algn="ctr">
              <a:solidFill>
                <a:srgbClr val="00CC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61" name="CasellaDiTesto 66"/>
            <p:cNvSpPr txBox="1">
              <a:spLocks noChangeAspect="1" noChangeArrowheads="1"/>
            </p:cNvSpPr>
            <p:nvPr/>
          </p:nvSpPr>
          <p:spPr bwMode="auto">
            <a:xfrm>
              <a:off x="5072" y="1953"/>
              <a:ext cx="20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900"/>
                <a:t>NP</a:t>
              </a:r>
            </a:p>
          </p:txBody>
        </p:sp>
        <p:cxnSp>
          <p:nvCxnSpPr>
            <p:cNvPr id="1062" name="Connettore 1 70"/>
            <p:cNvCxnSpPr>
              <a:cxnSpLocks noChangeAspect="1" noChangeShapeType="1"/>
              <a:stCxn id="1056" idx="2"/>
              <a:endCxn id="1061" idx="0"/>
            </p:cNvCxnSpPr>
            <p:nvPr/>
          </p:nvCxnSpPr>
          <p:spPr bwMode="auto">
            <a:xfrm>
              <a:off x="4739" y="1910"/>
              <a:ext cx="438" cy="43"/>
            </a:xfrm>
            <a:prstGeom prst="line">
              <a:avLst/>
            </a:prstGeom>
            <a:noFill/>
            <a:ln w="9525" algn="ctr">
              <a:solidFill>
                <a:srgbClr val="00CC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63" name="CasellaDiTesto 105"/>
            <p:cNvSpPr txBox="1">
              <a:spLocks noChangeAspect="1" noChangeArrowheads="1"/>
            </p:cNvSpPr>
            <p:nvPr/>
          </p:nvSpPr>
          <p:spPr bwMode="auto">
            <a:xfrm>
              <a:off x="4334" y="1584"/>
              <a:ext cx="15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900"/>
                <a:t>S</a:t>
              </a:r>
            </a:p>
          </p:txBody>
        </p:sp>
        <p:sp>
          <p:nvSpPr>
            <p:cNvPr id="1064" name="CasellaDiTesto 106"/>
            <p:cNvSpPr txBox="1">
              <a:spLocks noChangeAspect="1" noChangeArrowheads="1"/>
            </p:cNvSpPr>
            <p:nvPr/>
          </p:nvSpPr>
          <p:spPr bwMode="auto">
            <a:xfrm>
              <a:off x="4108" y="1769"/>
              <a:ext cx="20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900"/>
                <a:t>NP</a:t>
              </a:r>
            </a:p>
          </p:txBody>
        </p:sp>
        <p:cxnSp>
          <p:nvCxnSpPr>
            <p:cNvPr id="1065" name="Connettore 1 73"/>
            <p:cNvCxnSpPr>
              <a:cxnSpLocks noChangeAspect="1" noChangeShapeType="1"/>
              <a:stCxn id="1063" idx="2"/>
              <a:endCxn id="1064" idx="0"/>
            </p:cNvCxnSpPr>
            <p:nvPr/>
          </p:nvCxnSpPr>
          <p:spPr bwMode="auto">
            <a:xfrm flipH="1">
              <a:off x="4213" y="1729"/>
              <a:ext cx="200" cy="40"/>
            </a:xfrm>
            <a:prstGeom prst="line">
              <a:avLst/>
            </a:prstGeom>
            <a:noFill/>
            <a:ln w="9525" algn="ctr">
              <a:solidFill>
                <a:srgbClr val="00CC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6" name="Connettore 1 74"/>
            <p:cNvCxnSpPr>
              <a:cxnSpLocks noChangeAspect="1" noChangeShapeType="1"/>
              <a:stCxn id="1063" idx="2"/>
              <a:endCxn id="1056" idx="0"/>
            </p:cNvCxnSpPr>
            <p:nvPr/>
          </p:nvCxnSpPr>
          <p:spPr bwMode="auto">
            <a:xfrm>
              <a:off x="4413" y="1729"/>
              <a:ext cx="326" cy="36"/>
            </a:xfrm>
            <a:prstGeom prst="line">
              <a:avLst/>
            </a:prstGeom>
            <a:noFill/>
            <a:ln w="9525" algn="ctr">
              <a:solidFill>
                <a:srgbClr val="00CC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67" name="CasellaDiTesto 109"/>
            <p:cNvSpPr txBox="1">
              <a:spLocks noChangeAspect="1" noChangeArrowheads="1"/>
            </p:cNvSpPr>
            <p:nvPr/>
          </p:nvSpPr>
          <p:spPr bwMode="auto">
            <a:xfrm>
              <a:off x="4084" y="1962"/>
              <a:ext cx="26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900"/>
                <a:t>NNS</a:t>
              </a:r>
            </a:p>
          </p:txBody>
        </p:sp>
        <p:sp>
          <p:nvSpPr>
            <p:cNvPr id="1068" name="CasellaDiTesto 110"/>
            <p:cNvSpPr txBox="1">
              <a:spLocks noChangeAspect="1" noChangeArrowheads="1"/>
            </p:cNvSpPr>
            <p:nvPr/>
          </p:nvSpPr>
          <p:spPr bwMode="auto">
            <a:xfrm>
              <a:off x="4018" y="2116"/>
              <a:ext cx="36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900" i="1"/>
                <a:t>Farmers</a:t>
              </a:r>
            </a:p>
          </p:txBody>
        </p:sp>
        <p:cxnSp>
          <p:nvCxnSpPr>
            <p:cNvPr id="78" name="Connettore 1 77"/>
            <p:cNvCxnSpPr/>
            <p:nvPr/>
          </p:nvCxnSpPr>
          <p:spPr>
            <a:xfrm rot="16200000" flipH="1">
              <a:off x="4165" y="1934"/>
              <a:ext cx="5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ttore 1 78"/>
            <p:cNvCxnSpPr/>
            <p:nvPr/>
          </p:nvCxnSpPr>
          <p:spPr>
            <a:xfrm rot="5400000">
              <a:off x="4184" y="2107"/>
              <a:ext cx="1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1" name="Connettore 1 80"/>
          <p:cNvCxnSpPr/>
          <p:nvPr/>
        </p:nvCxnSpPr>
        <p:spPr>
          <a:xfrm>
            <a:off x="305280" y="3123688"/>
            <a:ext cx="815328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ttore 1 84"/>
          <p:cNvCxnSpPr/>
          <p:nvPr/>
        </p:nvCxnSpPr>
        <p:spPr>
          <a:xfrm rot="5400000">
            <a:off x="2057680" y="2361849"/>
            <a:ext cx="15236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ttore 1 89"/>
          <p:cNvCxnSpPr/>
          <p:nvPr/>
        </p:nvCxnSpPr>
        <p:spPr>
          <a:xfrm rot="5400000">
            <a:off x="1828696" y="4114512"/>
            <a:ext cx="198164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CasellaDiTesto 90"/>
          <p:cNvSpPr txBox="1">
            <a:spLocks noChangeArrowheads="1"/>
          </p:cNvSpPr>
          <p:nvPr/>
        </p:nvSpPr>
        <p:spPr bwMode="auto">
          <a:xfrm>
            <a:off x="2819520" y="2134305"/>
            <a:ext cx="492422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/>
          <a:p>
            <a:r>
              <a:rPr lang="it-IT"/>
              <a:t>…</a:t>
            </a:r>
          </a:p>
        </p:txBody>
      </p:sp>
      <p:sp>
        <p:nvSpPr>
          <p:cNvPr id="92" name="CasellaDiTesto 91"/>
          <p:cNvSpPr txBox="1">
            <a:spLocks noChangeArrowheads="1"/>
          </p:cNvSpPr>
          <p:nvPr/>
        </p:nvSpPr>
        <p:spPr bwMode="auto">
          <a:xfrm>
            <a:off x="5257441" y="2134305"/>
            <a:ext cx="492422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/>
          <a:p>
            <a:r>
              <a:rPr lang="it-IT"/>
              <a:t>…</a:t>
            </a:r>
          </a:p>
        </p:txBody>
      </p:sp>
      <p:sp>
        <p:nvSpPr>
          <p:cNvPr id="93" name="CasellaDiTesto 92"/>
          <p:cNvSpPr txBox="1">
            <a:spLocks noChangeArrowheads="1"/>
          </p:cNvSpPr>
          <p:nvPr/>
        </p:nvSpPr>
        <p:spPr bwMode="auto">
          <a:xfrm>
            <a:off x="7889761" y="2134305"/>
            <a:ext cx="492422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/>
          <a:p>
            <a:r>
              <a:rPr lang="it-IT"/>
              <a:t>…</a:t>
            </a:r>
          </a:p>
        </p:txBody>
      </p:sp>
      <p:graphicFrame>
        <p:nvGraphicFramePr>
          <p:cNvPr id="97" name="Object 2"/>
          <p:cNvGraphicFramePr>
            <a:graphicFrameLocks noChangeAspect="1"/>
          </p:cNvGraphicFramePr>
          <p:nvPr/>
        </p:nvGraphicFramePr>
        <p:xfrm>
          <a:off x="3987361" y="3541333"/>
          <a:ext cx="254880" cy="1487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960" name="Equazione" r:id="rId8" imgW="254000" imgH="2514600" progId="Equation.3">
                  <p:embed/>
                </p:oleObj>
              </mc:Choice>
              <mc:Fallback>
                <p:oleObj name="Equazione" r:id="rId8" imgW="254000" imgH="2514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7361" y="3541333"/>
                        <a:ext cx="254880" cy="14876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45" name="Object 3"/>
          <p:cNvGraphicFramePr>
            <a:graphicFrameLocks noChangeAspect="1"/>
          </p:cNvGraphicFramePr>
          <p:nvPr/>
        </p:nvGraphicFramePr>
        <p:xfrm>
          <a:off x="1344960" y="3541333"/>
          <a:ext cx="253440" cy="1487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961" name="Equazione" r:id="rId10" imgW="254000" imgH="2514600" progId="Equation.3">
                  <p:embed/>
                </p:oleObj>
              </mc:Choice>
              <mc:Fallback>
                <p:oleObj name="Equazione" r:id="rId10" imgW="254000" imgH="2514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4960" y="3541333"/>
                        <a:ext cx="253440" cy="14876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46" name="Object 4"/>
          <p:cNvGraphicFramePr>
            <a:graphicFrameLocks noChangeAspect="1"/>
          </p:cNvGraphicFramePr>
          <p:nvPr/>
        </p:nvGraphicFramePr>
        <p:xfrm>
          <a:off x="6783840" y="3541333"/>
          <a:ext cx="253440" cy="1487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962" name="Equazione" r:id="rId12" imgW="254000" imgH="2514600" progId="Equation.3">
                  <p:embed/>
                </p:oleObj>
              </mc:Choice>
              <mc:Fallback>
                <p:oleObj name="Equazione" r:id="rId12" imgW="254000" imgH="2514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3840" y="3541333"/>
                        <a:ext cx="253440" cy="14876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" name="CasellaDiTesto 99"/>
          <p:cNvSpPr txBox="1">
            <a:spLocks noChangeArrowheads="1"/>
          </p:cNvSpPr>
          <p:nvPr/>
        </p:nvSpPr>
        <p:spPr bwMode="auto">
          <a:xfrm>
            <a:off x="2819520" y="4100111"/>
            <a:ext cx="492422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/>
          <a:p>
            <a:r>
              <a:rPr lang="it-IT"/>
              <a:t>…</a:t>
            </a:r>
          </a:p>
        </p:txBody>
      </p:sp>
      <p:sp>
        <p:nvSpPr>
          <p:cNvPr id="101" name="CasellaDiTesto 100"/>
          <p:cNvSpPr txBox="1">
            <a:spLocks noChangeArrowheads="1"/>
          </p:cNvSpPr>
          <p:nvPr/>
        </p:nvSpPr>
        <p:spPr bwMode="auto">
          <a:xfrm>
            <a:off x="5257441" y="4100111"/>
            <a:ext cx="492422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/>
          <a:p>
            <a:r>
              <a:rPr lang="it-IT"/>
              <a:t>…</a:t>
            </a:r>
          </a:p>
        </p:txBody>
      </p:sp>
      <p:sp>
        <p:nvSpPr>
          <p:cNvPr id="102" name="CasellaDiTesto 101"/>
          <p:cNvSpPr txBox="1">
            <a:spLocks noChangeArrowheads="1"/>
          </p:cNvSpPr>
          <p:nvPr/>
        </p:nvSpPr>
        <p:spPr bwMode="auto">
          <a:xfrm>
            <a:off x="7889761" y="4100111"/>
            <a:ext cx="492422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/>
          <a:p>
            <a:r>
              <a:rPr lang="it-IT"/>
              <a:t>…</a:t>
            </a:r>
          </a:p>
        </p:txBody>
      </p:sp>
      <p:sp>
        <p:nvSpPr>
          <p:cNvPr id="113" name="CasellaDiTesto 112"/>
          <p:cNvSpPr txBox="1"/>
          <p:nvPr/>
        </p:nvSpPr>
        <p:spPr>
          <a:xfrm>
            <a:off x="1285920" y="1180924"/>
            <a:ext cx="372198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>
              <a:defRPr/>
            </a:pPr>
            <a:r>
              <a:rPr lang="it-IT" dirty="0">
                <a:latin typeface="+mj-lt"/>
                <a:cs typeface="+mn-cs"/>
              </a:rPr>
              <a:t>T</a:t>
            </a:r>
          </a:p>
        </p:txBody>
      </p:sp>
      <p:sp>
        <p:nvSpPr>
          <p:cNvPr id="114" name="CasellaDiTesto 113"/>
          <p:cNvSpPr txBox="1"/>
          <p:nvPr/>
        </p:nvSpPr>
        <p:spPr>
          <a:xfrm>
            <a:off x="3925440" y="1180924"/>
            <a:ext cx="377006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>
              <a:defRPr/>
            </a:pPr>
            <a:r>
              <a:rPr lang="it-IT" dirty="0">
                <a:latin typeface="Symbol" pitchFamily="18" charset="2"/>
                <a:cs typeface="+mn-cs"/>
              </a:rPr>
              <a:t>t</a:t>
            </a:r>
            <a:r>
              <a:rPr lang="it-IT" baseline="-25000" dirty="0">
                <a:latin typeface="+mj-lt"/>
                <a:cs typeface="+mn-cs"/>
              </a:rPr>
              <a:t>i</a:t>
            </a:r>
          </a:p>
        </p:txBody>
      </p:sp>
      <p:sp>
        <p:nvSpPr>
          <p:cNvPr id="115" name="CasellaDiTesto 114"/>
          <p:cNvSpPr txBox="1"/>
          <p:nvPr/>
        </p:nvSpPr>
        <p:spPr>
          <a:xfrm>
            <a:off x="6721921" y="1180924"/>
            <a:ext cx="377006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>
              <a:defRPr/>
            </a:pPr>
            <a:r>
              <a:rPr lang="it-IT" dirty="0" err="1">
                <a:latin typeface="Symbol" pitchFamily="18" charset="2"/>
                <a:cs typeface="+mn-cs"/>
              </a:rPr>
              <a:t>t</a:t>
            </a:r>
            <a:r>
              <a:rPr lang="it-IT" baseline="-25000" dirty="0" err="1">
                <a:latin typeface="+mj-lt"/>
                <a:cs typeface="+mn-cs"/>
              </a:rPr>
              <a:t>j</a:t>
            </a:r>
            <a:endParaRPr lang="it-IT" baseline="-25000" dirty="0">
              <a:latin typeface="+mj-lt"/>
              <a:cs typeface="+mn-cs"/>
            </a:endParaRPr>
          </a:p>
        </p:txBody>
      </p:sp>
      <p:pic>
        <p:nvPicPr>
          <p:cNvPr id="112660" name="Picture 2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641" y="2181829"/>
            <a:ext cx="419040" cy="40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1" name="Picture 2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160" y="4172119"/>
            <a:ext cx="447840" cy="40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" name="Parentesi graffa chiusa 125"/>
          <p:cNvSpPr/>
          <p:nvPr/>
        </p:nvSpPr>
        <p:spPr>
          <a:xfrm>
            <a:off x="8229600" y="1752664"/>
            <a:ext cx="305280" cy="121980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27" name="Parentesi graffa chiusa 126"/>
          <p:cNvSpPr/>
          <p:nvPr/>
        </p:nvSpPr>
        <p:spPr>
          <a:xfrm>
            <a:off x="8305920" y="3734313"/>
            <a:ext cx="305280" cy="121836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it-IT"/>
          </a:p>
        </p:txBody>
      </p:sp>
      <p:grpSp>
        <p:nvGrpSpPr>
          <p:cNvPr id="5" name="Gruppo 109"/>
          <p:cNvGrpSpPr>
            <a:grpSpLocks/>
          </p:cNvGrpSpPr>
          <p:nvPr/>
        </p:nvGrpSpPr>
        <p:grpSpPr bwMode="auto">
          <a:xfrm>
            <a:off x="0" y="3200016"/>
            <a:ext cx="9144000" cy="2210633"/>
            <a:chOff x="78154" y="3200400"/>
            <a:chExt cx="9065846" cy="2209800"/>
          </a:xfrm>
        </p:grpSpPr>
        <p:sp>
          <p:nvSpPr>
            <p:cNvPr id="108" name="Rettangolo 107"/>
            <p:cNvSpPr/>
            <p:nvPr/>
          </p:nvSpPr>
          <p:spPr>
            <a:xfrm>
              <a:off x="78154" y="3200400"/>
              <a:ext cx="9065846" cy="2209800"/>
            </a:xfrm>
            <a:prstGeom prst="rect">
              <a:avLst/>
            </a:prstGeom>
            <a:solidFill>
              <a:schemeClr val="bg1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dirty="0"/>
            </a:p>
          </p:txBody>
        </p:sp>
        <p:pic>
          <p:nvPicPr>
            <p:cNvPr id="1055" name="Picture 9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0820" y="4004186"/>
              <a:ext cx="4543425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4698" name="Picture 1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315598"/>
            <a:ext cx="4390560" cy="627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ttangolo 88"/>
              <p:cNvSpPr/>
              <p:nvPr/>
            </p:nvSpPr>
            <p:spPr>
              <a:xfrm>
                <a:off x="2307820" y="4800424"/>
                <a:ext cx="4100576" cy="103034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it-IT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it-IT" i="1">
                                  <a:latin typeface="Cambria Math"/>
                                </a:rPr>
                                <m:t>𝑇</m:t>
                              </m:r>
                            </m:e>
                          </m:acc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it-IT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it-IT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it-IT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it-IT" i="1">
                                  <a:latin typeface="Cambria Math"/>
                                </a:rPr>
                                <m:t>𝑇</m:t>
                              </m:r>
                            </m:e>
                          </m:acc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it-IT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it-IT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it-IT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it-IT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it-IT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i="1">
                                          <a:latin typeface="Cambria Math"/>
                                          <a:ea typeface="Cambria Math"/>
                                        </a:rPr>
                                        <m:t>𝜏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it-IT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it-IT" b="0" i="1" smtClean="0">
                                  <a:latin typeface="Cambria Math"/>
                                </a:rPr>
                                <m:t>(1)</m:t>
                              </m:r>
                            </m:sup>
                          </m:sSup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it-IT" b="0" i="1" smtClean="0"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it-IT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sSup>
                            <m:sSupPr>
                              <m:ctrlPr>
                                <a:rPr lang="it-IT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it-IT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it-IT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i="1">
                                          <a:latin typeface="Cambria Math"/>
                                          <a:ea typeface="Cambria Math"/>
                                        </a:rPr>
                                        <m:t>𝜏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it-IT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it-IT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it-IT" i="1">
                                  <a:latin typeface="Cambria Math"/>
                                </a:rPr>
                                <m:t>)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89" name="Rettangolo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7820" y="4800424"/>
                <a:ext cx="4100576" cy="1030347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ttangolo 93"/>
              <p:cNvSpPr/>
              <p:nvPr/>
            </p:nvSpPr>
            <p:spPr>
              <a:xfrm>
                <a:off x="6300192" y="-747464"/>
                <a:ext cx="2191754" cy="56137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it-IT" sz="12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t-IT" sz="1200" i="1">
                              <a:latin typeface="Cambria Math"/>
                            </a:rPr>
                            <m:t>𝑣</m:t>
                          </m:r>
                        </m:e>
                      </m:acc>
                      <m:r>
                        <a:rPr lang="it-IT" sz="1200" i="1" smtClean="0">
                          <a:latin typeface="Cambria Math"/>
                          <a:ea typeface="Cambria Math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it-IT" sz="12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t-IT" sz="1200" i="1">
                              <a:latin typeface="Cambria Math"/>
                            </a:rPr>
                            <m:t>𝑢</m:t>
                          </m:r>
                        </m:e>
                      </m:acc>
                      <m:r>
                        <a:rPr lang="it-IT" sz="12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it-IT" sz="12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it-IT" sz="1200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it-IT" sz="1200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it-IT" sz="12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it-IT" sz="120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sz="12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it-IT" sz="12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it-IT" sz="1200" b="0" i="1" smtClean="0"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it-IT" sz="1200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it-IT" sz="12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it-IT" sz="1200" b="0" i="1" smtClean="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sz="1200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it-IT" sz="12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it-IT" sz="12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it-IT" sz="1200" i="1">
                              <a:latin typeface="Cambria Math"/>
                            </a:rPr>
                            <m:t>𝑖</m:t>
                          </m:r>
                          <m:r>
                            <a:rPr lang="it-IT" sz="1200" b="0" i="1" smtClean="0">
                              <a:latin typeface="Cambria Math"/>
                            </a:rPr>
                            <m:t>,</m:t>
                          </m:r>
                          <m:r>
                            <a:rPr lang="it-IT" sz="1200" b="0" i="1" smtClean="0"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it-IT" sz="1200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it-IT" sz="12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it-IT" sz="120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sz="12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it-IT" sz="12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it-IT" sz="12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it-IT" sz="1200" i="1">
                                  <a:latin typeface="Cambria Math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it-IT" sz="1200" i="1">
                              <a:latin typeface="Cambria Math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it-IT" sz="1200" dirty="0"/>
              </a:p>
            </p:txBody>
          </p:sp>
        </mc:Choice>
        <mc:Fallback xmlns="">
          <p:sp>
            <p:nvSpPr>
              <p:cNvPr id="94" name="Rettangolo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-747464"/>
                <a:ext cx="2191754" cy="561372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CasellaDiTesto 94"/>
          <p:cNvSpPr txBox="1"/>
          <p:nvPr/>
        </p:nvSpPr>
        <p:spPr>
          <a:xfrm>
            <a:off x="5206970" y="-466778"/>
            <a:ext cx="1079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/>
              <a:t>structure</a:t>
            </a:r>
            <a:endParaRPr lang="it-IT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34235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587"/>
    </mc:Choice>
    <mc:Fallback xmlns="">
      <p:transition spd="slow" advTm="925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2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2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2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12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12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14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2" dur="indefinite"/>
                                        <p:tgtEl>
                                          <p:spTgt spid="114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0.00608 0.96713 " pathEditMode="relative" rAng="0" ptsTypes="AA">
                                      <p:cBhvr>
                                        <p:cTn id="98" dur="5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4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5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00579 C 0.00347 -0.04074 0.01632 -0.07523 0.02066 -0.07523 C 0.04913 -0.07523 0.07813 0.46806 0.07813 1.01134 C 0.07813 0.73727 0.09271 0.46806 0.10643 0.46806 C 0.12101 0.46806 0.13472 0.7412 0.13472 1.01134 C 0.13472 0.87616 0.14202 0.73727 0.14931 0.73727 C 0.15677 0.73727 0.16389 0.87199 0.16389 1.01134 C 0.16389 0.94144 0.16754 0.87616 0.17118 0.87616 C 0.17483 0.87616 0.17847 0.94537 0.17847 1.01134 C 0.17847 0.9757 0.18038 0.94144 0.18212 0.94144 C 0.18299 0.94144 0.18577 0.97685 0.18577 1.01134 C 0.18577 0.99398 0.18681 0.9757 0.18768 0.9757 C 0.18768 0.97986 0.18959 0.99283 0.18959 1.01134 C 0.18959 1.00185 0.18959 0.99398 0.19045 0.99398 C 0.19045 0.99792 0.19132 1.00301 0.19132 1.01134 C 0.19132 1.00695 0.19132 1.00185 0.19132 0.99792 C 0.19236 0.99792 0.19236 1.00185 0.19236 1.00695 C 0.19323 1.00695 0.19323 1.00301 0.19323 0.99792 C 0.19445 0.99792 0.19445 1.00185 0.19445 1.00695 " pathEditMode="relative" rAng="0" ptsTypes="fffffffffffffffffff">
                                      <p:cBhvr>
                                        <p:cTn id="101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22" y="4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  <p:bldP spid="93" grpId="0"/>
      <p:bldP spid="100" grpId="0"/>
      <p:bldP spid="101" grpId="0"/>
      <p:bldP spid="102" grpId="0"/>
      <p:bldP spid="114" grpId="0"/>
      <p:bldP spid="115" grpId="0"/>
      <p:bldP spid="126" grpId="0" animBg="1"/>
      <p:bldP spid="127" grpId="0" animBg="1"/>
      <p:bldP spid="89" grpId="0" animBg="1"/>
      <p:bldP spid="94" grpId="0" animBg="1"/>
      <p:bldP spid="94" grpId="1" animBg="1"/>
      <p:bldP spid="9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6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40" y="4991564"/>
            <a:ext cx="1342080" cy="64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161" y="3123688"/>
            <a:ext cx="1277280" cy="563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160" y="3123688"/>
            <a:ext cx="1324800" cy="46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7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361" y="4991565"/>
            <a:ext cx="1334880" cy="63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8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640" y="4991564"/>
            <a:ext cx="1419840" cy="704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40" y="3123688"/>
            <a:ext cx="1342080" cy="58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2" name="Titolo 1"/>
          <p:cNvSpPr>
            <a:spLocks noGrp="1"/>
          </p:cNvSpPr>
          <p:nvPr>
            <p:ph type="title"/>
          </p:nvPr>
        </p:nvSpPr>
        <p:spPr>
          <a:xfrm>
            <a:off x="305281" y="457200"/>
            <a:ext cx="8400959" cy="685800"/>
          </a:xfrm>
        </p:spPr>
        <p:txBody>
          <a:bodyPr/>
          <a:lstStyle/>
          <a:p>
            <a:pPr eaLnBrk="1" hangingPunct="1"/>
            <a:r>
              <a:rPr lang="it-IT" dirty="0" err="1" smtClean="0"/>
              <a:t>Tree</a:t>
            </a:r>
            <a:r>
              <a:rPr lang="it-IT" dirty="0" smtClean="0"/>
              <a:t> </a:t>
            </a:r>
            <a:r>
              <a:rPr lang="it-IT" dirty="0" err="1" smtClean="0"/>
              <a:t>Kernels</a:t>
            </a:r>
            <a:r>
              <a:rPr lang="it-IT" dirty="0" smtClean="0"/>
              <a:t> in </a:t>
            </a:r>
            <a:r>
              <a:rPr lang="it-IT" dirty="0" err="1" smtClean="0"/>
              <a:t>Smaller</a:t>
            </a:r>
            <a:r>
              <a:rPr lang="it-IT" dirty="0" smtClean="0"/>
              <a:t> </a:t>
            </a:r>
            <a:r>
              <a:rPr lang="it-IT" dirty="0" err="1" smtClean="0"/>
              <a:t>Vectors</a:t>
            </a:r>
            <a:endParaRPr lang="it-IT" dirty="0" smtClean="0"/>
          </a:p>
        </p:txBody>
      </p:sp>
      <p:grpSp>
        <p:nvGrpSpPr>
          <p:cNvPr id="2063" name="Group 158"/>
          <p:cNvGrpSpPr>
            <a:grpSpLocks/>
          </p:cNvGrpSpPr>
          <p:nvPr/>
        </p:nvGrpSpPr>
        <p:grpSpPr bwMode="auto">
          <a:xfrm>
            <a:off x="3283200" y="1654735"/>
            <a:ext cx="1899388" cy="831132"/>
            <a:chOff x="3282" y="912"/>
            <a:chExt cx="1197" cy="524"/>
          </a:xfrm>
        </p:grpSpPr>
        <p:sp>
          <p:nvSpPr>
            <p:cNvPr id="2140" name="CasellaDiTesto 58"/>
            <p:cNvSpPr txBox="1">
              <a:spLocks noChangeAspect="1" noChangeArrowheads="1"/>
            </p:cNvSpPr>
            <p:nvPr/>
          </p:nvSpPr>
          <p:spPr bwMode="auto">
            <a:xfrm>
              <a:off x="3832" y="1093"/>
              <a:ext cx="209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900"/>
                <a:t>VP</a:t>
              </a:r>
            </a:p>
          </p:txBody>
        </p:sp>
        <p:sp>
          <p:nvSpPr>
            <p:cNvPr id="2141" name="CasellaDiTesto 59"/>
            <p:cNvSpPr txBox="1">
              <a:spLocks noChangeAspect="1" noChangeArrowheads="1"/>
            </p:cNvSpPr>
            <p:nvPr/>
          </p:nvSpPr>
          <p:spPr bwMode="auto">
            <a:xfrm>
              <a:off x="3627" y="1281"/>
              <a:ext cx="21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900"/>
                <a:t>VB</a:t>
              </a:r>
            </a:p>
          </p:txBody>
        </p:sp>
        <p:sp>
          <p:nvSpPr>
            <p:cNvPr id="2142" name="CasellaDiTesto 60"/>
            <p:cNvSpPr txBox="1">
              <a:spLocks noChangeAspect="1" noChangeArrowheads="1"/>
            </p:cNvSpPr>
            <p:nvPr/>
          </p:nvSpPr>
          <p:spPr bwMode="auto">
            <a:xfrm>
              <a:off x="3836" y="1281"/>
              <a:ext cx="209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900"/>
                <a:t>NP</a:t>
              </a:r>
            </a:p>
          </p:txBody>
        </p:sp>
        <p:cxnSp>
          <p:nvCxnSpPr>
            <p:cNvPr id="2143" name="Connettore 1 63"/>
            <p:cNvCxnSpPr>
              <a:cxnSpLocks noChangeAspect="1" noChangeShapeType="1"/>
            </p:cNvCxnSpPr>
            <p:nvPr/>
          </p:nvCxnSpPr>
          <p:spPr bwMode="auto">
            <a:xfrm flipH="1">
              <a:off x="3713" y="1217"/>
              <a:ext cx="201" cy="64"/>
            </a:xfrm>
            <a:prstGeom prst="line">
              <a:avLst/>
            </a:prstGeom>
            <a:noFill/>
            <a:ln w="9525" algn="ctr">
              <a:solidFill>
                <a:srgbClr val="00CC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4" name="Connettore 1 64"/>
            <p:cNvCxnSpPr>
              <a:cxnSpLocks noChangeAspect="1" noChangeShapeType="1"/>
            </p:cNvCxnSpPr>
            <p:nvPr/>
          </p:nvCxnSpPr>
          <p:spPr bwMode="auto">
            <a:xfrm>
              <a:off x="3914" y="1217"/>
              <a:ext cx="4" cy="64"/>
            </a:xfrm>
            <a:prstGeom prst="line">
              <a:avLst/>
            </a:prstGeom>
            <a:noFill/>
            <a:ln w="9525" algn="ctr">
              <a:solidFill>
                <a:srgbClr val="00CC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45" name="CasellaDiTesto 66"/>
            <p:cNvSpPr txBox="1">
              <a:spLocks noChangeAspect="1" noChangeArrowheads="1"/>
            </p:cNvSpPr>
            <p:nvPr/>
          </p:nvSpPr>
          <p:spPr bwMode="auto">
            <a:xfrm>
              <a:off x="4270" y="1281"/>
              <a:ext cx="209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900"/>
                <a:t>NP</a:t>
              </a:r>
            </a:p>
          </p:txBody>
        </p:sp>
        <p:cxnSp>
          <p:nvCxnSpPr>
            <p:cNvPr id="2146" name="Connettore 1 68"/>
            <p:cNvCxnSpPr>
              <a:cxnSpLocks noChangeAspect="1" noChangeShapeType="1"/>
            </p:cNvCxnSpPr>
            <p:nvPr/>
          </p:nvCxnSpPr>
          <p:spPr bwMode="auto">
            <a:xfrm>
              <a:off x="3914" y="1217"/>
              <a:ext cx="438" cy="64"/>
            </a:xfrm>
            <a:prstGeom prst="line">
              <a:avLst/>
            </a:prstGeom>
            <a:noFill/>
            <a:ln w="9525" algn="ctr">
              <a:solidFill>
                <a:srgbClr val="00CC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47" name="CasellaDiTesto 105"/>
            <p:cNvSpPr txBox="1">
              <a:spLocks noChangeAspect="1" noChangeArrowheads="1"/>
            </p:cNvSpPr>
            <p:nvPr/>
          </p:nvSpPr>
          <p:spPr bwMode="auto">
            <a:xfrm>
              <a:off x="3532" y="912"/>
              <a:ext cx="15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900"/>
                <a:t>S</a:t>
              </a:r>
            </a:p>
          </p:txBody>
        </p:sp>
        <p:sp>
          <p:nvSpPr>
            <p:cNvPr id="2148" name="CasellaDiTesto 106"/>
            <p:cNvSpPr txBox="1">
              <a:spLocks noChangeAspect="1" noChangeArrowheads="1"/>
            </p:cNvSpPr>
            <p:nvPr/>
          </p:nvSpPr>
          <p:spPr bwMode="auto">
            <a:xfrm>
              <a:off x="3306" y="1097"/>
              <a:ext cx="209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900"/>
                <a:t>NP</a:t>
              </a:r>
            </a:p>
          </p:txBody>
        </p:sp>
        <p:cxnSp>
          <p:nvCxnSpPr>
            <p:cNvPr id="2149" name="Connettore 1 107"/>
            <p:cNvCxnSpPr>
              <a:cxnSpLocks noChangeAspect="1" noChangeShapeType="1"/>
            </p:cNvCxnSpPr>
            <p:nvPr/>
          </p:nvCxnSpPr>
          <p:spPr bwMode="auto">
            <a:xfrm flipH="1">
              <a:off x="3389" y="1037"/>
              <a:ext cx="198" cy="60"/>
            </a:xfrm>
            <a:prstGeom prst="line">
              <a:avLst/>
            </a:prstGeom>
            <a:noFill/>
            <a:ln w="9525" algn="ctr">
              <a:solidFill>
                <a:srgbClr val="00CC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0" name="Connettore 1 108"/>
            <p:cNvCxnSpPr>
              <a:cxnSpLocks noChangeAspect="1" noChangeShapeType="1"/>
            </p:cNvCxnSpPr>
            <p:nvPr/>
          </p:nvCxnSpPr>
          <p:spPr bwMode="auto">
            <a:xfrm>
              <a:off x="3587" y="1037"/>
              <a:ext cx="327" cy="56"/>
            </a:xfrm>
            <a:prstGeom prst="line">
              <a:avLst/>
            </a:prstGeom>
            <a:noFill/>
            <a:ln w="9525" algn="ctr">
              <a:solidFill>
                <a:srgbClr val="00CC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51" name="CasellaDiTesto 109"/>
            <p:cNvSpPr txBox="1">
              <a:spLocks noChangeAspect="1" noChangeArrowheads="1"/>
            </p:cNvSpPr>
            <p:nvPr/>
          </p:nvSpPr>
          <p:spPr bwMode="auto">
            <a:xfrm>
              <a:off x="3282" y="1290"/>
              <a:ext cx="262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900"/>
                <a:t>NNS</a:t>
              </a:r>
            </a:p>
          </p:txBody>
        </p:sp>
        <p:cxnSp>
          <p:nvCxnSpPr>
            <p:cNvPr id="19" name="Connettore 1 111"/>
            <p:cNvCxnSpPr/>
            <p:nvPr/>
          </p:nvCxnSpPr>
          <p:spPr>
            <a:xfrm rot="16200000" flipH="1">
              <a:off x="3365" y="1262"/>
              <a:ext cx="5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64" name="Group 94"/>
          <p:cNvGrpSpPr>
            <a:grpSpLocks noChangeAspect="1"/>
          </p:cNvGrpSpPr>
          <p:nvPr/>
        </p:nvGrpSpPr>
        <p:grpSpPr bwMode="auto">
          <a:xfrm>
            <a:off x="305280" y="1654735"/>
            <a:ext cx="2514240" cy="1394964"/>
            <a:chOff x="48" y="1008"/>
            <a:chExt cx="2700" cy="1500"/>
          </a:xfrm>
        </p:grpSpPr>
        <p:sp>
          <p:nvSpPr>
            <p:cNvPr id="2111" name="CasellaDiTesto 58"/>
            <p:cNvSpPr txBox="1">
              <a:spLocks noChangeAspect="1" noChangeArrowheads="1"/>
            </p:cNvSpPr>
            <p:nvPr/>
          </p:nvSpPr>
          <p:spPr bwMode="auto">
            <a:xfrm>
              <a:off x="1098" y="1317"/>
              <a:ext cx="357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900"/>
                <a:t>VP</a:t>
              </a:r>
            </a:p>
          </p:txBody>
        </p:sp>
        <p:sp>
          <p:nvSpPr>
            <p:cNvPr id="2112" name="CasellaDiTesto 59"/>
            <p:cNvSpPr txBox="1">
              <a:spLocks noChangeAspect="1" noChangeArrowheads="1"/>
            </p:cNvSpPr>
            <p:nvPr/>
          </p:nvSpPr>
          <p:spPr bwMode="auto">
            <a:xfrm>
              <a:off x="749" y="1638"/>
              <a:ext cx="370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900"/>
                <a:t>VB</a:t>
              </a:r>
            </a:p>
          </p:txBody>
        </p:sp>
        <p:sp>
          <p:nvSpPr>
            <p:cNvPr id="2113" name="CasellaDiTesto 60"/>
            <p:cNvSpPr txBox="1">
              <a:spLocks noChangeAspect="1" noChangeArrowheads="1"/>
            </p:cNvSpPr>
            <p:nvPr/>
          </p:nvSpPr>
          <p:spPr bwMode="auto">
            <a:xfrm>
              <a:off x="1105" y="1638"/>
              <a:ext cx="357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900"/>
                <a:t>NP</a:t>
              </a:r>
            </a:p>
          </p:txBody>
        </p:sp>
        <p:sp>
          <p:nvSpPr>
            <p:cNvPr id="2114" name="CasellaDiTesto 62"/>
            <p:cNvSpPr txBox="1">
              <a:spLocks noChangeAspect="1" noChangeArrowheads="1"/>
            </p:cNvSpPr>
            <p:nvPr/>
          </p:nvSpPr>
          <p:spPr bwMode="auto">
            <a:xfrm>
              <a:off x="701" y="1909"/>
              <a:ext cx="405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900" i="1"/>
                <a:t>feed</a:t>
              </a:r>
            </a:p>
          </p:txBody>
        </p:sp>
        <p:cxnSp>
          <p:nvCxnSpPr>
            <p:cNvPr id="2115" name="Connettore 1 63"/>
            <p:cNvCxnSpPr>
              <a:cxnSpLocks noChangeAspect="1" noChangeShapeType="1"/>
            </p:cNvCxnSpPr>
            <p:nvPr/>
          </p:nvCxnSpPr>
          <p:spPr bwMode="auto">
            <a:xfrm flipH="1">
              <a:off x="895" y="1528"/>
              <a:ext cx="343" cy="110"/>
            </a:xfrm>
            <a:prstGeom prst="line">
              <a:avLst/>
            </a:prstGeom>
            <a:noFill/>
            <a:ln w="9525" algn="ctr">
              <a:solidFill>
                <a:srgbClr val="00CC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16" name="Connettore 1 64"/>
            <p:cNvCxnSpPr>
              <a:cxnSpLocks noChangeAspect="1" noChangeShapeType="1"/>
            </p:cNvCxnSpPr>
            <p:nvPr/>
          </p:nvCxnSpPr>
          <p:spPr bwMode="auto">
            <a:xfrm>
              <a:off x="1238" y="1528"/>
              <a:ext cx="6" cy="110"/>
            </a:xfrm>
            <a:prstGeom prst="line">
              <a:avLst/>
            </a:prstGeom>
            <a:noFill/>
            <a:ln w="9525" algn="ctr">
              <a:solidFill>
                <a:srgbClr val="00CC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17" name="Connettore 1 40"/>
            <p:cNvCxnSpPr>
              <a:cxnSpLocks noChangeAspect="1" noChangeShapeType="1"/>
              <a:stCxn id="2112" idx="2"/>
              <a:endCxn id="2114" idx="0"/>
            </p:cNvCxnSpPr>
            <p:nvPr/>
          </p:nvCxnSpPr>
          <p:spPr bwMode="auto">
            <a:xfrm flipH="1">
              <a:off x="904" y="1886"/>
              <a:ext cx="30" cy="23"/>
            </a:xfrm>
            <a:prstGeom prst="line">
              <a:avLst/>
            </a:prstGeom>
            <a:noFill/>
            <a:ln w="9525" algn="ctr">
              <a:solidFill>
                <a:srgbClr val="00CC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18" name="CasellaDiTesto 66"/>
            <p:cNvSpPr txBox="1">
              <a:spLocks noChangeAspect="1" noChangeArrowheads="1"/>
            </p:cNvSpPr>
            <p:nvPr/>
          </p:nvSpPr>
          <p:spPr bwMode="auto">
            <a:xfrm>
              <a:off x="1845" y="1638"/>
              <a:ext cx="357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900"/>
                <a:t>NP</a:t>
              </a:r>
            </a:p>
          </p:txBody>
        </p:sp>
        <p:cxnSp>
          <p:nvCxnSpPr>
            <p:cNvPr id="2119" name="Connettore 1 68"/>
            <p:cNvCxnSpPr>
              <a:cxnSpLocks noChangeAspect="1" noChangeShapeType="1"/>
            </p:cNvCxnSpPr>
            <p:nvPr/>
          </p:nvCxnSpPr>
          <p:spPr bwMode="auto">
            <a:xfrm>
              <a:off x="1238" y="1528"/>
              <a:ext cx="747" cy="110"/>
            </a:xfrm>
            <a:prstGeom prst="line">
              <a:avLst/>
            </a:prstGeom>
            <a:noFill/>
            <a:ln w="9525" algn="ctr">
              <a:solidFill>
                <a:srgbClr val="00CC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20" name="CasellaDiTesto 90"/>
            <p:cNvSpPr txBox="1">
              <a:spLocks noChangeAspect="1" noChangeArrowheads="1"/>
            </p:cNvSpPr>
            <p:nvPr/>
          </p:nvSpPr>
          <p:spPr bwMode="auto">
            <a:xfrm>
              <a:off x="1059" y="1998"/>
              <a:ext cx="446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900"/>
                <a:t>NNS</a:t>
              </a:r>
            </a:p>
          </p:txBody>
        </p:sp>
        <p:sp>
          <p:nvSpPr>
            <p:cNvPr id="2121" name="CasellaDiTesto 91"/>
            <p:cNvSpPr txBox="1">
              <a:spLocks noChangeAspect="1" noChangeArrowheads="1"/>
            </p:cNvSpPr>
            <p:nvPr/>
          </p:nvSpPr>
          <p:spPr bwMode="auto">
            <a:xfrm>
              <a:off x="1037" y="2260"/>
              <a:ext cx="446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900" i="1"/>
                <a:t>cows</a:t>
              </a:r>
            </a:p>
          </p:txBody>
        </p:sp>
        <p:cxnSp>
          <p:nvCxnSpPr>
            <p:cNvPr id="2122" name="Connettore 1 45"/>
            <p:cNvCxnSpPr>
              <a:cxnSpLocks noChangeAspect="1" noChangeShapeType="1"/>
              <a:stCxn id="2113" idx="2"/>
              <a:endCxn id="2120" idx="0"/>
            </p:cNvCxnSpPr>
            <p:nvPr/>
          </p:nvCxnSpPr>
          <p:spPr bwMode="auto">
            <a:xfrm flipH="1">
              <a:off x="1282" y="1886"/>
              <a:ext cx="1" cy="112"/>
            </a:xfrm>
            <a:prstGeom prst="line">
              <a:avLst/>
            </a:prstGeom>
            <a:noFill/>
            <a:ln w="9525" algn="ctr">
              <a:solidFill>
                <a:srgbClr val="00CC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" name="Connettore 1 46"/>
            <p:cNvCxnSpPr>
              <a:cxnSpLocks noChangeAspect="1" noChangeShapeType="1"/>
              <a:stCxn id="2120" idx="2"/>
              <a:endCxn id="2121" idx="0"/>
            </p:cNvCxnSpPr>
            <p:nvPr/>
          </p:nvCxnSpPr>
          <p:spPr bwMode="auto">
            <a:xfrm flipH="1">
              <a:off x="1260" y="2246"/>
              <a:ext cx="22" cy="14"/>
            </a:xfrm>
            <a:prstGeom prst="line">
              <a:avLst/>
            </a:prstGeom>
            <a:noFill/>
            <a:ln w="9525" algn="ctr">
              <a:solidFill>
                <a:srgbClr val="00CC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24" name="CasellaDiTesto 95"/>
            <p:cNvSpPr txBox="1">
              <a:spLocks noChangeAspect="1" noChangeArrowheads="1"/>
            </p:cNvSpPr>
            <p:nvPr/>
          </p:nvSpPr>
          <p:spPr bwMode="auto">
            <a:xfrm>
              <a:off x="1695" y="1982"/>
              <a:ext cx="377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900"/>
                <a:t>NN</a:t>
              </a:r>
            </a:p>
          </p:txBody>
        </p:sp>
        <p:sp>
          <p:nvSpPr>
            <p:cNvPr id="2125" name="CasellaDiTesto 96"/>
            <p:cNvSpPr txBox="1">
              <a:spLocks noChangeAspect="1" noChangeArrowheads="1"/>
            </p:cNvSpPr>
            <p:nvPr/>
          </p:nvSpPr>
          <p:spPr bwMode="auto">
            <a:xfrm>
              <a:off x="2249" y="1982"/>
              <a:ext cx="446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900"/>
                <a:t>NNS</a:t>
              </a:r>
            </a:p>
          </p:txBody>
        </p:sp>
        <p:cxnSp>
          <p:nvCxnSpPr>
            <p:cNvPr id="2126" name="Connettore 1 49"/>
            <p:cNvCxnSpPr>
              <a:cxnSpLocks noChangeAspect="1" noChangeShapeType="1"/>
              <a:stCxn id="2118" idx="2"/>
              <a:endCxn id="2124" idx="0"/>
            </p:cNvCxnSpPr>
            <p:nvPr/>
          </p:nvCxnSpPr>
          <p:spPr bwMode="auto">
            <a:xfrm flipH="1">
              <a:off x="1883" y="1886"/>
              <a:ext cx="140" cy="96"/>
            </a:xfrm>
            <a:prstGeom prst="line">
              <a:avLst/>
            </a:prstGeom>
            <a:noFill/>
            <a:ln w="9525" algn="ctr">
              <a:solidFill>
                <a:srgbClr val="00CC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7" name="Connettore 1 50"/>
            <p:cNvCxnSpPr>
              <a:cxnSpLocks noChangeAspect="1" noChangeShapeType="1"/>
              <a:stCxn id="2118" idx="2"/>
              <a:endCxn id="2125" idx="0"/>
            </p:cNvCxnSpPr>
            <p:nvPr/>
          </p:nvCxnSpPr>
          <p:spPr bwMode="auto">
            <a:xfrm>
              <a:off x="2023" y="1886"/>
              <a:ext cx="449" cy="96"/>
            </a:xfrm>
            <a:prstGeom prst="line">
              <a:avLst/>
            </a:prstGeom>
            <a:noFill/>
            <a:ln w="9525" algn="ctr">
              <a:solidFill>
                <a:srgbClr val="00CC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28" name="CasellaDiTesto 99"/>
            <p:cNvSpPr txBox="1">
              <a:spLocks noChangeAspect="1" noChangeArrowheads="1"/>
            </p:cNvSpPr>
            <p:nvPr/>
          </p:nvSpPr>
          <p:spPr bwMode="auto">
            <a:xfrm>
              <a:off x="1586" y="2260"/>
              <a:ext cx="543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900" i="1"/>
                <a:t>animal</a:t>
              </a:r>
            </a:p>
          </p:txBody>
        </p:sp>
        <p:cxnSp>
          <p:nvCxnSpPr>
            <p:cNvPr id="2129" name="Connettore 1 52"/>
            <p:cNvCxnSpPr>
              <a:cxnSpLocks noChangeAspect="1" noChangeShapeType="1"/>
              <a:stCxn id="2124" idx="2"/>
              <a:endCxn id="2128" idx="0"/>
            </p:cNvCxnSpPr>
            <p:nvPr/>
          </p:nvCxnSpPr>
          <p:spPr bwMode="auto">
            <a:xfrm flipH="1">
              <a:off x="1858" y="2230"/>
              <a:ext cx="26" cy="30"/>
            </a:xfrm>
            <a:prstGeom prst="line">
              <a:avLst/>
            </a:prstGeom>
            <a:noFill/>
            <a:ln w="9525" algn="ctr">
              <a:solidFill>
                <a:srgbClr val="00CC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30" name="CasellaDiTesto 101"/>
            <p:cNvSpPr txBox="1">
              <a:spLocks noChangeAspect="1" noChangeArrowheads="1"/>
            </p:cNvSpPr>
            <p:nvPr/>
          </p:nvSpPr>
          <p:spPr bwMode="auto">
            <a:xfrm>
              <a:off x="2117" y="2260"/>
              <a:ext cx="631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it-IT" sz="900" i="1"/>
                <a:t>extracts</a:t>
              </a:r>
            </a:p>
          </p:txBody>
        </p:sp>
        <p:cxnSp>
          <p:nvCxnSpPr>
            <p:cNvPr id="2131" name="Connettore 1 54"/>
            <p:cNvCxnSpPr>
              <a:cxnSpLocks noChangeAspect="1" noChangeShapeType="1"/>
              <a:stCxn id="2125" idx="2"/>
              <a:endCxn id="2130" idx="0"/>
            </p:cNvCxnSpPr>
            <p:nvPr/>
          </p:nvCxnSpPr>
          <p:spPr bwMode="auto">
            <a:xfrm flipH="1">
              <a:off x="2433" y="2230"/>
              <a:ext cx="39" cy="30"/>
            </a:xfrm>
            <a:prstGeom prst="line">
              <a:avLst/>
            </a:prstGeom>
            <a:noFill/>
            <a:ln w="9525" algn="ctr">
              <a:solidFill>
                <a:srgbClr val="00CC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32" name="CasellaDiTesto 105"/>
            <p:cNvSpPr txBox="1">
              <a:spLocks noChangeAspect="1" noChangeArrowheads="1"/>
            </p:cNvSpPr>
            <p:nvPr/>
          </p:nvSpPr>
          <p:spPr bwMode="auto">
            <a:xfrm>
              <a:off x="587" y="1008"/>
              <a:ext cx="267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900"/>
                <a:t>S</a:t>
              </a:r>
            </a:p>
          </p:txBody>
        </p:sp>
        <p:sp>
          <p:nvSpPr>
            <p:cNvPr id="2133" name="CasellaDiTesto 106"/>
            <p:cNvSpPr txBox="1">
              <a:spLocks noChangeAspect="1" noChangeArrowheads="1"/>
            </p:cNvSpPr>
            <p:nvPr/>
          </p:nvSpPr>
          <p:spPr bwMode="auto">
            <a:xfrm>
              <a:off x="201" y="1324"/>
              <a:ext cx="357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900"/>
                <a:t>NP</a:t>
              </a:r>
            </a:p>
          </p:txBody>
        </p:sp>
        <p:cxnSp>
          <p:nvCxnSpPr>
            <p:cNvPr id="2134" name="Connettore 1 107"/>
            <p:cNvCxnSpPr>
              <a:cxnSpLocks noChangeAspect="1" noChangeShapeType="1"/>
            </p:cNvCxnSpPr>
            <p:nvPr/>
          </p:nvCxnSpPr>
          <p:spPr bwMode="auto">
            <a:xfrm flipH="1">
              <a:off x="343" y="1221"/>
              <a:ext cx="337" cy="102"/>
            </a:xfrm>
            <a:prstGeom prst="line">
              <a:avLst/>
            </a:prstGeom>
            <a:noFill/>
            <a:ln w="9525" algn="ctr">
              <a:solidFill>
                <a:srgbClr val="00CC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35" name="Connettore 1 108"/>
            <p:cNvCxnSpPr>
              <a:cxnSpLocks noChangeAspect="1" noChangeShapeType="1"/>
            </p:cNvCxnSpPr>
            <p:nvPr/>
          </p:nvCxnSpPr>
          <p:spPr bwMode="auto">
            <a:xfrm>
              <a:off x="680" y="1221"/>
              <a:ext cx="558" cy="95"/>
            </a:xfrm>
            <a:prstGeom prst="line">
              <a:avLst/>
            </a:prstGeom>
            <a:noFill/>
            <a:ln w="9525" algn="ctr">
              <a:solidFill>
                <a:srgbClr val="00CC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36" name="CasellaDiTesto 109"/>
            <p:cNvSpPr txBox="1">
              <a:spLocks noChangeAspect="1" noChangeArrowheads="1"/>
            </p:cNvSpPr>
            <p:nvPr/>
          </p:nvSpPr>
          <p:spPr bwMode="auto">
            <a:xfrm>
              <a:off x="161" y="1653"/>
              <a:ext cx="446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900"/>
                <a:t>NNS</a:t>
              </a:r>
            </a:p>
          </p:txBody>
        </p:sp>
        <p:sp>
          <p:nvSpPr>
            <p:cNvPr id="2137" name="CasellaDiTesto 110"/>
            <p:cNvSpPr txBox="1">
              <a:spLocks noChangeAspect="1" noChangeArrowheads="1"/>
            </p:cNvSpPr>
            <p:nvPr/>
          </p:nvSpPr>
          <p:spPr bwMode="auto">
            <a:xfrm>
              <a:off x="48" y="1915"/>
              <a:ext cx="625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900" i="1"/>
                <a:t>Farmers</a:t>
              </a:r>
            </a:p>
          </p:txBody>
        </p:sp>
        <p:cxnSp>
          <p:nvCxnSpPr>
            <p:cNvPr id="62" name="Connettore 1 111"/>
            <p:cNvCxnSpPr/>
            <p:nvPr/>
          </p:nvCxnSpPr>
          <p:spPr>
            <a:xfrm rot="16200000" flipH="1">
              <a:off x="298" y="1603"/>
              <a:ext cx="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ttore 1 112"/>
            <p:cNvCxnSpPr/>
            <p:nvPr/>
          </p:nvCxnSpPr>
          <p:spPr>
            <a:xfrm rot="5400000">
              <a:off x="329" y="1898"/>
              <a:ext cx="3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65" name="Group 157"/>
          <p:cNvGrpSpPr>
            <a:grpSpLocks/>
          </p:cNvGrpSpPr>
          <p:nvPr/>
        </p:nvGrpSpPr>
        <p:grpSpPr bwMode="auto">
          <a:xfrm>
            <a:off x="5791680" y="1654735"/>
            <a:ext cx="2004511" cy="1074381"/>
            <a:chOff x="4018" y="1584"/>
            <a:chExt cx="1263" cy="677"/>
          </a:xfrm>
        </p:grpSpPr>
        <p:sp>
          <p:nvSpPr>
            <p:cNvPr id="2096" name="CasellaDiTesto 58"/>
            <p:cNvSpPr txBox="1">
              <a:spLocks noChangeAspect="1" noChangeArrowheads="1"/>
            </p:cNvSpPr>
            <p:nvPr/>
          </p:nvSpPr>
          <p:spPr bwMode="auto">
            <a:xfrm>
              <a:off x="4634" y="1765"/>
              <a:ext cx="20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900"/>
                <a:t>VP</a:t>
              </a:r>
            </a:p>
          </p:txBody>
        </p:sp>
        <p:sp>
          <p:nvSpPr>
            <p:cNvPr id="2097" name="CasellaDiTesto 59"/>
            <p:cNvSpPr txBox="1">
              <a:spLocks noChangeAspect="1" noChangeArrowheads="1"/>
            </p:cNvSpPr>
            <p:nvPr/>
          </p:nvSpPr>
          <p:spPr bwMode="auto">
            <a:xfrm>
              <a:off x="4429" y="1953"/>
              <a:ext cx="21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900"/>
                <a:t>VB</a:t>
              </a:r>
            </a:p>
          </p:txBody>
        </p:sp>
        <p:sp>
          <p:nvSpPr>
            <p:cNvPr id="2098" name="CasellaDiTesto 60"/>
            <p:cNvSpPr txBox="1">
              <a:spLocks noChangeAspect="1" noChangeArrowheads="1"/>
            </p:cNvSpPr>
            <p:nvPr/>
          </p:nvSpPr>
          <p:spPr bwMode="auto">
            <a:xfrm>
              <a:off x="4638" y="1953"/>
              <a:ext cx="20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900"/>
                <a:t>NP</a:t>
              </a:r>
            </a:p>
          </p:txBody>
        </p:sp>
        <p:cxnSp>
          <p:nvCxnSpPr>
            <p:cNvPr id="2099" name="Connettore 1 67"/>
            <p:cNvCxnSpPr>
              <a:cxnSpLocks noChangeAspect="1" noChangeShapeType="1"/>
              <a:stCxn id="2096" idx="2"/>
              <a:endCxn id="2097" idx="0"/>
            </p:cNvCxnSpPr>
            <p:nvPr/>
          </p:nvCxnSpPr>
          <p:spPr bwMode="auto">
            <a:xfrm flipH="1">
              <a:off x="4538" y="1910"/>
              <a:ext cx="201" cy="43"/>
            </a:xfrm>
            <a:prstGeom prst="line">
              <a:avLst/>
            </a:prstGeom>
            <a:noFill/>
            <a:ln w="9525" algn="ctr">
              <a:solidFill>
                <a:srgbClr val="00CC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00" name="Connettore 1 68"/>
            <p:cNvCxnSpPr>
              <a:cxnSpLocks noChangeAspect="1" noChangeShapeType="1"/>
              <a:stCxn id="2096" idx="2"/>
              <a:endCxn id="2098" idx="0"/>
            </p:cNvCxnSpPr>
            <p:nvPr/>
          </p:nvCxnSpPr>
          <p:spPr bwMode="auto">
            <a:xfrm>
              <a:off x="4739" y="1910"/>
              <a:ext cx="4" cy="43"/>
            </a:xfrm>
            <a:prstGeom prst="line">
              <a:avLst/>
            </a:prstGeom>
            <a:noFill/>
            <a:ln w="9525" algn="ctr">
              <a:solidFill>
                <a:srgbClr val="00CC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01" name="CasellaDiTesto 66"/>
            <p:cNvSpPr txBox="1">
              <a:spLocks noChangeAspect="1" noChangeArrowheads="1"/>
            </p:cNvSpPr>
            <p:nvPr/>
          </p:nvSpPr>
          <p:spPr bwMode="auto">
            <a:xfrm>
              <a:off x="5072" y="1953"/>
              <a:ext cx="20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900"/>
                <a:t>NP</a:t>
              </a:r>
            </a:p>
          </p:txBody>
        </p:sp>
        <p:cxnSp>
          <p:nvCxnSpPr>
            <p:cNvPr id="2102" name="Connettore 1 70"/>
            <p:cNvCxnSpPr>
              <a:cxnSpLocks noChangeAspect="1" noChangeShapeType="1"/>
              <a:stCxn id="2096" idx="2"/>
              <a:endCxn id="2101" idx="0"/>
            </p:cNvCxnSpPr>
            <p:nvPr/>
          </p:nvCxnSpPr>
          <p:spPr bwMode="auto">
            <a:xfrm>
              <a:off x="4739" y="1910"/>
              <a:ext cx="438" cy="43"/>
            </a:xfrm>
            <a:prstGeom prst="line">
              <a:avLst/>
            </a:prstGeom>
            <a:noFill/>
            <a:ln w="9525" algn="ctr">
              <a:solidFill>
                <a:srgbClr val="00CC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03" name="CasellaDiTesto 105"/>
            <p:cNvSpPr txBox="1">
              <a:spLocks noChangeAspect="1" noChangeArrowheads="1"/>
            </p:cNvSpPr>
            <p:nvPr/>
          </p:nvSpPr>
          <p:spPr bwMode="auto">
            <a:xfrm>
              <a:off x="4334" y="1584"/>
              <a:ext cx="15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900"/>
                <a:t>S</a:t>
              </a:r>
            </a:p>
          </p:txBody>
        </p:sp>
        <p:sp>
          <p:nvSpPr>
            <p:cNvPr id="2104" name="CasellaDiTesto 106"/>
            <p:cNvSpPr txBox="1">
              <a:spLocks noChangeAspect="1" noChangeArrowheads="1"/>
            </p:cNvSpPr>
            <p:nvPr/>
          </p:nvSpPr>
          <p:spPr bwMode="auto">
            <a:xfrm>
              <a:off x="4108" y="1769"/>
              <a:ext cx="20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900"/>
                <a:t>NP</a:t>
              </a:r>
            </a:p>
          </p:txBody>
        </p:sp>
        <p:cxnSp>
          <p:nvCxnSpPr>
            <p:cNvPr id="2105" name="Connettore 1 73"/>
            <p:cNvCxnSpPr>
              <a:cxnSpLocks noChangeAspect="1" noChangeShapeType="1"/>
              <a:stCxn id="2103" idx="2"/>
              <a:endCxn id="2104" idx="0"/>
            </p:cNvCxnSpPr>
            <p:nvPr/>
          </p:nvCxnSpPr>
          <p:spPr bwMode="auto">
            <a:xfrm flipH="1">
              <a:off x="4213" y="1729"/>
              <a:ext cx="200" cy="40"/>
            </a:xfrm>
            <a:prstGeom prst="line">
              <a:avLst/>
            </a:prstGeom>
            <a:noFill/>
            <a:ln w="9525" algn="ctr">
              <a:solidFill>
                <a:srgbClr val="00CC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06" name="Connettore 1 74"/>
            <p:cNvCxnSpPr>
              <a:cxnSpLocks noChangeAspect="1" noChangeShapeType="1"/>
              <a:stCxn id="2103" idx="2"/>
              <a:endCxn id="2096" idx="0"/>
            </p:cNvCxnSpPr>
            <p:nvPr/>
          </p:nvCxnSpPr>
          <p:spPr bwMode="auto">
            <a:xfrm>
              <a:off x="4413" y="1729"/>
              <a:ext cx="326" cy="36"/>
            </a:xfrm>
            <a:prstGeom prst="line">
              <a:avLst/>
            </a:prstGeom>
            <a:noFill/>
            <a:ln w="9525" algn="ctr">
              <a:solidFill>
                <a:srgbClr val="00CC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07" name="CasellaDiTesto 109"/>
            <p:cNvSpPr txBox="1">
              <a:spLocks noChangeAspect="1" noChangeArrowheads="1"/>
            </p:cNvSpPr>
            <p:nvPr/>
          </p:nvSpPr>
          <p:spPr bwMode="auto">
            <a:xfrm>
              <a:off x="4084" y="1962"/>
              <a:ext cx="26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900"/>
                <a:t>NNS</a:t>
              </a:r>
            </a:p>
          </p:txBody>
        </p:sp>
        <p:sp>
          <p:nvSpPr>
            <p:cNvPr id="2108" name="CasellaDiTesto 110"/>
            <p:cNvSpPr txBox="1">
              <a:spLocks noChangeAspect="1" noChangeArrowheads="1"/>
            </p:cNvSpPr>
            <p:nvPr/>
          </p:nvSpPr>
          <p:spPr bwMode="auto">
            <a:xfrm>
              <a:off x="4018" y="2116"/>
              <a:ext cx="36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900" i="1"/>
                <a:t>Farmers</a:t>
              </a:r>
            </a:p>
          </p:txBody>
        </p:sp>
        <p:cxnSp>
          <p:nvCxnSpPr>
            <p:cNvPr id="78" name="Connettore 1 77"/>
            <p:cNvCxnSpPr/>
            <p:nvPr/>
          </p:nvCxnSpPr>
          <p:spPr>
            <a:xfrm rot="16200000" flipH="1">
              <a:off x="4165" y="1934"/>
              <a:ext cx="5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ttore 1 78"/>
            <p:cNvCxnSpPr/>
            <p:nvPr/>
          </p:nvCxnSpPr>
          <p:spPr>
            <a:xfrm rot="5400000">
              <a:off x="4184" y="2107"/>
              <a:ext cx="1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1" name="Connettore 1 80"/>
          <p:cNvCxnSpPr/>
          <p:nvPr/>
        </p:nvCxnSpPr>
        <p:spPr>
          <a:xfrm>
            <a:off x="305280" y="3123688"/>
            <a:ext cx="815328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ttore 1 84"/>
          <p:cNvCxnSpPr/>
          <p:nvPr/>
        </p:nvCxnSpPr>
        <p:spPr>
          <a:xfrm rot="5400000">
            <a:off x="2057680" y="2361849"/>
            <a:ext cx="15236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ttore 1 86"/>
          <p:cNvCxnSpPr/>
          <p:nvPr/>
        </p:nvCxnSpPr>
        <p:spPr>
          <a:xfrm>
            <a:off x="305281" y="5029008"/>
            <a:ext cx="82296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ttore 1 89"/>
          <p:cNvCxnSpPr/>
          <p:nvPr/>
        </p:nvCxnSpPr>
        <p:spPr>
          <a:xfrm rot="5400000">
            <a:off x="1828696" y="4114512"/>
            <a:ext cx="198164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0" name="CasellaDiTesto 90"/>
          <p:cNvSpPr txBox="1">
            <a:spLocks noChangeArrowheads="1"/>
          </p:cNvSpPr>
          <p:nvPr/>
        </p:nvSpPr>
        <p:spPr bwMode="auto">
          <a:xfrm>
            <a:off x="2819520" y="2134305"/>
            <a:ext cx="492422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/>
          <a:p>
            <a:r>
              <a:rPr lang="it-IT"/>
              <a:t>…</a:t>
            </a:r>
          </a:p>
        </p:txBody>
      </p:sp>
      <p:sp>
        <p:nvSpPr>
          <p:cNvPr id="2071" name="CasellaDiTesto 91"/>
          <p:cNvSpPr txBox="1">
            <a:spLocks noChangeArrowheads="1"/>
          </p:cNvSpPr>
          <p:nvPr/>
        </p:nvSpPr>
        <p:spPr bwMode="auto">
          <a:xfrm>
            <a:off x="5257441" y="2134305"/>
            <a:ext cx="492422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/>
          <a:p>
            <a:r>
              <a:rPr lang="it-IT"/>
              <a:t>…</a:t>
            </a:r>
          </a:p>
        </p:txBody>
      </p:sp>
      <p:sp>
        <p:nvSpPr>
          <p:cNvPr id="2072" name="CasellaDiTesto 92"/>
          <p:cNvSpPr txBox="1">
            <a:spLocks noChangeArrowheads="1"/>
          </p:cNvSpPr>
          <p:nvPr/>
        </p:nvSpPr>
        <p:spPr bwMode="auto">
          <a:xfrm>
            <a:off x="7889761" y="2134305"/>
            <a:ext cx="492422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/>
          <a:p>
            <a:r>
              <a:rPr lang="it-IT"/>
              <a:t>…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987361" y="3541333"/>
          <a:ext cx="254880" cy="1487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152" name="Equazione" r:id="rId11" imgW="254000" imgH="2514600" progId="Equation.3">
                  <p:embed/>
                </p:oleObj>
              </mc:Choice>
              <mc:Fallback>
                <p:oleObj name="Equazione" r:id="rId11" imgW="254000" imgH="2514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7361" y="3541333"/>
                        <a:ext cx="254880" cy="14876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344960" y="3541333"/>
          <a:ext cx="253440" cy="1487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153" name="Equazione" r:id="rId13" imgW="254000" imgH="2514600" progId="Equation.3">
                  <p:embed/>
                </p:oleObj>
              </mc:Choice>
              <mc:Fallback>
                <p:oleObj name="Equazione" r:id="rId13" imgW="254000" imgH="2514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4960" y="3541333"/>
                        <a:ext cx="253440" cy="14876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6783840" y="3541333"/>
          <a:ext cx="253440" cy="1487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154" name="Equazione" r:id="rId15" imgW="254000" imgH="2514600" progId="Equation.3">
                  <p:embed/>
                </p:oleObj>
              </mc:Choice>
              <mc:Fallback>
                <p:oleObj name="Equazione" r:id="rId15" imgW="254000" imgH="2514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3840" y="3541333"/>
                        <a:ext cx="253440" cy="14876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3" name="CasellaDiTesto 99"/>
          <p:cNvSpPr txBox="1">
            <a:spLocks noChangeArrowheads="1"/>
          </p:cNvSpPr>
          <p:nvPr/>
        </p:nvSpPr>
        <p:spPr bwMode="auto">
          <a:xfrm>
            <a:off x="2819520" y="4100111"/>
            <a:ext cx="492422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/>
          <a:p>
            <a:r>
              <a:rPr lang="it-IT"/>
              <a:t>…</a:t>
            </a:r>
          </a:p>
        </p:txBody>
      </p:sp>
      <p:sp>
        <p:nvSpPr>
          <p:cNvPr id="2074" name="CasellaDiTesto 100"/>
          <p:cNvSpPr txBox="1">
            <a:spLocks noChangeArrowheads="1"/>
          </p:cNvSpPr>
          <p:nvPr/>
        </p:nvSpPr>
        <p:spPr bwMode="auto">
          <a:xfrm>
            <a:off x="5257441" y="4100111"/>
            <a:ext cx="492422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/>
          <a:p>
            <a:r>
              <a:rPr lang="it-IT"/>
              <a:t>…</a:t>
            </a:r>
          </a:p>
        </p:txBody>
      </p:sp>
      <p:sp>
        <p:nvSpPr>
          <p:cNvPr id="2075" name="CasellaDiTesto 101"/>
          <p:cNvSpPr txBox="1">
            <a:spLocks noChangeArrowheads="1"/>
          </p:cNvSpPr>
          <p:nvPr/>
        </p:nvSpPr>
        <p:spPr bwMode="auto">
          <a:xfrm>
            <a:off x="7889761" y="4100111"/>
            <a:ext cx="492422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/>
          <a:p>
            <a:r>
              <a:rPr lang="it-IT"/>
              <a:t>…</a:t>
            </a:r>
          </a:p>
        </p:txBody>
      </p:sp>
      <p:graphicFrame>
        <p:nvGraphicFramePr>
          <p:cNvPr id="1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7332524"/>
              </p:ext>
            </p:extLst>
          </p:nvPr>
        </p:nvGraphicFramePr>
        <p:xfrm>
          <a:off x="970560" y="5563305"/>
          <a:ext cx="1002240" cy="913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155" name="Equazione" r:id="rId17" imgW="1003300" imgH="914400" progId="Equation.3">
                  <p:embed/>
                </p:oleObj>
              </mc:Choice>
              <mc:Fallback>
                <p:oleObj name="Equazione" r:id="rId17" imgW="10033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0560" y="5563305"/>
                        <a:ext cx="1002240" cy="91305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5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7862025"/>
              </p:ext>
            </p:extLst>
          </p:nvPr>
        </p:nvGraphicFramePr>
        <p:xfrm>
          <a:off x="3612961" y="5563305"/>
          <a:ext cx="1003680" cy="913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156" name="Equazione" r:id="rId19" imgW="1003300" imgH="914400" progId="Equation.3">
                  <p:embed/>
                </p:oleObj>
              </mc:Choice>
              <mc:Fallback>
                <p:oleObj name="Equazione" r:id="rId19" imgW="10033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2961" y="5563305"/>
                        <a:ext cx="1003680" cy="91305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5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561896"/>
              </p:ext>
            </p:extLst>
          </p:nvPr>
        </p:nvGraphicFramePr>
        <p:xfrm>
          <a:off x="6409440" y="5563305"/>
          <a:ext cx="1002240" cy="913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157" name="Equazione" r:id="rId21" imgW="1003300" imgH="914400" progId="Equation.3">
                  <p:embed/>
                </p:oleObj>
              </mc:Choice>
              <mc:Fallback>
                <p:oleObj name="Equazione" r:id="rId21" imgW="10033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9440" y="5563305"/>
                        <a:ext cx="1002240" cy="91305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" name="CasellaDiTesto 112"/>
          <p:cNvSpPr txBox="1"/>
          <p:nvPr/>
        </p:nvSpPr>
        <p:spPr>
          <a:xfrm>
            <a:off x="1285920" y="1180924"/>
            <a:ext cx="372198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>
              <a:defRPr/>
            </a:pPr>
            <a:r>
              <a:rPr lang="it-IT" dirty="0">
                <a:latin typeface="+mj-lt"/>
                <a:cs typeface="+mn-cs"/>
              </a:rPr>
              <a:t>T</a:t>
            </a:r>
          </a:p>
        </p:txBody>
      </p:sp>
      <p:sp>
        <p:nvSpPr>
          <p:cNvPr id="114" name="CasellaDiTesto 113"/>
          <p:cNvSpPr txBox="1"/>
          <p:nvPr/>
        </p:nvSpPr>
        <p:spPr>
          <a:xfrm>
            <a:off x="3925440" y="1180924"/>
            <a:ext cx="377006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>
              <a:defRPr/>
            </a:pPr>
            <a:r>
              <a:rPr lang="it-IT" dirty="0">
                <a:latin typeface="Symbol" pitchFamily="18" charset="2"/>
                <a:cs typeface="+mn-cs"/>
              </a:rPr>
              <a:t>t</a:t>
            </a:r>
            <a:r>
              <a:rPr lang="it-IT" baseline="-25000" dirty="0">
                <a:latin typeface="+mj-lt"/>
                <a:cs typeface="+mn-cs"/>
              </a:rPr>
              <a:t>i</a:t>
            </a:r>
          </a:p>
        </p:txBody>
      </p:sp>
      <p:sp>
        <p:nvSpPr>
          <p:cNvPr id="115" name="CasellaDiTesto 114"/>
          <p:cNvSpPr txBox="1"/>
          <p:nvPr/>
        </p:nvSpPr>
        <p:spPr>
          <a:xfrm>
            <a:off x="6721921" y="1180924"/>
            <a:ext cx="377006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>
              <a:defRPr/>
            </a:pPr>
            <a:r>
              <a:rPr lang="it-IT" dirty="0" err="1">
                <a:latin typeface="Symbol" pitchFamily="18" charset="2"/>
                <a:cs typeface="+mn-cs"/>
              </a:rPr>
              <a:t>t</a:t>
            </a:r>
            <a:r>
              <a:rPr lang="it-IT" baseline="-25000" dirty="0" err="1">
                <a:latin typeface="+mj-lt"/>
                <a:cs typeface="+mn-cs"/>
              </a:rPr>
              <a:t>j</a:t>
            </a:r>
            <a:endParaRPr lang="it-IT" baseline="-25000" dirty="0">
              <a:latin typeface="+mj-lt"/>
              <a:cs typeface="+mn-cs"/>
            </a:endParaRPr>
          </a:p>
        </p:txBody>
      </p:sp>
      <p:pic>
        <p:nvPicPr>
          <p:cNvPr id="2079" name="Picture 20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641" y="2181829"/>
            <a:ext cx="419040" cy="40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0" name="Picture 21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160" y="4172119"/>
            <a:ext cx="447840" cy="40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2" name="Picture 22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240" y="5762046"/>
            <a:ext cx="437760" cy="410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" name="Parentesi graffa chiusa 125"/>
          <p:cNvSpPr/>
          <p:nvPr/>
        </p:nvSpPr>
        <p:spPr>
          <a:xfrm>
            <a:off x="8229600" y="1752664"/>
            <a:ext cx="305280" cy="121980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27" name="Parentesi graffa chiusa 126"/>
          <p:cNvSpPr/>
          <p:nvPr/>
        </p:nvSpPr>
        <p:spPr>
          <a:xfrm>
            <a:off x="8305920" y="3734313"/>
            <a:ext cx="305280" cy="121836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28" name="Parentesi graffa chiusa 127"/>
          <p:cNvSpPr/>
          <p:nvPr/>
        </p:nvSpPr>
        <p:spPr>
          <a:xfrm>
            <a:off x="8382240" y="5563305"/>
            <a:ext cx="305280" cy="83816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29" name="CasellaDiTesto 128"/>
          <p:cNvSpPr txBox="1">
            <a:spLocks noChangeArrowheads="1"/>
          </p:cNvSpPr>
          <p:nvPr/>
        </p:nvSpPr>
        <p:spPr bwMode="auto">
          <a:xfrm>
            <a:off x="2819520" y="5878698"/>
            <a:ext cx="492422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/>
          <a:p>
            <a:r>
              <a:rPr lang="it-IT"/>
              <a:t>…</a:t>
            </a:r>
          </a:p>
        </p:txBody>
      </p:sp>
      <p:sp>
        <p:nvSpPr>
          <p:cNvPr id="130" name="CasellaDiTesto 129"/>
          <p:cNvSpPr txBox="1">
            <a:spLocks noChangeArrowheads="1"/>
          </p:cNvSpPr>
          <p:nvPr/>
        </p:nvSpPr>
        <p:spPr bwMode="auto">
          <a:xfrm>
            <a:off x="5257441" y="5878698"/>
            <a:ext cx="492422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/>
          <a:p>
            <a:r>
              <a:rPr lang="it-IT" dirty="0"/>
              <a:t>…</a:t>
            </a:r>
          </a:p>
        </p:txBody>
      </p:sp>
      <p:sp>
        <p:nvSpPr>
          <p:cNvPr id="131" name="CasellaDiTesto 130"/>
          <p:cNvSpPr txBox="1">
            <a:spLocks noChangeArrowheads="1"/>
          </p:cNvSpPr>
          <p:nvPr/>
        </p:nvSpPr>
        <p:spPr bwMode="auto">
          <a:xfrm>
            <a:off x="7889761" y="5878698"/>
            <a:ext cx="492422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/>
          <a:p>
            <a:r>
              <a:rPr lang="it-IT"/>
              <a:t>…</a:t>
            </a:r>
          </a:p>
        </p:txBody>
      </p:sp>
      <p:cxnSp>
        <p:nvCxnSpPr>
          <p:cNvPr id="107" name="Connettore 1 106"/>
          <p:cNvCxnSpPr/>
          <p:nvPr/>
        </p:nvCxnSpPr>
        <p:spPr>
          <a:xfrm rot="5400000">
            <a:off x="1829416" y="5638913"/>
            <a:ext cx="198020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po 109"/>
          <p:cNvGrpSpPr>
            <a:grpSpLocks/>
          </p:cNvGrpSpPr>
          <p:nvPr/>
        </p:nvGrpSpPr>
        <p:grpSpPr bwMode="auto">
          <a:xfrm>
            <a:off x="0" y="3200016"/>
            <a:ext cx="9144000" cy="1752664"/>
            <a:chOff x="0" y="3200400"/>
            <a:chExt cx="9144000" cy="1752600"/>
          </a:xfrm>
        </p:grpSpPr>
        <p:sp>
          <p:nvSpPr>
            <p:cNvPr id="103" name="Rettangolo 102"/>
            <p:cNvSpPr/>
            <p:nvPr/>
          </p:nvSpPr>
          <p:spPr bwMode="auto">
            <a:xfrm>
              <a:off x="0" y="3200400"/>
              <a:ext cx="9144000" cy="1752600"/>
            </a:xfrm>
            <a:prstGeom prst="rect">
              <a:avLst/>
            </a:prstGeom>
            <a:solidFill>
              <a:schemeClr val="bg1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dirty="0"/>
            </a:p>
          </p:txBody>
        </p:sp>
        <p:sp>
          <p:nvSpPr>
            <p:cNvPr id="106" name="Freccia in giù 105"/>
            <p:cNvSpPr/>
            <p:nvPr/>
          </p:nvSpPr>
          <p:spPr>
            <a:xfrm>
              <a:off x="5127824" y="3276726"/>
              <a:ext cx="456480" cy="159994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pic>
          <p:nvPicPr>
            <p:cNvPr id="2091" name="Picture 8"/>
            <p:cNvPicPr>
              <a:picLocks noChangeAspect="1" noChangeArrowheads="1"/>
            </p:cNvPicPr>
            <p:nvPr/>
          </p:nvPicPr>
          <p:blipFill>
            <a:blip r:embed="rId26"/>
            <a:srcRect/>
            <a:stretch>
              <a:fillRect/>
            </a:stretch>
          </p:blipFill>
          <p:spPr bwMode="auto">
            <a:xfrm>
              <a:off x="4427984" y="3582026"/>
              <a:ext cx="1923840" cy="58035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pic>
      </p:grpSp>
      <p:grpSp>
        <p:nvGrpSpPr>
          <p:cNvPr id="6" name="Gruppo 110"/>
          <p:cNvGrpSpPr>
            <a:grpSpLocks/>
          </p:cNvGrpSpPr>
          <p:nvPr/>
        </p:nvGrpSpPr>
        <p:grpSpPr bwMode="auto">
          <a:xfrm>
            <a:off x="152640" y="3276344"/>
            <a:ext cx="3504960" cy="1600008"/>
            <a:chOff x="152400" y="3276600"/>
            <a:chExt cx="3505200" cy="1600200"/>
          </a:xfrm>
        </p:grpSpPr>
        <p:sp>
          <p:nvSpPr>
            <p:cNvPr id="108" name="Freccia in giù 107"/>
            <p:cNvSpPr/>
            <p:nvPr/>
          </p:nvSpPr>
          <p:spPr>
            <a:xfrm>
              <a:off x="1295838" y="3276600"/>
              <a:ext cx="456512" cy="16002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pic>
          <p:nvPicPr>
            <p:cNvPr id="2092" name="Picture 9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3581400"/>
              <a:ext cx="3505200" cy="771525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CasellaDiTesto 1"/>
          <p:cNvSpPr txBox="1"/>
          <p:nvPr/>
        </p:nvSpPr>
        <p:spPr>
          <a:xfrm>
            <a:off x="6804248" y="3140968"/>
            <a:ext cx="2339752" cy="46166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CDS desiderata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10" name="CasellaDiTesto 109"/>
          <p:cNvSpPr txBox="1"/>
          <p:nvPr/>
        </p:nvSpPr>
        <p:spPr>
          <a:xfrm>
            <a:off x="6824892" y="3645024"/>
            <a:ext cx="2355620" cy="163121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dirty="0" smtClean="0"/>
              <a:t>- </a:t>
            </a:r>
            <a:r>
              <a:rPr lang="it-IT" sz="2000" dirty="0" err="1" smtClean="0"/>
              <a:t>Vectors</a:t>
            </a:r>
            <a:r>
              <a:rPr lang="it-IT" sz="2000" dirty="0" smtClean="0"/>
              <a:t> are </a:t>
            </a:r>
            <a:r>
              <a:rPr lang="it-IT" sz="2000" dirty="0" err="1" smtClean="0"/>
              <a:t>smaller</a:t>
            </a:r>
            <a:endParaRPr lang="it-IT" sz="2000" dirty="0" smtClean="0"/>
          </a:p>
          <a:p>
            <a:r>
              <a:rPr lang="it-IT" sz="2000" dirty="0"/>
              <a:t>- </a:t>
            </a:r>
            <a:r>
              <a:rPr lang="it-IT" sz="2000" dirty="0" err="1"/>
              <a:t>Vectors</a:t>
            </a:r>
            <a:r>
              <a:rPr lang="it-IT" sz="2000" dirty="0"/>
              <a:t> are </a:t>
            </a:r>
            <a:r>
              <a:rPr lang="it-IT" sz="2000" dirty="0" err="1" smtClean="0"/>
              <a:t>obtained</a:t>
            </a:r>
            <a:r>
              <a:rPr lang="it-IT" sz="2000" dirty="0" smtClean="0"/>
              <a:t> with a </a:t>
            </a:r>
            <a:r>
              <a:rPr lang="it-IT" sz="2000" b="1" dirty="0" err="1" smtClean="0"/>
              <a:t>Compositional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Function</a:t>
            </a:r>
            <a:endParaRPr lang="it-IT" sz="2000" b="1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0432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01"/>
    </mc:Choice>
    <mc:Fallback xmlns="">
      <p:transition spd="slow" advTm="266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2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129" grpId="0"/>
      <p:bldP spid="130" grpId="0"/>
      <p:bldP spid="131" grpId="0"/>
      <p:bldP spid="1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Names for </a:t>
            </a:r>
            <a:r>
              <a:rPr lang="it-IT" dirty="0"/>
              <a:t>the «Distributed» World</a:t>
            </a:r>
          </a:p>
        </p:txBody>
      </p:sp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40" y="4991564"/>
            <a:ext cx="1342080" cy="64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361" y="4991565"/>
            <a:ext cx="1334880" cy="63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640" y="4991564"/>
            <a:ext cx="1419840" cy="704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Connettore 1 18"/>
          <p:cNvCxnSpPr/>
          <p:nvPr/>
        </p:nvCxnSpPr>
        <p:spPr>
          <a:xfrm>
            <a:off x="305281" y="5029008"/>
            <a:ext cx="82296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6154583"/>
              </p:ext>
            </p:extLst>
          </p:nvPr>
        </p:nvGraphicFramePr>
        <p:xfrm>
          <a:off x="970560" y="5563305"/>
          <a:ext cx="1002240" cy="913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87" name="Equazione" r:id="rId7" imgW="1003300" imgH="914400" progId="Equation.3">
                  <p:embed/>
                </p:oleObj>
              </mc:Choice>
              <mc:Fallback>
                <p:oleObj name="Equazione" r:id="rId7" imgW="10033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0560" y="5563305"/>
                        <a:ext cx="1002240" cy="91305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7655810"/>
              </p:ext>
            </p:extLst>
          </p:nvPr>
        </p:nvGraphicFramePr>
        <p:xfrm>
          <a:off x="3612961" y="5563305"/>
          <a:ext cx="1003680" cy="913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88" name="Equazione" r:id="rId9" imgW="1003300" imgH="914400" progId="Equation.3">
                  <p:embed/>
                </p:oleObj>
              </mc:Choice>
              <mc:Fallback>
                <p:oleObj name="Equazione" r:id="rId9" imgW="10033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2961" y="5563305"/>
                        <a:ext cx="1003680" cy="91305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4948227"/>
              </p:ext>
            </p:extLst>
          </p:nvPr>
        </p:nvGraphicFramePr>
        <p:xfrm>
          <a:off x="6409440" y="5563305"/>
          <a:ext cx="1002240" cy="913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89" name="Equazione" r:id="rId11" imgW="1003300" imgH="914400" progId="Equation.3">
                  <p:embed/>
                </p:oleObj>
              </mc:Choice>
              <mc:Fallback>
                <p:oleObj name="Equazione" r:id="rId11" imgW="10033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9440" y="5563305"/>
                        <a:ext cx="1002240" cy="91305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240" y="5762046"/>
            <a:ext cx="437760" cy="410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Parentesi graffa chiusa 23"/>
          <p:cNvSpPr/>
          <p:nvPr/>
        </p:nvSpPr>
        <p:spPr>
          <a:xfrm>
            <a:off x="8382240" y="5563305"/>
            <a:ext cx="305280" cy="83816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5" name="CasellaDiTesto 24"/>
          <p:cNvSpPr txBox="1">
            <a:spLocks noChangeArrowheads="1"/>
          </p:cNvSpPr>
          <p:nvPr/>
        </p:nvSpPr>
        <p:spPr bwMode="auto">
          <a:xfrm>
            <a:off x="2819520" y="5878698"/>
            <a:ext cx="492422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/>
          <a:p>
            <a:r>
              <a:rPr lang="it-IT"/>
              <a:t>…</a:t>
            </a:r>
          </a:p>
        </p:txBody>
      </p:sp>
      <p:sp>
        <p:nvSpPr>
          <p:cNvPr id="26" name="CasellaDiTesto 25"/>
          <p:cNvSpPr txBox="1">
            <a:spLocks noChangeArrowheads="1"/>
          </p:cNvSpPr>
          <p:nvPr/>
        </p:nvSpPr>
        <p:spPr bwMode="auto">
          <a:xfrm>
            <a:off x="5257441" y="5878698"/>
            <a:ext cx="492422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/>
          <a:p>
            <a:r>
              <a:rPr lang="it-IT"/>
              <a:t>…</a:t>
            </a:r>
          </a:p>
        </p:txBody>
      </p:sp>
      <p:sp>
        <p:nvSpPr>
          <p:cNvPr id="27" name="CasellaDiTesto 26"/>
          <p:cNvSpPr txBox="1">
            <a:spLocks noChangeArrowheads="1"/>
          </p:cNvSpPr>
          <p:nvPr/>
        </p:nvSpPr>
        <p:spPr bwMode="auto">
          <a:xfrm>
            <a:off x="7889761" y="5878698"/>
            <a:ext cx="492422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/>
          <a:p>
            <a:r>
              <a:rPr lang="it-IT"/>
              <a:t>…</a:t>
            </a:r>
          </a:p>
        </p:txBody>
      </p:sp>
      <p:cxnSp>
        <p:nvCxnSpPr>
          <p:cNvPr id="28" name="Connettore 1 27"/>
          <p:cNvCxnSpPr/>
          <p:nvPr/>
        </p:nvCxnSpPr>
        <p:spPr>
          <a:xfrm rot="5400000">
            <a:off x="1829416" y="5638913"/>
            <a:ext cx="198020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ttangolo 28"/>
          <p:cNvSpPr/>
          <p:nvPr/>
        </p:nvSpPr>
        <p:spPr>
          <a:xfrm>
            <a:off x="78007" y="3933056"/>
            <a:ext cx="23114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it-IT" dirty="0"/>
              <a:t>Distributed </a:t>
            </a:r>
            <a:r>
              <a:rPr lang="it-IT" dirty="0" err="1" smtClean="0"/>
              <a:t>Trees</a:t>
            </a:r>
            <a:endParaRPr lang="it-IT" dirty="0" smtClean="0"/>
          </a:p>
          <a:p>
            <a:pPr algn="ctr" eaLnBrk="1" hangingPunct="1"/>
            <a:r>
              <a:rPr lang="it-IT" dirty="0" smtClean="0"/>
              <a:t>(</a:t>
            </a:r>
            <a:r>
              <a:rPr lang="it-IT" dirty="0"/>
              <a:t>DT)</a:t>
            </a:r>
          </a:p>
        </p:txBody>
      </p:sp>
      <p:sp>
        <p:nvSpPr>
          <p:cNvPr id="30" name="Rettangolo 29"/>
          <p:cNvSpPr/>
          <p:nvPr/>
        </p:nvSpPr>
        <p:spPr>
          <a:xfrm>
            <a:off x="3814490" y="3933056"/>
            <a:ext cx="36435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it-IT" dirty="0"/>
              <a:t>Distributed </a:t>
            </a:r>
            <a:r>
              <a:rPr lang="it-IT" dirty="0" err="1" smtClean="0"/>
              <a:t>Tree</a:t>
            </a:r>
            <a:r>
              <a:rPr lang="it-IT" dirty="0" smtClean="0"/>
              <a:t> </a:t>
            </a:r>
            <a:r>
              <a:rPr lang="it-IT" dirty="0" err="1"/>
              <a:t>Fragments</a:t>
            </a:r>
            <a:r>
              <a:rPr lang="it-IT" dirty="0"/>
              <a:t> </a:t>
            </a:r>
            <a:endParaRPr lang="it-IT" dirty="0" smtClean="0"/>
          </a:p>
          <a:p>
            <a:pPr algn="ctr" eaLnBrk="1" hangingPunct="1"/>
            <a:r>
              <a:rPr lang="it-IT" dirty="0" smtClean="0"/>
              <a:t>(</a:t>
            </a:r>
            <a:r>
              <a:rPr lang="it-IT" dirty="0"/>
              <a:t>DTF) </a:t>
            </a:r>
          </a:p>
        </p:txBody>
      </p:sp>
      <p:sp>
        <p:nvSpPr>
          <p:cNvPr id="31" name="Rettangolo 30"/>
          <p:cNvSpPr/>
          <p:nvPr/>
        </p:nvSpPr>
        <p:spPr>
          <a:xfrm>
            <a:off x="2837030" y="1556792"/>
            <a:ext cx="33361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it-IT" b="1" dirty="0"/>
              <a:t>D</a:t>
            </a:r>
            <a:r>
              <a:rPr lang="it-IT" dirty="0"/>
              <a:t>istributed </a:t>
            </a:r>
            <a:r>
              <a:rPr lang="it-IT" b="1" dirty="0" err="1"/>
              <a:t>T</a:t>
            </a:r>
            <a:r>
              <a:rPr lang="it-IT" dirty="0" err="1"/>
              <a:t>ree</a:t>
            </a:r>
            <a:r>
              <a:rPr lang="it-IT" dirty="0"/>
              <a:t> </a:t>
            </a:r>
            <a:r>
              <a:rPr lang="it-IT" b="1" dirty="0" err="1"/>
              <a:t>K</a:t>
            </a:r>
            <a:r>
              <a:rPr lang="it-IT" dirty="0" err="1"/>
              <a:t>ernels</a:t>
            </a:r>
            <a:r>
              <a:rPr lang="it-IT" dirty="0"/>
              <a:t>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(</a:t>
            </a:r>
            <a:r>
              <a:rPr lang="it-IT" dirty="0"/>
              <a:t>DTK)</a:t>
            </a: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927" y="2432664"/>
            <a:ext cx="300037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ettangolo 32"/>
          <p:cNvSpPr/>
          <p:nvPr/>
        </p:nvSpPr>
        <p:spPr>
          <a:xfrm>
            <a:off x="78007" y="3933056"/>
            <a:ext cx="2549777" cy="28083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33"/>
          <p:cNvSpPr/>
          <p:nvPr/>
        </p:nvSpPr>
        <p:spPr>
          <a:xfrm>
            <a:off x="3200086" y="3933056"/>
            <a:ext cx="4689675" cy="28083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Rettangolo 34"/>
          <p:cNvSpPr/>
          <p:nvPr/>
        </p:nvSpPr>
        <p:spPr>
          <a:xfrm>
            <a:off x="2627784" y="1412776"/>
            <a:ext cx="3816424" cy="1728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CasellaDiTesto 35"/>
          <p:cNvSpPr txBox="1"/>
          <p:nvPr/>
        </p:nvSpPr>
        <p:spPr>
          <a:xfrm>
            <a:off x="-17662" y="1461463"/>
            <a:ext cx="2501430" cy="16226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2945" tIns="41473" rIns="82945" bIns="41473" anchor="ctr">
            <a:spAutoFit/>
          </a:bodyPr>
          <a:lstStyle/>
          <a:p>
            <a:pPr>
              <a:defRPr/>
            </a:pPr>
            <a:r>
              <a:rPr lang="it-IT" sz="2000" i="1" kern="0" dirty="0" err="1" smtClean="0">
                <a:solidFill>
                  <a:schemeClr val="tx1"/>
                </a:solidFill>
              </a:rPr>
              <a:t>As</a:t>
            </a:r>
            <a:r>
              <a:rPr lang="it-IT" sz="2000" i="1" kern="0" dirty="0" smtClean="0">
                <a:solidFill>
                  <a:schemeClr val="tx1"/>
                </a:solidFill>
              </a:rPr>
              <a:t> </a:t>
            </a:r>
            <a:r>
              <a:rPr lang="it-IT" sz="2000" i="1" kern="0" dirty="0" err="1" smtClean="0">
                <a:solidFill>
                  <a:schemeClr val="tx1"/>
                </a:solidFill>
              </a:rPr>
              <a:t>we</a:t>
            </a:r>
            <a:r>
              <a:rPr lang="it-IT" sz="2000" i="1" kern="0" dirty="0" smtClean="0">
                <a:solidFill>
                  <a:schemeClr val="tx1"/>
                </a:solidFill>
              </a:rPr>
              <a:t> are </a:t>
            </a:r>
            <a:r>
              <a:rPr lang="it-IT" sz="2000" i="1" kern="0" dirty="0" err="1" smtClean="0">
                <a:solidFill>
                  <a:schemeClr val="tx1"/>
                </a:solidFill>
              </a:rPr>
              <a:t>encoding</a:t>
            </a:r>
            <a:r>
              <a:rPr lang="it-IT" sz="2000" i="1" kern="0" dirty="0" smtClean="0">
                <a:solidFill>
                  <a:schemeClr val="tx1"/>
                </a:solidFill>
              </a:rPr>
              <a:t> </a:t>
            </a:r>
            <a:r>
              <a:rPr lang="it-IT" sz="2000" i="1" kern="0" dirty="0" err="1">
                <a:solidFill>
                  <a:schemeClr val="tx1"/>
                </a:solidFill>
              </a:rPr>
              <a:t>trees</a:t>
            </a:r>
            <a:r>
              <a:rPr lang="it-IT" sz="2000" i="1" kern="0" dirty="0">
                <a:solidFill>
                  <a:schemeClr val="tx1"/>
                </a:solidFill>
              </a:rPr>
              <a:t> in small </a:t>
            </a:r>
            <a:r>
              <a:rPr lang="it-IT" sz="2000" i="1" kern="0" dirty="0" err="1" smtClean="0">
                <a:solidFill>
                  <a:schemeClr val="tx1"/>
                </a:solidFill>
              </a:rPr>
              <a:t>vectors</a:t>
            </a:r>
            <a:r>
              <a:rPr lang="it-IT" sz="2000" i="1" kern="0" dirty="0" smtClean="0">
                <a:solidFill>
                  <a:schemeClr val="tx1"/>
                </a:solidFill>
              </a:rPr>
              <a:t>, </a:t>
            </a:r>
            <a:br>
              <a:rPr lang="it-IT" sz="2000" i="1" kern="0" dirty="0" smtClean="0">
                <a:solidFill>
                  <a:schemeClr val="tx1"/>
                </a:solidFill>
              </a:rPr>
            </a:br>
            <a:r>
              <a:rPr lang="it-IT" sz="2000" i="1" kern="0" dirty="0" smtClean="0">
                <a:solidFill>
                  <a:schemeClr val="tx1"/>
                </a:solidFill>
              </a:rPr>
              <a:t>the </a:t>
            </a:r>
            <a:r>
              <a:rPr lang="it-IT" sz="2000" i="1" kern="0" dirty="0" err="1" smtClean="0">
                <a:solidFill>
                  <a:schemeClr val="tx1"/>
                </a:solidFill>
              </a:rPr>
              <a:t>tradition</a:t>
            </a:r>
            <a:r>
              <a:rPr lang="it-IT" sz="2000" i="1" kern="0" dirty="0" smtClean="0">
                <a:solidFill>
                  <a:schemeClr val="tx1"/>
                </a:solidFill>
              </a:rPr>
              <a:t> </a:t>
            </a:r>
            <a:r>
              <a:rPr lang="it-IT" sz="2000" i="1" kern="0" dirty="0" err="1" smtClean="0">
                <a:solidFill>
                  <a:schemeClr val="tx1"/>
                </a:solidFill>
              </a:rPr>
              <a:t>is</a:t>
            </a:r>
            <a:r>
              <a:rPr lang="it-IT" sz="2000" i="1" kern="0" dirty="0" smtClean="0">
                <a:solidFill>
                  <a:schemeClr val="tx1"/>
                </a:solidFill>
              </a:rPr>
              <a:t> </a:t>
            </a:r>
            <a:r>
              <a:rPr lang="it-IT" sz="2000" b="1" i="1" kern="0" dirty="0" err="1" smtClean="0">
                <a:solidFill>
                  <a:schemeClr val="tx1"/>
                </a:solidFill>
              </a:rPr>
              <a:t>distributed</a:t>
            </a:r>
            <a:r>
              <a:rPr lang="it-IT" sz="2000" b="1" i="1" kern="0" dirty="0" smtClean="0">
                <a:solidFill>
                  <a:schemeClr val="tx1"/>
                </a:solidFill>
              </a:rPr>
              <a:t> </a:t>
            </a:r>
            <a:r>
              <a:rPr lang="it-IT" sz="2000" b="1" i="1" kern="0" dirty="0" err="1" smtClean="0">
                <a:solidFill>
                  <a:schemeClr val="tx1"/>
                </a:solidFill>
              </a:rPr>
              <a:t>structures</a:t>
            </a:r>
            <a:r>
              <a:rPr lang="it-IT" sz="2000" b="1" i="1" kern="0" dirty="0" smtClean="0">
                <a:solidFill>
                  <a:schemeClr val="tx1"/>
                </a:solidFill>
              </a:rPr>
              <a:t> </a:t>
            </a:r>
            <a:r>
              <a:rPr lang="it-IT" sz="2000" i="1" kern="0" dirty="0" smtClean="0">
                <a:solidFill>
                  <a:schemeClr val="tx1"/>
                </a:solidFill>
              </a:rPr>
              <a:t>(</a:t>
            </a:r>
            <a:r>
              <a:rPr lang="it-IT" sz="2000" i="1" kern="0" dirty="0" err="1" smtClean="0">
                <a:solidFill>
                  <a:schemeClr val="tx1"/>
                </a:solidFill>
              </a:rPr>
              <a:t>Plate</a:t>
            </a:r>
            <a:r>
              <a:rPr lang="it-IT" sz="2000" i="1" kern="0" dirty="0" smtClean="0">
                <a:solidFill>
                  <a:schemeClr val="tx1"/>
                </a:solidFill>
              </a:rPr>
              <a:t>, 1994)</a:t>
            </a:r>
            <a:endParaRPr lang="it-IT" sz="2000" i="1" dirty="0">
              <a:solidFill>
                <a:schemeClr val="tx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83669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476"/>
    </mc:Choice>
    <mc:Fallback xmlns="">
      <p:transition spd="slow" advTm="314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3" grpId="0" animBg="1"/>
      <p:bldP spid="34" grpId="0" animBg="1"/>
      <p:bldP spid="35" grpId="0" animBg="1"/>
      <p:bldP spid="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it-IT" dirty="0" err="1" smtClean="0"/>
              <a:t>Outline</a:t>
            </a:r>
            <a:endParaRPr lang="it-IT" dirty="0" smtClean="0"/>
          </a:p>
        </p:txBody>
      </p:sp>
      <p:sp>
        <p:nvSpPr>
          <p:cNvPr id="8195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>
              <a:buFont typeface="Arial" charset="0"/>
              <a:buChar char="•"/>
            </a:pPr>
            <a:r>
              <a:rPr lang="en-US" dirty="0" smtClean="0"/>
              <a:t>DTK: Expected properties and challenges</a:t>
            </a:r>
          </a:p>
          <a:p>
            <a:pPr eaLnBrk="1">
              <a:buFont typeface="Arial" charset="0"/>
              <a:buChar char="•"/>
            </a:pPr>
            <a:r>
              <a:rPr lang="en-US" dirty="0"/>
              <a:t>Model:</a:t>
            </a:r>
          </a:p>
          <a:p>
            <a:pPr lvl="1" eaLnBrk="1">
              <a:buFont typeface="Arial" charset="0"/>
              <a:buChar char="•"/>
            </a:pPr>
            <a:r>
              <a:rPr lang="en-US" dirty="0" smtClean="0"/>
              <a:t>Distributed Tree Fragments</a:t>
            </a:r>
          </a:p>
          <a:p>
            <a:pPr lvl="1" eaLnBrk="1">
              <a:buFont typeface="Arial" charset="0"/>
              <a:buChar char="•"/>
            </a:pPr>
            <a:r>
              <a:rPr lang="en-US" dirty="0" smtClean="0"/>
              <a:t>Distributed Trees</a:t>
            </a:r>
          </a:p>
          <a:p>
            <a:pPr eaLnBrk="1">
              <a:buFont typeface="Arial" charset="0"/>
              <a:buChar char="•"/>
            </a:pPr>
            <a:r>
              <a:rPr lang="en-US" dirty="0" smtClean="0"/>
              <a:t>Experimental evaluation</a:t>
            </a:r>
          </a:p>
          <a:p>
            <a:pPr eaLnBrk="1">
              <a:buFont typeface="Arial" charset="0"/>
              <a:buChar char="•"/>
            </a:pPr>
            <a:r>
              <a:rPr lang="en-US" dirty="0" smtClean="0"/>
              <a:t>Remarks</a:t>
            </a:r>
          </a:p>
          <a:p>
            <a:pPr eaLnBrk="1">
              <a:buFont typeface="Arial" charset="0"/>
              <a:buChar char="•"/>
            </a:pPr>
            <a:r>
              <a:rPr lang="en-US" dirty="0" smtClean="0"/>
              <a:t>Back to Compositional Distributional Semantics</a:t>
            </a:r>
          </a:p>
          <a:p>
            <a:pPr eaLnBrk="1">
              <a:buFont typeface="Arial" charset="0"/>
              <a:buChar char="•"/>
            </a:pPr>
            <a:r>
              <a:rPr lang="en-US" dirty="0" smtClean="0"/>
              <a:t>Future Work</a:t>
            </a:r>
          </a:p>
          <a:p>
            <a:pPr eaLnBrk="1"/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56117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446"/>
    </mc:Choice>
    <mc:Fallback xmlns="">
      <p:transition spd="slow" advTm="3444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sz="8000" b="1" i="1" dirty="0" smtClean="0">
                <a:latin typeface="Batang" pitchFamily="18" charset="-127"/>
                <a:ea typeface="Batang" pitchFamily="18" charset="-127"/>
              </a:rPr>
              <a:t>Prequel</a:t>
            </a:r>
            <a:endParaRPr lang="it-IT" sz="8000" b="1" i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8502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err="1" smtClean="0"/>
              <a:t>Compositionally</a:t>
            </a:r>
            <a:r>
              <a:rPr lang="it-IT" b="1" dirty="0" smtClean="0"/>
              <a:t> </a:t>
            </a:r>
            <a:r>
              <a:rPr lang="it-IT" dirty="0" smtClean="0"/>
              <a:t>building</a:t>
            </a:r>
            <a:r>
              <a:rPr lang="it-IT" b="1" dirty="0" smtClean="0"/>
              <a:t> </a:t>
            </a:r>
            <a:r>
              <a:rPr lang="it-IT" b="1" dirty="0"/>
              <a:t>Distributed </a:t>
            </a:r>
            <a:r>
              <a:rPr lang="it-IT" b="1" dirty="0" err="1"/>
              <a:t>Tree</a:t>
            </a:r>
            <a:r>
              <a:rPr lang="it-IT" b="1" dirty="0"/>
              <a:t> </a:t>
            </a:r>
            <a:r>
              <a:rPr lang="it-IT" b="1" dirty="0" err="1"/>
              <a:t>Fragments</a:t>
            </a:r>
            <a:endParaRPr lang="it-IT" b="1" dirty="0" smtClean="0"/>
          </a:p>
          <a:p>
            <a:r>
              <a:rPr lang="it-IT" b="1" dirty="0" smtClean="0"/>
              <a:t>Distributed </a:t>
            </a:r>
            <a:r>
              <a:rPr lang="it-IT" b="1" dirty="0" err="1"/>
              <a:t>Tree</a:t>
            </a:r>
            <a:r>
              <a:rPr lang="it-IT" b="1" dirty="0"/>
              <a:t> </a:t>
            </a:r>
            <a:r>
              <a:rPr lang="it-IT" b="1" dirty="0" err="1"/>
              <a:t>Fragments</a:t>
            </a:r>
            <a:r>
              <a:rPr lang="it-IT" dirty="0"/>
              <a:t> are a </a:t>
            </a:r>
            <a:r>
              <a:rPr lang="it-IT" dirty="0" err="1"/>
              <a:t>nearly</a:t>
            </a:r>
            <a:r>
              <a:rPr lang="it-IT" dirty="0"/>
              <a:t> </a:t>
            </a:r>
            <a:r>
              <a:rPr lang="it-IT" b="1" i="1" dirty="0" err="1"/>
              <a:t>orthonormal</a:t>
            </a:r>
            <a:r>
              <a:rPr lang="it-IT" b="1" i="1" dirty="0"/>
              <a:t> base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embeds</a:t>
            </a:r>
            <a:r>
              <a:rPr lang="it-IT" dirty="0"/>
              <a:t> </a:t>
            </a:r>
            <a:r>
              <a:rPr lang="it-IT" dirty="0" err="1"/>
              <a:t>R</a:t>
            </a:r>
            <a:r>
              <a:rPr lang="it-IT" baseline="30000" dirty="0" err="1"/>
              <a:t>m</a:t>
            </a:r>
            <a:r>
              <a:rPr lang="it-IT" baseline="30000" dirty="0"/>
              <a:t> </a:t>
            </a:r>
            <a:r>
              <a:rPr lang="it-IT" dirty="0"/>
              <a:t>in </a:t>
            </a:r>
            <a:r>
              <a:rPr lang="it-IT" dirty="0" err="1"/>
              <a:t>R</a:t>
            </a:r>
            <a:r>
              <a:rPr lang="it-IT" baseline="30000" dirty="0" err="1"/>
              <a:t>d</a:t>
            </a:r>
            <a:endParaRPr lang="it-IT" baseline="30000" dirty="0"/>
          </a:p>
          <a:p>
            <a:pPr marL="0" indent="0">
              <a:buNone/>
            </a:pPr>
            <a:r>
              <a:rPr lang="en-US" sz="2000" b="1" i="1" dirty="0"/>
              <a:t>	</a:t>
            </a:r>
            <a:endParaRPr lang="en-US" sz="2000" b="1" i="1" dirty="0" smtClean="0"/>
          </a:p>
          <a:p>
            <a:pPr marL="0" indent="0">
              <a:buNone/>
            </a:pPr>
            <a:endParaRPr lang="en-US" sz="2000" b="1" i="1" dirty="0"/>
          </a:p>
          <a:p>
            <a:pPr marL="0" indent="0">
              <a:buNone/>
            </a:pPr>
            <a:endParaRPr lang="en-US" sz="2000" b="1" i="1" dirty="0" smtClean="0"/>
          </a:p>
          <a:p>
            <a:pPr defTabSz="449263" eaLnBrk="1">
              <a:lnSpc>
                <a:spcPct val="93000"/>
              </a:lnSpc>
              <a:spcBef>
                <a:spcPts val="1200"/>
              </a:spcBef>
              <a:buClr>
                <a:srgbClr val="000000"/>
              </a:buClr>
              <a:buSzPct val="100000"/>
            </a:pPr>
            <a:r>
              <a:rPr lang="it-IT" b="1" dirty="0" smtClean="0"/>
              <a:t>Distributed </a:t>
            </a:r>
            <a:r>
              <a:rPr lang="it-IT" b="1" dirty="0" err="1" smtClean="0"/>
              <a:t>Trees</a:t>
            </a:r>
            <a:r>
              <a:rPr lang="it-IT" b="1" dirty="0" smtClean="0"/>
              <a:t> </a:t>
            </a:r>
            <a:r>
              <a:rPr lang="it-IT" dirty="0" smtClean="0"/>
              <a:t>can be </a:t>
            </a:r>
            <a:r>
              <a:rPr lang="it-IT" dirty="0" err="1" smtClean="0"/>
              <a:t>efficiently</a:t>
            </a:r>
            <a:r>
              <a:rPr lang="it-IT" dirty="0" smtClean="0"/>
              <a:t> </a:t>
            </a:r>
            <a:r>
              <a:rPr lang="it-IT" dirty="0" err="1" smtClean="0"/>
              <a:t>computed</a:t>
            </a:r>
            <a:endParaRPr lang="it-IT" b="1" dirty="0" smtClean="0"/>
          </a:p>
          <a:p>
            <a:pPr defTabSz="449263" eaLnBrk="1">
              <a:lnSpc>
                <a:spcPct val="93000"/>
              </a:lnSpc>
              <a:spcBef>
                <a:spcPts val="1200"/>
              </a:spcBef>
              <a:buClr>
                <a:srgbClr val="000000"/>
              </a:buClr>
              <a:buSzPct val="100000"/>
            </a:pPr>
            <a:r>
              <a:rPr lang="it-IT" b="1" dirty="0" err="1" smtClean="0"/>
              <a:t>DTKs</a:t>
            </a:r>
            <a:r>
              <a:rPr lang="it-IT" b="1" dirty="0" smtClean="0"/>
              <a:t> </a:t>
            </a:r>
            <a:r>
              <a:rPr lang="it-IT" dirty="0" err="1" smtClean="0"/>
              <a:t>shuold</a:t>
            </a:r>
            <a:r>
              <a:rPr lang="it-IT" dirty="0" smtClean="0"/>
              <a:t> </a:t>
            </a:r>
            <a:r>
              <a:rPr lang="it-IT" dirty="0" err="1"/>
              <a:t>approximate</a:t>
            </a:r>
            <a:r>
              <a:rPr lang="it-IT" dirty="0"/>
              <a:t> </a:t>
            </a:r>
            <a:r>
              <a:rPr lang="it-IT" b="1" dirty="0" err="1"/>
              <a:t>Tree</a:t>
            </a:r>
            <a:r>
              <a:rPr lang="it-IT" b="1" dirty="0"/>
              <a:t> </a:t>
            </a:r>
            <a:r>
              <a:rPr lang="it-IT" b="1" dirty="0" err="1"/>
              <a:t>Kernels</a:t>
            </a:r>
            <a:endParaRPr lang="it-IT" b="1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DTK: Expected properties and </a:t>
            </a:r>
            <a:r>
              <a:rPr lang="en-US" dirty="0" smtClean="0"/>
              <a:t>challenges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755576" y="5517232"/>
            <a:ext cx="8280920" cy="7920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589240"/>
            <a:ext cx="2596097" cy="59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uppo 14"/>
          <p:cNvGrpSpPr/>
          <p:nvPr/>
        </p:nvGrpSpPr>
        <p:grpSpPr>
          <a:xfrm>
            <a:off x="755576" y="3284984"/>
            <a:ext cx="8280920" cy="1061037"/>
            <a:chOff x="755576" y="2295955"/>
            <a:chExt cx="8280920" cy="1061037"/>
          </a:xfrm>
        </p:grpSpPr>
        <p:pic>
          <p:nvPicPr>
            <p:cNvPr id="11" name="Picture 11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0223" y="2295955"/>
              <a:ext cx="3246273" cy="526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0289" y="2817830"/>
              <a:ext cx="1806047" cy="539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Rettangolo 12"/>
            <p:cNvSpPr/>
            <p:nvPr/>
          </p:nvSpPr>
          <p:spPr>
            <a:xfrm>
              <a:off x="755576" y="2348880"/>
              <a:ext cx="8280920" cy="100811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Rettangolo 13"/>
            <p:cNvSpPr/>
            <p:nvPr/>
          </p:nvSpPr>
          <p:spPr>
            <a:xfrm>
              <a:off x="790996" y="2348880"/>
              <a:ext cx="5077148" cy="9694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buNone/>
              </a:pPr>
              <a:r>
                <a:rPr lang="en-US" b="1" i="1" dirty="0"/>
                <a:t>Property 1 </a:t>
              </a:r>
              <a:r>
                <a:rPr lang="en-US" dirty="0"/>
                <a:t>(Nearly Unit Vectors)</a:t>
              </a:r>
            </a:p>
            <a:p>
              <a:pPr marL="0" indent="0">
                <a:buNone/>
              </a:pPr>
              <a:endParaRPr lang="en-US" sz="900" b="1" i="1" dirty="0" smtClean="0"/>
            </a:p>
            <a:p>
              <a:pPr marL="0" indent="0">
                <a:buNone/>
              </a:pPr>
              <a:r>
                <a:rPr lang="en-US" b="1" i="1" dirty="0" smtClean="0"/>
                <a:t>Property </a:t>
              </a:r>
              <a:r>
                <a:rPr lang="en-US" b="1" i="1" dirty="0"/>
                <a:t>2 </a:t>
              </a:r>
              <a:r>
                <a:rPr lang="en-US" dirty="0"/>
                <a:t>(Nearly Orthogonal Vectors)</a:t>
              </a:r>
              <a:r>
                <a:rPr lang="it-IT" baseline="30000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00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833"/>
    </mc:Choice>
    <mc:Fallback xmlns="">
      <p:transition spd="slow" advTm="65833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err="1" smtClean="0"/>
              <a:t>Compositionally</a:t>
            </a:r>
            <a:r>
              <a:rPr lang="it-IT" b="1" dirty="0" smtClean="0"/>
              <a:t> </a:t>
            </a:r>
            <a:r>
              <a:rPr lang="it-IT" dirty="0" smtClean="0"/>
              <a:t>building</a:t>
            </a:r>
            <a:r>
              <a:rPr lang="it-IT" b="1" dirty="0" smtClean="0"/>
              <a:t> </a:t>
            </a:r>
            <a:r>
              <a:rPr lang="it-IT" b="1" dirty="0"/>
              <a:t>Distributed </a:t>
            </a:r>
            <a:r>
              <a:rPr lang="it-IT" b="1" dirty="0" err="1"/>
              <a:t>Tree</a:t>
            </a:r>
            <a:r>
              <a:rPr lang="it-IT" b="1" dirty="0"/>
              <a:t> </a:t>
            </a:r>
            <a:r>
              <a:rPr lang="it-IT" b="1" dirty="0" err="1"/>
              <a:t>Fragments</a:t>
            </a:r>
            <a:endParaRPr lang="it-IT" b="1" dirty="0" smtClean="0"/>
          </a:p>
          <a:p>
            <a:r>
              <a:rPr lang="it-IT" b="1" dirty="0" smtClean="0"/>
              <a:t>Distributed </a:t>
            </a:r>
            <a:r>
              <a:rPr lang="it-IT" b="1" dirty="0" err="1"/>
              <a:t>Tree</a:t>
            </a:r>
            <a:r>
              <a:rPr lang="it-IT" b="1" dirty="0"/>
              <a:t> </a:t>
            </a:r>
            <a:r>
              <a:rPr lang="it-IT" b="1" dirty="0" err="1"/>
              <a:t>Fragments</a:t>
            </a:r>
            <a:r>
              <a:rPr lang="it-IT" dirty="0"/>
              <a:t> are a </a:t>
            </a:r>
            <a:r>
              <a:rPr lang="it-IT" dirty="0" err="1"/>
              <a:t>nearly</a:t>
            </a:r>
            <a:r>
              <a:rPr lang="it-IT" dirty="0"/>
              <a:t> </a:t>
            </a:r>
            <a:r>
              <a:rPr lang="it-IT" b="1" i="1" dirty="0" err="1"/>
              <a:t>orthonormal</a:t>
            </a:r>
            <a:r>
              <a:rPr lang="it-IT" b="1" i="1" dirty="0"/>
              <a:t> base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embeds</a:t>
            </a:r>
            <a:r>
              <a:rPr lang="it-IT" dirty="0"/>
              <a:t> </a:t>
            </a:r>
            <a:r>
              <a:rPr lang="it-IT" dirty="0" err="1"/>
              <a:t>R</a:t>
            </a:r>
            <a:r>
              <a:rPr lang="it-IT" baseline="30000" dirty="0" err="1"/>
              <a:t>m</a:t>
            </a:r>
            <a:r>
              <a:rPr lang="it-IT" baseline="30000" dirty="0"/>
              <a:t> </a:t>
            </a:r>
            <a:r>
              <a:rPr lang="it-IT" dirty="0"/>
              <a:t>in </a:t>
            </a:r>
            <a:r>
              <a:rPr lang="it-IT" dirty="0" err="1"/>
              <a:t>R</a:t>
            </a:r>
            <a:r>
              <a:rPr lang="it-IT" baseline="30000" dirty="0" err="1"/>
              <a:t>d</a:t>
            </a:r>
            <a:endParaRPr lang="it-IT" baseline="30000" dirty="0"/>
          </a:p>
          <a:p>
            <a:pPr marL="0" indent="0">
              <a:buNone/>
            </a:pPr>
            <a:r>
              <a:rPr lang="en-US" sz="2000" b="1" i="1" dirty="0"/>
              <a:t>	</a:t>
            </a:r>
            <a:endParaRPr lang="en-US" sz="2000" b="1" i="1" dirty="0" smtClean="0"/>
          </a:p>
          <a:p>
            <a:pPr marL="0" indent="0">
              <a:buNone/>
            </a:pPr>
            <a:endParaRPr lang="en-US" sz="2000" b="1" i="1" dirty="0"/>
          </a:p>
          <a:p>
            <a:pPr marL="0" indent="0">
              <a:buNone/>
            </a:pPr>
            <a:endParaRPr lang="en-US" sz="2000" b="1" i="1" dirty="0" smtClean="0"/>
          </a:p>
          <a:p>
            <a:pPr defTabSz="449263" eaLnBrk="1">
              <a:lnSpc>
                <a:spcPct val="93000"/>
              </a:lnSpc>
              <a:spcBef>
                <a:spcPts val="1200"/>
              </a:spcBef>
              <a:buClr>
                <a:srgbClr val="000000"/>
              </a:buClr>
              <a:buSzPct val="100000"/>
            </a:pPr>
            <a:r>
              <a:rPr lang="it-IT" b="1" dirty="0" smtClean="0">
                <a:solidFill>
                  <a:schemeClr val="bg1">
                    <a:lumMod val="75000"/>
                  </a:schemeClr>
                </a:solidFill>
              </a:rPr>
              <a:t>Distributed </a:t>
            </a:r>
            <a:r>
              <a:rPr lang="it-IT" b="1" dirty="0" err="1" smtClean="0">
                <a:solidFill>
                  <a:schemeClr val="bg1">
                    <a:lumMod val="75000"/>
                  </a:schemeClr>
                </a:solidFill>
              </a:rPr>
              <a:t>Trees</a:t>
            </a:r>
            <a:r>
              <a:rPr lang="it-IT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can be </a:t>
            </a:r>
            <a:r>
              <a:rPr lang="it-IT" dirty="0" err="1" smtClean="0">
                <a:solidFill>
                  <a:schemeClr val="bg1">
                    <a:lumMod val="75000"/>
                  </a:schemeClr>
                </a:solidFill>
              </a:rPr>
              <a:t>efficiently</a:t>
            </a:r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bg1">
                    <a:lumMod val="75000"/>
                  </a:schemeClr>
                </a:solidFill>
              </a:rPr>
              <a:t>computed</a:t>
            </a:r>
            <a:endParaRPr lang="it-IT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defTabSz="449263" eaLnBrk="1">
              <a:lnSpc>
                <a:spcPct val="93000"/>
              </a:lnSpc>
              <a:spcBef>
                <a:spcPts val="1200"/>
              </a:spcBef>
              <a:buClr>
                <a:srgbClr val="000000"/>
              </a:buClr>
              <a:buSzPct val="100000"/>
            </a:pPr>
            <a:r>
              <a:rPr lang="it-IT" b="1" dirty="0" err="1" smtClean="0">
                <a:solidFill>
                  <a:schemeClr val="bg1">
                    <a:lumMod val="75000"/>
                  </a:schemeClr>
                </a:solidFill>
              </a:rPr>
              <a:t>DTKs</a:t>
            </a:r>
            <a:r>
              <a:rPr lang="it-IT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bg1">
                    <a:lumMod val="75000"/>
                  </a:schemeClr>
                </a:solidFill>
              </a:rPr>
              <a:t>shuold</a:t>
            </a:r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75000"/>
                  </a:schemeClr>
                </a:solidFill>
              </a:rPr>
              <a:t>approximate</a:t>
            </a:r>
            <a:r>
              <a:rPr lang="it-IT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bg1">
                    <a:lumMod val="75000"/>
                  </a:schemeClr>
                </a:solidFill>
              </a:rPr>
              <a:t>Tree</a:t>
            </a:r>
            <a:r>
              <a:rPr lang="it-IT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bg1">
                    <a:lumMod val="75000"/>
                  </a:schemeClr>
                </a:solidFill>
              </a:rPr>
              <a:t>Kernels</a:t>
            </a:r>
            <a:endParaRPr lang="it-IT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DTK: Expected properties and </a:t>
            </a:r>
            <a:r>
              <a:rPr lang="en-US" dirty="0" smtClean="0"/>
              <a:t>challenges</a:t>
            </a:r>
            <a:endParaRPr lang="it-IT" dirty="0"/>
          </a:p>
        </p:txBody>
      </p:sp>
      <p:grpSp>
        <p:nvGrpSpPr>
          <p:cNvPr id="15" name="Gruppo 14"/>
          <p:cNvGrpSpPr/>
          <p:nvPr/>
        </p:nvGrpSpPr>
        <p:grpSpPr>
          <a:xfrm>
            <a:off x="755576" y="3284984"/>
            <a:ext cx="8280920" cy="1061037"/>
            <a:chOff x="755576" y="2295955"/>
            <a:chExt cx="8280920" cy="1061037"/>
          </a:xfrm>
        </p:grpSpPr>
        <p:pic>
          <p:nvPicPr>
            <p:cNvPr id="11" name="Picture 11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0223" y="2295955"/>
              <a:ext cx="3246273" cy="526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0289" y="2817830"/>
              <a:ext cx="1806047" cy="539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Rettangolo 12"/>
            <p:cNvSpPr/>
            <p:nvPr/>
          </p:nvSpPr>
          <p:spPr>
            <a:xfrm>
              <a:off x="755576" y="2348880"/>
              <a:ext cx="8280920" cy="100811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Rettangolo 13"/>
            <p:cNvSpPr/>
            <p:nvPr/>
          </p:nvSpPr>
          <p:spPr>
            <a:xfrm>
              <a:off x="790996" y="2348880"/>
              <a:ext cx="5077148" cy="9694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buNone/>
              </a:pPr>
              <a:r>
                <a:rPr lang="en-US" b="1" i="1" dirty="0"/>
                <a:t>Property 1 </a:t>
              </a:r>
              <a:r>
                <a:rPr lang="en-US" dirty="0"/>
                <a:t>(Nearly Unit Vectors)</a:t>
              </a:r>
            </a:p>
            <a:p>
              <a:pPr marL="0" indent="0">
                <a:buNone/>
              </a:pPr>
              <a:endParaRPr lang="en-US" sz="900" b="1" i="1" dirty="0" smtClean="0"/>
            </a:p>
            <a:p>
              <a:pPr marL="0" indent="0">
                <a:buNone/>
              </a:pPr>
              <a:r>
                <a:rPr lang="en-US" b="1" i="1" dirty="0" smtClean="0"/>
                <a:t>Property </a:t>
              </a:r>
              <a:r>
                <a:rPr lang="en-US" b="1" i="1" dirty="0"/>
                <a:t>2 </a:t>
              </a:r>
              <a:r>
                <a:rPr lang="en-US" dirty="0"/>
                <a:t>(Nearly Orthogonal Vectors)</a:t>
              </a:r>
              <a:r>
                <a:rPr lang="it-IT" baseline="30000" dirty="0"/>
                <a:t> </a:t>
              </a:r>
            </a:p>
          </p:txBody>
        </p:sp>
      </p:grpSp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589240"/>
            <a:ext cx="2596097" cy="59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ttangolo 16"/>
          <p:cNvSpPr/>
          <p:nvPr/>
        </p:nvSpPr>
        <p:spPr>
          <a:xfrm>
            <a:off x="755576" y="5517232"/>
            <a:ext cx="8280920" cy="792088"/>
          </a:xfrm>
          <a:prstGeom prst="rect">
            <a:avLst/>
          </a:prstGeom>
          <a:solidFill>
            <a:schemeClr val="bg1">
              <a:alpha val="23000"/>
            </a:schemeClr>
          </a:solidFill>
          <a:ln w="38100">
            <a:solidFill>
              <a:srgbClr val="FF0000">
                <a:alpha val="4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928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833"/>
    </mc:Choice>
    <mc:Fallback xmlns="">
      <p:transition spd="slow" advTm="65833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Compositionally</a:t>
            </a:r>
            <a:r>
              <a:rPr lang="it-IT" dirty="0" smtClean="0"/>
              <a:t> building Distributed </a:t>
            </a:r>
            <a:r>
              <a:rPr lang="it-IT" dirty="0" err="1" smtClean="0"/>
              <a:t>Tree</a:t>
            </a:r>
            <a:r>
              <a:rPr lang="it-IT" dirty="0" smtClean="0"/>
              <a:t> </a:t>
            </a:r>
            <a:r>
              <a:rPr lang="it-IT" dirty="0" err="1" smtClean="0"/>
              <a:t>Fragments</a:t>
            </a:r>
            <a:endParaRPr lang="it-IT" dirty="0" smtClean="0"/>
          </a:p>
        </p:txBody>
      </p:sp>
      <p:sp>
        <p:nvSpPr>
          <p:cNvPr id="3076" name="Segnaposto contenuto 2"/>
          <p:cNvSpPr>
            <a:spLocks noGrp="1"/>
          </p:cNvSpPr>
          <p:nvPr>
            <p:ph idx="1"/>
          </p:nvPr>
        </p:nvSpPr>
        <p:spPr>
          <a:xfrm>
            <a:off x="456481" y="1273094"/>
            <a:ext cx="8226720" cy="4524955"/>
          </a:xfrm>
        </p:spPr>
        <p:txBody>
          <a:bodyPr/>
          <a:lstStyle/>
          <a:p>
            <a:pPr marL="0" indent="0">
              <a:buNone/>
            </a:pPr>
            <a:r>
              <a:rPr lang="it-IT" sz="2500" b="1" i="1" dirty="0"/>
              <a:t>Basic </a:t>
            </a:r>
            <a:r>
              <a:rPr lang="it-IT" sz="2500" b="1" i="1" dirty="0" err="1" smtClean="0"/>
              <a:t>elements</a:t>
            </a:r>
            <a:endParaRPr lang="it-IT" b="1" i="1" dirty="0" smtClean="0"/>
          </a:p>
          <a:p>
            <a:pPr marL="457200" lvl="1" indent="0">
              <a:buNone/>
            </a:pPr>
            <a:r>
              <a:rPr lang="it-IT" b="1" dirty="0" smtClean="0">
                <a:solidFill>
                  <a:srgbClr val="FF0000"/>
                </a:solidFill>
              </a:rPr>
              <a:t>N  </a:t>
            </a:r>
            <a:r>
              <a:rPr lang="en-US" dirty="0"/>
              <a:t>a set of nearly </a:t>
            </a:r>
            <a:r>
              <a:rPr lang="en-US"/>
              <a:t>orthogonal </a:t>
            </a:r>
            <a:r>
              <a:rPr lang="en-US" smtClean="0"/>
              <a:t>random vectors </a:t>
            </a:r>
            <a:r>
              <a:rPr lang="en-US" dirty="0"/>
              <a:t>for node labels</a:t>
            </a:r>
            <a:endParaRPr lang="it-IT" dirty="0"/>
          </a:p>
          <a:p>
            <a:pPr marL="457200" lvl="1" indent="0">
              <a:buNone/>
            </a:pPr>
            <a:r>
              <a:rPr lang="it-IT" dirty="0" smtClean="0">
                <a:solidFill>
                  <a:srgbClr val="FF0000"/>
                </a:solidFill>
                <a:sym typeface="Symbol"/>
              </a:rPr>
              <a:t></a:t>
            </a:r>
            <a:r>
              <a:rPr lang="it-IT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it-IT" dirty="0" smtClean="0">
                <a:sym typeface="Symbol" pitchFamily="18" charset="2"/>
              </a:rPr>
              <a:t>  </a:t>
            </a:r>
            <a:r>
              <a:rPr lang="en-US" dirty="0">
                <a:sym typeface="Symbol" pitchFamily="18" charset="2"/>
              </a:rPr>
              <a:t>a basic vector composition function with some ideal properties </a:t>
            </a:r>
            <a:endParaRPr lang="it-IT" dirty="0">
              <a:sym typeface="Symbol" pitchFamily="18" charset="2"/>
            </a:endParaRPr>
          </a:p>
          <a:p>
            <a:pPr marL="0" indent="0">
              <a:buNone/>
            </a:pPr>
            <a:endParaRPr lang="it-IT" sz="2500" dirty="0" smtClean="0"/>
          </a:p>
        </p:txBody>
      </p:sp>
      <p:sp>
        <p:nvSpPr>
          <p:cNvPr id="2" name="CasellaDiTesto 1"/>
          <p:cNvSpPr txBox="1"/>
          <p:nvPr/>
        </p:nvSpPr>
        <p:spPr>
          <a:xfrm>
            <a:off x="251520" y="3356992"/>
            <a:ext cx="8568952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A </a:t>
            </a:r>
            <a:r>
              <a:rPr lang="it-IT" dirty="0" err="1"/>
              <a:t>distributed</a:t>
            </a:r>
            <a:r>
              <a:rPr lang="it-IT" dirty="0"/>
              <a:t> </a:t>
            </a:r>
            <a:r>
              <a:rPr lang="it-IT" dirty="0" err="1"/>
              <a:t>tree</a:t>
            </a:r>
            <a:r>
              <a:rPr lang="it-IT" dirty="0"/>
              <a:t> </a:t>
            </a:r>
            <a:r>
              <a:rPr lang="it-IT" dirty="0" err="1"/>
              <a:t>fragment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the </a:t>
            </a:r>
            <a:r>
              <a:rPr lang="it-IT" dirty="0" err="1"/>
              <a:t>application</a:t>
            </a:r>
            <a:r>
              <a:rPr lang="it-IT" dirty="0"/>
              <a:t> of the </a:t>
            </a:r>
            <a:r>
              <a:rPr lang="it-IT" b="1" dirty="0" err="1"/>
              <a:t>composition</a:t>
            </a:r>
            <a:r>
              <a:rPr lang="it-IT" b="1" dirty="0"/>
              <a:t> </a:t>
            </a:r>
            <a:r>
              <a:rPr lang="it-IT" b="1" dirty="0" err="1"/>
              <a:t>function</a:t>
            </a:r>
            <a:r>
              <a:rPr lang="it-IT" dirty="0"/>
              <a:t> </a:t>
            </a:r>
            <a:r>
              <a:rPr lang="it-IT" dirty="0">
                <a:sym typeface="Symbol"/>
              </a:rPr>
              <a:t></a:t>
            </a:r>
            <a:r>
              <a:rPr lang="it-IT" dirty="0">
                <a:sym typeface="Symbol" pitchFamily="18" charset="2"/>
              </a:rPr>
              <a:t> </a:t>
            </a:r>
            <a:r>
              <a:rPr lang="it-IT" dirty="0"/>
              <a:t>on the </a:t>
            </a:r>
            <a:r>
              <a:rPr lang="it-IT" dirty="0" err="1"/>
              <a:t>node</a:t>
            </a:r>
            <a:r>
              <a:rPr lang="it-IT" dirty="0"/>
              <a:t> </a:t>
            </a:r>
            <a:r>
              <a:rPr lang="it-IT" dirty="0" err="1"/>
              <a:t>vectors</a:t>
            </a:r>
            <a:r>
              <a:rPr lang="it-IT" dirty="0"/>
              <a:t>, </a:t>
            </a:r>
            <a:r>
              <a:rPr lang="it-IT" dirty="0" err="1"/>
              <a:t>according</a:t>
            </a:r>
            <a:r>
              <a:rPr lang="it-IT" dirty="0"/>
              <a:t> to the </a:t>
            </a:r>
            <a:r>
              <a:rPr lang="it-IT" dirty="0" err="1"/>
              <a:t>order</a:t>
            </a:r>
            <a:r>
              <a:rPr lang="it-IT" dirty="0"/>
              <a:t> </a:t>
            </a:r>
            <a:r>
              <a:rPr lang="it-IT" dirty="0" err="1"/>
              <a:t>given</a:t>
            </a:r>
            <a:r>
              <a:rPr lang="it-IT" dirty="0"/>
              <a:t> by a </a:t>
            </a:r>
            <a:r>
              <a:rPr lang="it-IT" dirty="0" err="1"/>
              <a:t>depth</a:t>
            </a:r>
            <a:r>
              <a:rPr lang="it-IT" dirty="0"/>
              <a:t> first </a:t>
            </a:r>
            <a:r>
              <a:rPr lang="it-IT" dirty="0" err="1"/>
              <a:t>visit</a:t>
            </a:r>
            <a:r>
              <a:rPr lang="it-IT" dirty="0"/>
              <a:t> of the </a:t>
            </a:r>
            <a:r>
              <a:rPr lang="it-IT" dirty="0" err="1"/>
              <a:t>tree</a:t>
            </a:r>
            <a:r>
              <a:rPr lang="it-IT" dirty="0" smtClean="0"/>
              <a:t>.</a:t>
            </a:r>
            <a:endParaRPr lang="it-IT" dirty="0"/>
          </a:p>
        </p:txBody>
      </p:sp>
      <p:grpSp>
        <p:nvGrpSpPr>
          <p:cNvPr id="3" name="Gruppo 2"/>
          <p:cNvGrpSpPr>
            <a:grpSpLocks noChangeAspect="1"/>
          </p:cNvGrpSpPr>
          <p:nvPr/>
        </p:nvGrpSpPr>
        <p:grpSpPr>
          <a:xfrm>
            <a:off x="1043608" y="4725144"/>
            <a:ext cx="7199433" cy="1432820"/>
            <a:chOff x="246366" y="4640028"/>
            <a:chExt cx="9719713" cy="1934402"/>
          </a:xfrm>
        </p:grpSpPr>
        <p:pic>
          <p:nvPicPr>
            <p:cNvPr id="20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6366" y="5209170"/>
              <a:ext cx="803726" cy="1065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04821" y="5244287"/>
              <a:ext cx="1134672" cy="948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12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917" y="4640028"/>
              <a:ext cx="1654729" cy="1934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12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681" y="5447550"/>
              <a:ext cx="6125398" cy="560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2884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526"/>
    </mc:Choice>
    <mc:Fallback xmlns="">
      <p:transition spd="slow" advTm="58526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Distributed Tree Fragments</a:t>
            </a:r>
          </a:p>
        </p:txBody>
      </p:sp>
      <p:sp>
        <p:nvSpPr>
          <p:cNvPr id="11267" name="Segnaposto contenuto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599623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i="1" dirty="0"/>
              <a:t>Properties </a:t>
            </a:r>
            <a:r>
              <a:rPr lang="en-US" sz="3200" i="1" dirty="0" smtClean="0"/>
              <a:t>of the </a:t>
            </a:r>
            <a:r>
              <a:rPr lang="it-IT" sz="3200" b="1" dirty="0" smtClean="0">
                <a:latin typeface="Arial" charset="0"/>
              </a:rPr>
              <a:t>Ideal </a:t>
            </a:r>
            <a:r>
              <a:rPr lang="it-IT" sz="3200" b="1" dirty="0" err="1">
                <a:latin typeface="Arial" charset="0"/>
              </a:rPr>
              <a:t>function</a:t>
            </a:r>
            <a:r>
              <a:rPr lang="it-IT" sz="3200" b="1" dirty="0">
                <a:latin typeface="Arial" charset="0"/>
              </a:rPr>
              <a:t> </a:t>
            </a:r>
            <a:r>
              <a:rPr lang="it-IT" sz="3200" dirty="0" smtClean="0">
                <a:sym typeface="Symbol"/>
              </a:rPr>
              <a:t></a:t>
            </a:r>
            <a:endParaRPr lang="it-IT" sz="3200" b="1" dirty="0">
              <a:latin typeface="Arial" charset="0"/>
            </a:endParaRPr>
          </a:p>
        </p:txBody>
      </p:sp>
      <p:pic>
        <p:nvPicPr>
          <p:cNvPr id="4" name="Picture 1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322" y="2348880"/>
            <a:ext cx="4063174" cy="138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uppo 4"/>
          <p:cNvGrpSpPr/>
          <p:nvPr/>
        </p:nvGrpSpPr>
        <p:grpSpPr>
          <a:xfrm>
            <a:off x="467544" y="4869160"/>
            <a:ext cx="8280920" cy="1008112"/>
            <a:chOff x="755576" y="2348880"/>
            <a:chExt cx="8280920" cy="1008112"/>
          </a:xfrm>
        </p:grpSpPr>
        <p:pic>
          <p:nvPicPr>
            <p:cNvPr id="6" name="Picture 11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0223" y="2398681"/>
              <a:ext cx="3246273" cy="526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11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0289" y="2817830"/>
              <a:ext cx="1806047" cy="539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ettangolo 7"/>
            <p:cNvSpPr/>
            <p:nvPr/>
          </p:nvSpPr>
          <p:spPr>
            <a:xfrm>
              <a:off x="755576" y="2348880"/>
              <a:ext cx="8280920" cy="100811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Rettangolo 8"/>
            <p:cNvSpPr/>
            <p:nvPr/>
          </p:nvSpPr>
          <p:spPr>
            <a:xfrm>
              <a:off x="790996" y="2348880"/>
              <a:ext cx="5077148" cy="9694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buNone/>
              </a:pPr>
              <a:r>
                <a:rPr lang="en-US" b="1" i="1" dirty="0"/>
                <a:t>Property 1 </a:t>
              </a:r>
              <a:r>
                <a:rPr lang="en-US" dirty="0"/>
                <a:t>(Nearly Unit Vectors)</a:t>
              </a:r>
            </a:p>
            <a:p>
              <a:pPr marL="0" indent="0">
                <a:buNone/>
              </a:pPr>
              <a:endParaRPr lang="en-US" sz="900" b="1" i="1" dirty="0" smtClean="0"/>
            </a:p>
            <a:p>
              <a:pPr marL="0" indent="0">
                <a:buNone/>
              </a:pPr>
              <a:r>
                <a:rPr lang="en-US" b="1" i="1" dirty="0" smtClean="0"/>
                <a:t>Property </a:t>
              </a:r>
              <a:r>
                <a:rPr lang="en-US" b="1" i="1" dirty="0"/>
                <a:t>2 </a:t>
              </a:r>
              <a:r>
                <a:rPr lang="en-US" dirty="0"/>
                <a:t>(Nearly Orthogonal Vectors)</a:t>
              </a:r>
              <a:r>
                <a:rPr lang="it-IT" baseline="30000" dirty="0"/>
                <a:t> </a:t>
              </a:r>
            </a:p>
          </p:txBody>
        </p:sp>
      </p:grpSp>
      <p:sp>
        <p:nvSpPr>
          <p:cNvPr id="2" name="CasellaDiTesto 1"/>
          <p:cNvSpPr txBox="1"/>
          <p:nvPr/>
        </p:nvSpPr>
        <p:spPr>
          <a:xfrm>
            <a:off x="251521" y="1971223"/>
            <a:ext cx="4356484" cy="1774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dirty="0"/>
              <a:t>Non-</a:t>
            </a:r>
            <a:r>
              <a:rPr lang="en-US" dirty="0" err="1"/>
              <a:t>commutativity</a:t>
            </a:r>
            <a:r>
              <a:rPr lang="en-US" dirty="0"/>
              <a:t> with a very high degree k</a:t>
            </a:r>
            <a:endParaRPr lang="en-US" sz="1050" dirty="0"/>
          </a:p>
          <a:p>
            <a:pPr marL="514350" indent="-514350"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it-IT" dirty="0"/>
              <a:t>Non-</a:t>
            </a:r>
            <a:r>
              <a:rPr lang="it-IT" dirty="0" err="1"/>
              <a:t>associativity</a:t>
            </a:r>
            <a:endParaRPr lang="it-IT" sz="1050" dirty="0"/>
          </a:p>
          <a:p>
            <a:pPr marL="514350" indent="-514350"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it-IT" dirty="0" err="1" smtClean="0"/>
              <a:t>Bilinearity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4572000" y="1839595"/>
            <a:ext cx="4572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it-IT" dirty="0" err="1" smtClean="0"/>
              <a:t>Approximation</a:t>
            </a:r>
            <a:endParaRPr lang="it-IT" dirty="0" smtClean="0"/>
          </a:p>
          <a:p>
            <a:pPr marL="514350" indent="-514350">
              <a:spcBef>
                <a:spcPts val="400"/>
              </a:spcBef>
              <a:spcAft>
                <a:spcPts val="400"/>
              </a:spcAft>
              <a:buFont typeface="+mj-lt"/>
              <a:buAutoNum type="arabicPeriod" startAt="4"/>
            </a:pPr>
            <a:r>
              <a:rPr lang="it-IT" dirty="0" smtClean="0"/>
              <a:t> </a:t>
            </a:r>
            <a:endParaRPr lang="it-IT" dirty="0"/>
          </a:p>
          <a:p>
            <a:pPr marL="514350" indent="-514350">
              <a:spcBef>
                <a:spcPts val="400"/>
              </a:spcBef>
              <a:spcAft>
                <a:spcPts val="400"/>
              </a:spcAft>
              <a:buFont typeface="+mj-lt"/>
              <a:buAutoNum type="arabicPeriod" startAt="4"/>
            </a:pPr>
            <a:r>
              <a:rPr lang="it-IT" dirty="0"/>
              <a:t> </a:t>
            </a:r>
          </a:p>
          <a:p>
            <a:pPr marL="514350" indent="-514350">
              <a:spcBef>
                <a:spcPts val="400"/>
              </a:spcBef>
              <a:spcAft>
                <a:spcPts val="400"/>
              </a:spcAft>
              <a:buFont typeface="+mj-lt"/>
              <a:buAutoNum type="arabicPeriod" startAt="4"/>
            </a:pPr>
            <a:r>
              <a:rPr lang="it-IT" dirty="0"/>
              <a:t> 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1835696" y="3861048"/>
            <a:ext cx="3672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demonstrated</a:t>
            </a:r>
            <a:r>
              <a:rPr lang="it-IT" dirty="0"/>
              <a:t> </a:t>
            </a:r>
            <a:r>
              <a:rPr lang="it-IT" b="1" dirty="0" smtClean="0"/>
              <a:t>DTF </a:t>
            </a:r>
            <a:r>
              <a:rPr lang="it-IT" dirty="0" smtClean="0"/>
              <a:t>are </a:t>
            </a:r>
            <a:r>
              <a:rPr lang="it-IT" dirty="0"/>
              <a:t>a </a:t>
            </a:r>
            <a:r>
              <a:rPr lang="it-IT" dirty="0" err="1"/>
              <a:t>nearly</a:t>
            </a:r>
            <a:r>
              <a:rPr lang="it-IT" dirty="0"/>
              <a:t> </a:t>
            </a:r>
            <a:r>
              <a:rPr lang="it-IT" b="1" i="1" dirty="0" err="1"/>
              <a:t>orthonormal</a:t>
            </a:r>
            <a:r>
              <a:rPr lang="it-IT" b="1" i="1" dirty="0"/>
              <a:t> base 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4824536" y="58772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it-IT" sz="1800" dirty="0" smtClean="0">
                <a:sym typeface="Symbol" pitchFamily="18" charset="2"/>
              </a:rPr>
              <a:t>(</a:t>
            </a:r>
            <a:r>
              <a:rPr lang="it-IT" sz="1800" dirty="0" err="1" smtClean="0">
                <a:sym typeface="Symbol" pitchFamily="18" charset="2"/>
              </a:rPr>
              <a:t>see</a:t>
            </a:r>
            <a:r>
              <a:rPr lang="it-IT" sz="1800" dirty="0" smtClean="0">
                <a:sym typeface="Symbol" pitchFamily="18" charset="2"/>
              </a:rPr>
              <a:t> </a:t>
            </a:r>
            <a:r>
              <a:rPr lang="it-IT" sz="1800" b="1" dirty="0">
                <a:sym typeface="Symbol" pitchFamily="18" charset="2"/>
              </a:rPr>
              <a:t>Lemma 1 </a:t>
            </a:r>
            <a:r>
              <a:rPr lang="it-IT" sz="1800" dirty="0">
                <a:sym typeface="Symbol" pitchFamily="18" charset="2"/>
              </a:rPr>
              <a:t>and </a:t>
            </a:r>
            <a:r>
              <a:rPr lang="it-IT" sz="1800" b="1" dirty="0">
                <a:sym typeface="Symbol" pitchFamily="18" charset="2"/>
              </a:rPr>
              <a:t>Lemma 2 </a:t>
            </a:r>
            <a:r>
              <a:rPr lang="it-IT" sz="1800" dirty="0">
                <a:sym typeface="Symbol" pitchFamily="18" charset="2"/>
              </a:rPr>
              <a:t>in the </a:t>
            </a:r>
            <a:r>
              <a:rPr lang="it-IT" sz="1800" dirty="0" err="1">
                <a:sym typeface="Symbol" pitchFamily="18" charset="2"/>
              </a:rPr>
              <a:t>paper</a:t>
            </a:r>
            <a:r>
              <a:rPr lang="it-IT" sz="1800" dirty="0">
                <a:sym typeface="Symbol" pitchFamily="18" charset="2"/>
              </a:rPr>
              <a:t>)</a:t>
            </a:r>
          </a:p>
        </p:txBody>
      </p:sp>
      <p:sp>
        <p:nvSpPr>
          <p:cNvPr id="10" name="Rettangolo 9"/>
          <p:cNvSpPr/>
          <p:nvPr/>
        </p:nvSpPr>
        <p:spPr>
          <a:xfrm>
            <a:off x="107504" y="1268760"/>
            <a:ext cx="8979851" cy="24482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1043608" y="6330806"/>
            <a:ext cx="84969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err="1" smtClean="0"/>
              <a:t>Zanzotto&amp;Dell'Arciprete</a:t>
            </a:r>
            <a:r>
              <a:rPr lang="it-IT" sz="1600" dirty="0" smtClean="0"/>
              <a:t>, </a:t>
            </a:r>
            <a:r>
              <a:rPr lang="it-IT" sz="1600" i="1" dirty="0" smtClean="0"/>
              <a:t>Distributed </a:t>
            </a:r>
            <a:r>
              <a:rPr lang="it-IT" sz="1600" i="1" dirty="0" err="1"/>
              <a:t>Tree</a:t>
            </a:r>
            <a:r>
              <a:rPr lang="it-IT" sz="1600" i="1" dirty="0"/>
              <a:t> </a:t>
            </a:r>
            <a:r>
              <a:rPr lang="it-IT" sz="1600" i="1" dirty="0" err="1"/>
              <a:t>Kernels</a:t>
            </a:r>
            <a:r>
              <a:rPr lang="it-IT" sz="1600" dirty="0"/>
              <a:t>, </a:t>
            </a:r>
            <a:r>
              <a:rPr lang="it-IT" sz="1600" dirty="0" err="1"/>
              <a:t>Proceedings</a:t>
            </a:r>
            <a:r>
              <a:rPr lang="it-IT" sz="1600" dirty="0"/>
              <a:t> of </a:t>
            </a:r>
            <a:r>
              <a:rPr lang="it-IT" sz="1600" dirty="0" smtClean="0"/>
              <a:t>ICML, </a:t>
            </a:r>
            <a:r>
              <a:rPr lang="it-IT" sz="1600" dirty="0"/>
              <a:t>2012</a:t>
            </a:r>
          </a:p>
        </p:txBody>
      </p:sp>
    </p:spTree>
    <p:extLst>
      <p:ext uri="{BB962C8B-B14F-4D97-AF65-F5344CB8AC3E}">
        <p14:creationId xmlns:p14="http://schemas.microsoft.com/office/powerpoint/2010/main" val="190292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603"/>
    </mc:Choice>
    <mc:Fallback xmlns="">
      <p:transition spd="slow" advTm="62603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589240"/>
            <a:ext cx="2596097" cy="59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chemeClr val="bg1">
                    <a:lumMod val="75000"/>
                  </a:schemeClr>
                </a:solidFill>
              </a:rPr>
              <a:t>Compositionally</a:t>
            </a:r>
            <a:r>
              <a:rPr lang="it-IT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building</a:t>
            </a:r>
            <a:r>
              <a:rPr lang="it-IT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it-IT" b="1" dirty="0">
                <a:solidFill>
                  <a:schemeClr val="bg1">
                    <a:lumMod val="75000"/>
                  </a:schemeClr>
                </a:solidFill>
              </a:rPr>
              <a:t>Distributed </a:t>
            </a:r>
            <a:r>
              <a:rPr lang="it-IT" b="1" dirty="0" err="1">
                <a:solidFill>
                  <a:schemeClr val="bg1">
                    <a:lumMod val="75000"/>
                  </a:schemeClr>
                </a:solidFill>
              </a:rPr>
              <a:t>Tree</a:t>
            </a:r>
            <a:r>
              <a:rPr lang="it-IT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bg1">
                    <a:lumMod val="75000"/>
                  </a:schemeClr>
                </a:solidFill>
              </a:rPr>
              <a:t>Fragments</a:t>
            </a:r>
            <a:endParaRPr lang="it-IT" b="1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it-IT" b="1" dirty="0" smtClean="0">
                <a:solidFill>
                  <a:schemeClr val="bg1">
                    <a:lumMod val="75000"/>
                  </a:schemeClr>
                </a:solidFill>
              </a:rPr>
              <a:t>Distributed </a:t>
            </a:r>
            <a:r>
              <a:rPr lang="it-IT" b="1" dirty="0" err="1">
                <a:solidFill>
                  <a:schemeClr val="bg1">
                    <a:lumMod val="75000"/>
                  </a:schemeClr>
                </a:solidFill>
              </a:rPr>
              <a:t>Tree</a:t>
            </a:r>
            <a:r>
              <a:rPr lang="it-IT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bg1">
                    <a:lumMod val="75000"/>
                  </a:schemeClr>
                </a:solidFill>
              </a:rPr>
              <a:t>Fragments</a:t>
            </a:r>
            <a:r>
              <a:rPr lang="it-IT" dirty="0">
                <a:solidFill>
                  <a:schemeClr val="bg1">
                    <a:lumMod val="75000"/>
                  </a:schemeClr>
                </a:solidFill>
              </a:rPr>
              <a:t> are a </a:t>
            </a:r>
            <a:r>
              <a:rPr lang="it-IT" dirty="0" err="1">
                <a:solidFill>
                  <a:schemeClr val="bg1">
                    <a:lumMod val="75000"/>
                  </a:schemeClr>
                </a:solidFill>
              </a:rPr>
              <a:t>nearly</a:t>
            </a:r>
            <a:r>
              <a:rPr lang="it-IT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it-IT" b="1" i="1" dirty="0" err="1">
                <a:solidFill>
                  <a:schemeClr val="bg1">
                    <a:lumMod val="75000"/>
                  </a:schemeClr>
                </a:solidFill>
              </a:rPr>
              <a:t>orthonormal</a:t>
            </a:r>
            <a:r>
              <a:rPr lang="it-IT" b="1" i="1" dirty="0">
                <a:solidFill>
                  <a:schemeClr val="bg1">
                    <a:lumMod val="75000"/>
                  </a:schemeClr>
                </a:solidFill>
              </a:rPr>
              <a:t> base </a:t>
            </a:r>
            <a:r>
              <a:rPr lang="it-IT" dirty="0" err="1">
                <a:solidFill>
                  <a:schemeClr val="bg1">
                    <a:lumMod val="75000"/>
                  </a:schemeClr>
                </a:solidFill>
              </a:rPr>
              <a:t>that</a:t>
            </a:r>
            <a:r>
              <a:rPr lang="it-IT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75000"/>
                  </a:schemeClr>
                </a:solidFill>
              </a:rPr>
              <a:t>embeds</a:t>
            </a:r>
            <a:r>
              <a:rPr lang="it-IT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75000"/>
                  </a:schemeClr>
                </a:solidFill>
              </a:rPr>
              <a:t>R</a:t>
            </a:r>
            <a:r>
              <a:rPr lang="it-IT" baseline="30000" dirty="0" err="1">
                <a:solidFill>
                  <a:schemeClr val="bg1">
                    <a:lumMod val="75000"/>
                  </a:schemeClr>
                </a:solidFill>
              </a:rPr>
              <a:t>m</a:t>
            </a:r>
            <a:r>
              <a:rPr lang="it-IT" baseline="30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it-IT" dirty="0">
                <a:solidFill>
                  <a:schemeClr val="bg1">
                    <a:lumMod val="75000"/>
                  </a:schemeClr>
                </a:solidFill>
              </a:rPr>
              <a:t>in </a:t>
            </a:r>
            <a:r>
              <a:rPr lang="it-IT" dirty="0" err="1">
                <a:solidFill>
                  <a:schemeClr val="bg1">
                    <a:lumMod val="75000"/>
                  </a:schemeClr>
                </a:solidFill>
              </a:rPr>
              <a:t>R</a:t>
            </a:r>
            <a:r>
              <a:rPr lang="it-IT" baseline="30000" dirty="0" err="1">
                <a:solidFill>
                  <a:schemeClr val="bg1">
                    <a:lumMod val="75000"/>
                  </a:schemeClr>
                </a:solidFill>
              </a:rPr>
              <a:t>d</a:t>
            </a:r>
            <a:endParaRPr lang="it-IT" baseline="300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000" b="1" i="1" dirty="0">
                <a:solidFill>
                  <a:schemeClr val="bg1">
                    <a:lumMod val="75000"/>
                  </a:schemeClr>
                </a:solidFill>
              </a:rPr>
              <a:t>	</a:t>
            </a:r>
            <a:endParaRPr lang="en-US" sz="2000" b="1" i="1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000" b="1" i="1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000" b="1" i="1" dirty="0" smtClean="0">
              <a:solidFill>
                <a:schemeClr val="bg1">
                  <a:lumMod val="75000"/>
                </a:schemeClr>
              </a:solidFill>
            </a:endParaRPr>
          </a:p>
          <a:p>
            <a:pPr defTabSz="449263" eaLnBrk="1">
              <a:lnSpc>
                <a:spcPct val="93000"/>
              </a:lnSpc>
              <a:spcBef>
                <a:spcPts val="1200"/>
              </a:spcBef>
              <a:buClr>
                <a:srgbClr val="000000"/>
              </a:buClr>
              <a:buSzPct val="100000"/>
            </a:pPr>
            <a:r>
              <a:rPr lang="it-IT" b="1" dirty="0" smtClean="0"/>
              <a:t>Distributed </a:t>
            </a:r>
            <a:r>
              <a:rPr lang="it-IT" b="1" dirty="0" err="1" smtClean="0"/>
              <a:t>Trees</a:t>
            </a:r>
            <a:r>
              <a:rPr lang="it-IT" b="1" dirty="0" smtClean="0"/>
              <a:t> </a:t>
            </a:r>
            <a:r>
              <a:rPr lang="it-IT" dirty="0" smtClean="0"/>
              <a:t>can be </a:t>
            </a:r>
            <a:r>
              <a:rPr lang="it-IT" dirty="0" err="1" smtClean="0"/>
              <a:t>efficiently</a:t>
            </a:r>
            <a:r>
              <a:rPr lang="it-IT" dirty="0" smtClean="0"/>
              <a:t> </a:t>
            </a:r>
            <a:r>
              <a:rPr lang="it-IT" dirty="0" err="1" smtClean="0"/>
              <a:t>computed</a:t>
            </a:r>
            <a:endParaRPr lang="it-IT" b="1" dirty="0" smtClean="0"/>
          </a:p>
          <a:p>
            <a:pPr defTabSz="449263" eaLnBrk="1">
              <a:lnSpc>
                <a:spcPct val="93000"/>
              </a:lnSpc>
              <a:spcBef>
                <a:spcPts val="1200"/>
              </a:spcBef>
              <a:buClr>
                <a:srgbClr val="000000"/>
              </a:buClr>
              <a:buSzPct val="100000"/>
            </a:pPr>
            <a:r>
              <a:rPr lang="it-IT" b="1" dirty="0" err="1" smtClean="0">
                <a:solidFill>
                  <a:schemeClr val="bg1">
                    <a:lumMod val="75000"/>
                  </a:schemeClr>
                </a:solidFill>
              </a:rPr>
              <a:t>DTKs</a:t>
            </a:r>
            <a:r>
              <a:rPr lang="it-IT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bg1">
                    <a:lumMod val="75000"/>
                  </a:schemeClr>
                </a:solidFill>
              </a:rPr>
              <a:t>shuold</a:t>
            </a:r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75000"/>
                  </a:schemeClr>
                </a:solidFill>
              </a:rPr>
              <a:t>approximate</a:t>
            </a:r>
            <a:r>
              <a:rPr lang="it-IT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bg1">
                    <a:lumMod val="75000"/>
                  </a:schemeClr>
                </a:solidFill>
              </a:rPr>
              <a:t>Tree</a:t>
            </a:r>
            <a:r>
              <a:rPr lang="it-IT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bg1">
                    <a:lumMod val="75000"/>
                  </a:schemeClr>
                </a:solidFill>
              </a:rPr>
              <a:t>Kernels</a:t>
            </a:r>
            <a:endParaRPr lang="it-IT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DTK: Expected properties and </a:t>
            </a:r>
            <a:r>
              <a:rPr lang="en-US" dirty="0" smtClean="0"/>
              <a:t>challenges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755576" y="5517232"/>
            <a:ext cx="8280920" cy="792088"/>
          </a:xfrm>
          <a:prstGeom prst="rect">
            <a:avLst/>
          </a:prstGeom>
          <a:solidFill>
            <a:schemeClr val="bg1">
              <a:alpha val="23000"/>
            </a:schemeClr>
          </a:solidFill>
          <a:ln w="38100">
            <a:solidFill>
              <a:srgbClr val="FF0000">
                <a:alpha val="4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5" name="Gruppo 14"/>
          <p:cNvGrpSpPr/>
          <p:nvPr/>
        </p:nvGrpSpPr>
        <p:grpSpPr>
          <a:xfrm>
            <a:off x="755576" y="3304067"/>
            <a:ext cx="8280920" cy="1061037"/>
            <a:chOff x="755576" y="2295955"/>
            <a:chExt cx="8280920" cy="1061037"/>
          </a:xfrm>
          <a:solidFill>
            <a:schemeClr val="bg1">
              <a:alpha val="54000"/>
            </a:schemeClr>
          </a:solidFill>
        </p:grpSpPr>
        <p:sp>
          <p:nvSpPr>
            <p:cNvPr id="14" name="Rettangolo 13"/>
            <p:cNvSpPr/>
            <p:nvPr/>
          </p:nvSpPr>
          <p:spPr>
            <a:xfrm>
              <a:off x="790996" y="2348880"/>
              <a:ext cx="5077148" cy="96949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indent="0">
                <a:buNone/>
              </a:pPr>
              <a:r>
                <a:rPr lang="en-US" b="1" i="1" dirty="0"/>
                <a:t>Property 1 </a:t>
              </a:r>
              <a:r>
                <a:rPr lang="en-US" dirty="0"/>
                <a:t>(Nearly Unit Vectors)</a:t>
              </a:r>
            </a:p>
            <a:p>
              <a:pPr marL="0" indent="0">
                <a:buNone/>
              </a:pPr>
              <a:endParaRPr lang="en-US" sz="900" b="1" i="1" dirty="0" smtClean="0"/>
            </a:p>
            <a:p>
              <a:pPr marL="0" indent="0">
                <a:buNone/>
              </a:pPr>
              <a:r>
                <a:rPr lang="en-US" b="1" i="1" dirty="0" smtClean="0"/>
                <a:t>Property </a:t>
              </a:r>
              <a:r>
                <a:rPr lang="en-US" b="1" i="1" dirty="0"/>
                <a:t>2 </a:t>
              </a:r>
              <a:r>
                <a:rPr lang="en-US" dirty="0"/>
                <a:t>(Nearly Orthogonal Vectors)</a:t>
              </a:r>
              <a:r>
                <a:rPr lang="it-IT" baseline="30000" dirty="0"/>
                <a:t> </a:t>
              </a:r>
            </a:p>
          </p:txBody>
        </p:sp>
        <p:pic>
          <p:nvPicPr>
            <p:cNvPr id="11" name="Picture 11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0223" y="2295955"/>
              <a:ext cx="3246273" cy="52626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0289" y="2817830"/>
              <a:ext cx="1806047" cy="53916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Rettangolo 12"/>
            <p:cNvSpPr/>
            <p:nvPr/>
          </p:nvSpPr>
          <p:spPr>
            <a:xfrm>
              <a:off x="755576" y="2348880"/>
              <a:ext cx="8280920" cy="1008112"/>
            </a:xfrm>
            <a:prstGeom prst="rect">
              <a:avLst/>
            </a:prstGeom>
            <a:grpFill/>
            <a:ln w="38100">
              <a:solidFill>
                <a:srgbClr val="FF0000">
                  <a:alpha val="2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1310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833"/>
    </mc:Choice>
    <mc:Fallback xmlns="">
      <p:transition spd="slow" advTm="65833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Building Distributed </a:t>
            </a:r>
            <a:r>
              <a:rPr lang="it-IT" dirty="0" err="1" smtClean="0"/>
              <a:t>Trees</a:t>
            </a:r>
            <a:endParaRPr lang="it-IT" dirty="0" smtClean="0"/>
          </a:p>
        </p:txBody>
      </p:sp>
      <p:sp>
        <p:nvSpPr>
          <p:cNvPr id="14339" name="Segnaposto contenuto 2"/>
          <p:cNvSpPr>
            <a:spLocks noGrp="1"/>
          </p:cNvSpPr>
          <p:nvPr>
            <p:ph idx="1"/>
          </p:nvPr>
        </p:nvSpPr>
        <p:spPr>
          <a:xfrm>
            <a:off x="456481" y="1647534"/>
            <a:ext cx="8226720" cy="282701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Given a tree T, the distributed representation of its </a:t>
            </a:r>
            <a:r>
              <a:rPr lang="en-US" dirty="0" err="1" smtClean="0"/>
              <a:t>subtrees</a:t>
            </a:r>
            <a:r>
              <a:rPr lang="en-US" dirty="0" smtClean="0"/>
              <a:t> is the vector:</a:t>
            </a:r>
            <a:endParaRPr lang="it-IT" dirty="0" smtClean="0"/>
          </a:p>
          <a:p>
            <a:endParaRPr lang="it-IT" dirty="0" smtClean="0"/>
          </a:p>
          <a:p>
            <a:pPr marL="457200" lvl="1" indent="0">
              <a:buNone/>
            </a:pPr>
            <a:endParaRPr lang="it-IT" dirty="0"/>
          </a:p>
          <a:p>
            <a:pPr marL="57150" indent="0">
              <a:buNone/>
            </a:pPr>
            <a:r>
              <a:rPr lang="en-US" dirty="0" smtClean="0"/>
              <a:t>where S(T) is the set of the </a:t>
            </a:r>
            <a:r>
              <a:rPr lang="en-US" dirty="0" err="1" smtClean="0"/>
              <a:t>subtrees</a:t>
            </a:r>
            <a:r>
              <a:rPr lang="en-US" dirty="0" smtClean="0"/>
              <a:t> of T</a:t>
            </a:r>
            <a:endParaRPr lang="it-IT" dirty="0" smtClean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080" y="2645559"/>
            <a:ext cx="3029760" cy="940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1" name="Group 158"/>
          <p:cNvGrpSpPr>
            <a:grpSpLocks/>
          </p:cNvGrpSpPr>
          <p:nvPr/>
        </p:nvGrpSpPr>
        <p:grpSpPr bwMode="auto">
          <a:xfrm>
            <a:off x="3788640" y="4801465"/>
            <a:ext cx="1739520" cy="760400"/>
            <a:chOff x="3282" y="912"/>
            <a:chExt cx="1208" cy="528"/>
          </a:xfrm>
        </p:grpSpPr>
        <p:sp>
          <p:nvSpPr>
            <p:cNvPr id="14393" name="CasellaDiTesto 58"/>
            <p:cNvSpPr txBox="1">
              <a:spLocks noChangeAspect="1" noChangeArrowheads="1"/>
            </p:cNvSpPr>
            <p:nvPr/>
          </p:nvSpPr>
          <p:spPr bwMode="auto">
            <a:xfrm>
              <a:off x="3832" y="1093"/>
              <a:ext cx="22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800"/>
                <a:t>VP</a:t>
              </a:r>
            </a:p>
          </p:txBody>
        </p:sp>
        <p:sp>
          <p:nvSpPr>
            <p:cNvPr id="14394" name="CasellaDiTesto 59"/>
            <p:cNvSpPr txBox="1">
              <a:spLocks noChangeAspect="1" noChangeArrowheads="1"/>
            </p:cNvSpPr>
            <p:nvPr/>
          </p:nvSpPr>
          <p:spPr bwMode="auto">
            <a:xfrm>
              <a:off x="3627" y="1281"/>
              <a:ext cx="227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800"/>
                <a:t>VB</a:t>
              </a:r>
            </a:p>
          </p:txBody>
        </p:sp>
        <p:sp>
          <p:nvSpPr>
            <p:cNvPr id="14395" name="CasellaDiTesto 60"/>
            <p:cNvSpPr txBox="1">
              <a:spLocks noChangeAspect="1" noChangeArrowheads="1"/>
            </p:cNvSpPr>
            <p:nvPr/>
          </p:nvSpPr>
          <p:spPr bwMode="auto">
            <a:xfrm>
              <a:off x="3836" y="1281"/>
              <a:ext cx="22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800"/>
                <a:t>NP</a:t>
              </a:r>
            </a:p>
          </p:txBody>
        </p:sp>
        <p:cxnSp>
          <p:nvCxnSpPr>
            <p:cNvPr id="14396" name="Connettore 1 63"/>
            <p:cNvCxnSpPr>
              <a:cxnSpLocks noChangeAspect="1" noChangeShapeType="1"/>
            </p:cNvCxnSpPr>
            <p:nvPr/>
          </p:nvCxnSpPr>
          <p:spPr bwMode="auto">
            <a:xfrm flipH="1">
              <a:off x="3713" y="1217"/>
              <a:ext cx="201" cy="64"/>
            </a:xfrm>
            <a:prstGeom prst="line">
              <a:avLst/>
            </a:prstGeom>
            <a:noFill/>
            <a:ln w="9525" algn="ctr">
              <a:solidFill>
                <a:srgbClr val="00CC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97" name="Connettore 1 64"/>
            <p:cNvCxnSpPr>
              <a:cxnSpLocks noChangeAspect="1" noChangeShapeType="1"/>
            </p:cNvCxnSpPr>
            <p:nvPr/>
          </p:nvCxnSpPr>
          <p:spPr bwMode="auto">
            <a:xfrm>
              <a:off x="3914" y="1217"/>
              <a:ext cx="4" cy="64"/>
            </a:xfrm>
            <a:prstGeom prst="line">
              <a:avLst/>
            </a:prstGeom>
            <a:noFill/>
            <a:ln w="9525" algn="ctr">
              <a:solidFill>
                <a:srgbClr val="00CC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98" name="CasellaDiTesto 66"/>
            <p:cNvSpPr txBox="1">
              <a:spLocks noChangeAspect="1" noChangeArrowheads="1"/>
            </p:cNvSpPr>
            <p:nvPr/>
          </p:nvSpPr>
          <p:spPr bwMode="auto">
            <a:xfrm>
              <a:off x="4270" y="1281"/>
              <a:ext cx="22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800"/>
                <a:t>NP</a:t>
              </a:r>
            </a:p>
          </p:txBody>
        </p:sp>
        <p:cxnSp>
          <p:nvCxnSpPr>
            <p:cNvPr id="14399" name="Connettore 1 68"/>
            <p:cNvCxnSpPr>
              <a:cxnSpLocks noChangeAspect="1" noChangeShapeType="1"/>
            </p:cNvCxnSpPr>
            <p:nvPr/>
          </p:nvCxnSpPr>
          <p:spPr bwMode="auto">
            <a:xfrm>
              <a:off x="3914" y="1217"/>
              <a:ext cx="438" cy="64"/>
            </a:xfrm>
            <a:prstGeom prst="line">
              <a:avLst/>
            </a:prstGeom>
            <a:noFill/>
            <a:ln w="9525" algn="ctr">
              <a:solidFill>
                <a:srgbClr val="00CC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00" name="CasellaDiTesto 105"/>
            <p:cNvSpPr txBox="1">
              <a:spLocks noChangeAspect="1" noChangeArrowheads="1"/>
            </p:cNvSpPr>
            <p:nvPr/>
          </p:nvSpPr>
          <p:spPr bwMode="auto">
            <a:xfrm>
              <a:off x="3532" y="912"/>
              <a:ext cx="168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800"/>
                <a:t>S</a:t>
              </a:r>
            </a:p>
          </p:txBody>
        </p:sp>
        <p:sp>
          <p:nvSpPr>
            <p:cNvPr id="14401" name="CasellaDiTesto 106"/>
            <p:cNvSpPr txBox="1">
              <a:spLocks noChangeAspect="1" noChangeArrowheads="1"/>
            </p:cNvSpPr>
            <p:nvPr/>
          </p:nvSpPr>
          <p:spPr bwMode="auto">
            <a:xfrm>
              <a:off x="3306" y="1097"/>
              <a:ext cx="22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800"/>
                <a:t>NP</a:t>
              </a:r>
            </a:p>
          </p:txBody>
        </p:sp>
        <p:cxnSp>
          <p:nvCxnSpPr>
            <p:cNvPr id="14402" name="Connettore 1 107"/>
            <p:cNvCxnSpPr>
              <a:cxnSpLocks noChangeAspect="1" noChangeShapeType="1"/>
            </p:cNvCxnSpPr>
            <p:nvPr/>
          </p:nvCxnSpPr>
          <p:spPr bwMode="auto">
            <a:xfrm flipH="1">
              <a:off x="3389" y="1037"/>
              <a:ext cx="198" cy="60"/>
            </a:xfrm>
            <a:prstGeom prst="line">
              <a:avLst/>
            </a:prstGeom>
            <a:noFill/>
            <a:ln w="9525" algn="ctr">
              <a:solidFill>
                <a:srgbClr val="00CC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403" name="Connettore 1 108"/>
            <p:cNvCxnSpPr>
              <a:cxnSpLocks noChangeAspect="1" noChangeShapeType="1"/>
            </p:cNvCxnSpPr>
            <p:nvPr/>
          </p:nvCxnSpPr>
          <p:spPr bwMode="auto">
            <a:xfrm>
              <a:off x="3587" y="1037"/>
              <a:ext cx="327" cy="56"/>
            </a:xfrm>
            <a:prstGeom prst="line">
              <a:avLst/>
            </a:prstGeom>
            <a:noFill/>
            <a:ln w="9525" algn="ctr">
              <a:solidFill>
                <a:srgbClr val="00CC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04" name="CasellaDiTesto 109"/>
            <p:cNvSpPr txBox="1">
              <a:spLocks noChangeAspect="1" noChangeArrowheads="1"/>
            </p:cNvSpPr>
            <p:nvPr/>
          </p:nvSpPr>
          <p:spPr bwMode="auto">
            <a:xfrm>
              <a:off x="3282" y="1290"/>
              <a:ext cx="271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800"/>
                <a:t>NNS</a:t>
              </a:r>
            </a:p>
          </p:txBody>
        </p:sp>
        <p:cxnSp>
          <p:nvCxnSpPr>
            <p:cNvPr id="18" name="Connettore 1 111"/>
            <p:cNvCxnSpPr/>
            <p:nvPr/>
          </p:nvCxnSpPr>
          <p:spPr>
            <a:xfrm rot="16200000" flipH="1">
              <a:off x="3363" y="1262"/>
              <a:ext cx="5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42" name="Group 94"/>
          <p:cNvGrpSpPr>
            <a:grpSpLocks noChangeAspect="1"/>
          </p:cNvGrpSpPr>
          <p:nvPr/>
        </p:nvGrpSpPr>
        <p:grpSpPr bwMode="auto">
          <a:xfrm>
            <a:off x="849600" y="4539357"/>
            <a:ext cx="2280960" cy="1272050"/>
            <a:chOff x="48" y="1008"/>
            <a:chExt cx="2700" cy="1507"/>
          </a:xfrm>
        </p:grpSpPr>
        <p:sp>
          <p:nvSpPr>
            <p:cNvPr id="14364" name="CasellaDiTesto 58"/>
            <p:cNvSpPr txBox="1">
              <a:spLocks noChangeAspect="1" noChangeArrowheads="1"/>
            </p:cNvSpPr>
            <p:nvPr/>
          </p:nvSpPr>
          <p:spPr bwMode="auto">
            <a:xfrm>
              <a:off x="1098" y="1317"/>
              <a:ext cx="374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800"/>
                <a:t>VP</a:t>
              </a:r>
            </a:p>
          </p:txBody>
        </p:sp>
        <p:sp>
          <p:nvSpPr>
            <p:cNvPr id="14365" name="CasellaDiTesto 59"/>
            <p:cNvSpPr txBox="1">
              <a:spLocks noChangeAspect="1" noChangeArrowheads="1"/>
            </p:cNvSpPr>
            <p:nvPr/>
          </p:nvSpPr>
          <p:spPr bwMode="auto">
            <a:xfrm>
              <a:off x="749" y="1638"/>
              <a:ext cx="387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800"/>
                <a:t>VB</a:t>
              </a:r>
            </a:p>
          </p:txBody>
        </p:sp>
        <p:sp>
          <p:nvSpPr>
            <p:cNvPr id="14366" name="CasellaDiTesto 60"/>
            <p:cNvSpPr txBox="1">
              <a:spLocks noChangeAspect="1" noChangeArrowheads="1"/>
            </p:cNvSpPr>
            <p:nvPr/>
          </p:nvSpPr>
          <p:spPr bwMode="auto">
            <a:xfrm>
              <a:off x="1105" y="1638"/>
              <a:ext cx="374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800"/>
                <a:t>NP</a:t>
              </a:r>
            </a:p>
          </p:txBody>
        </p:sp>
        <p:sp>
          <p:nvSpPr>
            <p:cNvPr id="14367" name="CasellaDiTesto 62"/>
            <p:cNvSpPr txBox="1">
              <a:spLocks noChangeAspect="1" noChangeArrowheads="1"/>
            </p:cNvSpPr>
            <p:nvPr/>
          </p:nvSpPr>
          <p:spPr bwMode="auto">
            <a:xfrm>
              <a:off x="701" y="1909"/>
              <a:ext cx="420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800" i="1"/>
                <a:t>feed</a:t>
              </a:r>
            </a:p>
          </p:txBody>
        </p:sp>
        <p:cxnSp>
          <p:nvCxnSpPr>
            <p:cNvPr id="14368" name="Connettore 1 63"/>
            <p:cNvCxnSpPr>
              <a:cxnSpLocks noChangeAspect="1" noChangeShapeType="1"/>
            </p:cNvCxnSpPr>
            <p:nvPr/>
          </p:nvCxnSpPr>
          <p:spPr bwMode="auto">
            <a:xfrm flipH="1">
              <a:off x="895" y="1528"/>
              <a:ext cx="343" cy="110"/>
            </a:xfrm>
            <a:prstGeom prst="line">
              <a:avLst/>
            </a:prstGeom>
            <a:noFill/>
            <a:ln w="9525" algn="ctr">
              <a:solidFill>
                <a:srgbClr val="00CC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69" name="Connettore 1 64"/>
            <p:cNvCxnSpPr>
              <a:cxnSpLocks noChangeAspect="1" noChangeShapeType="1"/>
            </p:cNvCxnSpPr>
            <p:nvPr/>
          </p:nvCxnSpPr>
          <p:spPr bwMode="auto">
            <a:xfrm>
              <a:off x="1238" y="1528"/>
              <a:ext cx="6" cy="110"/>
            </a:xfrm>
            <a:prstGeom prst="line">
              <a:avLst/>
            </a:prstGeom>
            <a:noFill/>
            <a:ln w="9525" algn="ctr">
              <a:solidFill>
                <a:srgbClr val="00CC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70" name="Connettore 1 40"/>
            <p:cNvCxnSpPr>
              <a:cxnSpLocks noChangeAspect="1" noChangeShapeType="1"/>
              <a:stCxn id="14365" idx="2"/>
              <a:endCxn id="14367" idx="0"/>
            </p:cNvCxnSpPr>
            <p:nvPr/>
          </p:nvCxnSpPr>
          <p:spPr bwMode="auto">
            <a:xfrm flipH="1">
              <a:off x="911" y="1893"/>
              <a:ext cx="32" cy="16"/>
            </a:xfrm>
            <a:prstGeom prst="line">
              <a:avLst/>
            </a:prstGeom>
            <a:noFill/>
            <a:ln w="9525" algn="ctr">
              <a:solidFill>
                <a:srgbClr val="00CC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71" name="CasellaDiTesto 66"/>
            <p:cNvSpPr txBox="1">
              <a:spLocks noChangeAspect="1" noChangeArrowheads="1"/>
            </p:cNvSpPr>
            <p:nvPr/>
          </p:nvSpPr>
          <p:spPr bwMode="auto">
            <a:xfrm>
              <a:off x="1845" y="1638"/>
              <a:ext cx="374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800"/>
                <a:t>NP</a:t>
              </a:r>
            </a:p>
          </p:txBody>
        </p:sp>
        <p:cxnSp>
          <p:nvCxnSpPr>
            <p:cNvPr id="14372" name="Connettore 1 68"/>
            <p:cNvCxnSpPr>
              <a:cxnSpLocks noChangeAspect="1" noChangeShapeType="1"/>
            </p:cNvCxnSpPr>
            <p:nvPr/>
          </p:nvCxnSpPr>
          <p:spPr bwMode="auto">
            <a:xfrm>
              <a:off x="1238" y="1528"/>
              <a:ext cx="747" cy="110"/>
            </a:xfrm>
            <a:prstGeom prst="line">
              <a:avLst/>
            </a:prstGeom>
            <a:noFill/>
            <a:ln w="9525" algn="ctr">
              <a:solidFill>
                <a:srgbClr val="00CC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73" name="CasellaDiTesto 90"/>
            <p:cNvSpPr txBox="1">
              <a:spLocks noChangeAspect="1" noChangeArrowheads="1"/>
            </p:cNvSpPr>
            <p:nvPr/>
          </p:nvSpPr>
          <p:spPr bwMode="auto">
            <a:xfrm>
              <a:off x="1059" y="1998"/>
              <a:ext cx="461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800"/>
                <a:t>NNS</a:t>
              </a:r>
            </a:p>
          </p:txBody>
        </p:sp>
        <p:sp>
          <p:nvSpPr>
            <p:cNvPr id="14374" name="CasellaDiTesto 91"/>
            <p:cNvSpPr txBox="1">
              <a:spLocks noChangeAspect="1" noChangeArrowheads="1"/>
            </p:cNvSpPr>
            <p:nvPr/>
          </p:nvSpPr>
          <p:spPr bwMode="auto">
            <a:xfrm>
              <a:off x="1037" y="2260"/>
              <a:ext cx="461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800" i="1"/>
                <a:t>cows</a:t>
              </a:r>
            </a:p>
          </p:txBody>
        </p:sp>
        <p:cxnSp>
          <p:nvCxnSpPr>
            <p:cNvPr id="14375" name="Connettore 1 45"/>
            <p:cNvCxnSpPr>
              <a:cxnSpLocks noChangeAspect="1" noChangeShapeType="1"/>
              <a:stCxn id="14366" idx="2"/>
              <a:endCxn id="14373" idx="0"/>
            </p:cNvCxnSpPr>
            <p:nvPr/>
          </p:nvCxnSpPr>
          <p:spPr bwMode="auto">
            <a:xfrm flipH="1">
              <a:off x="1290" y="1893"/>
              <a:ext cx="3" cy="105"/>
            </a:xfrm>
            <a:prstGeom prst="line">
              <a:avLst/>
            </a:prstGeom>
            <a:noFill/>
            <a:ln w="9525" algn="ctr">
              <a:solidFill>
                <a:srgbClr val="00CC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76" name="Connettore 1 46"/>
            <p:cNvCxnSpPr>
              <a:cxnSpLocks noChangeAspect="1" noChangeShapeType="1"/>
              <a:stCxn id="14373" idx="2"/>
              <a:endCxn id="14374" idx="0"/>
            </p:cNvCxnSpPr>
            <p:nvPr/>
          </p:nvCxnSpPr>
          <p:spPr bwMode="auto">
            <a:xfrm flipH="1">
              <a:off x="1268" y="2253"/>
              <a:ext cx="22" cy="7"/>
            </a:xfrm>
            <a:prstGeom prst="line">
              <a:avLst/>
            </a:prstGeom>
            <a:noFill/>
            <a:ln w="9525" algn="ctr">
              <a:solidFill>
                <a:srgbClr val="00CC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77" name="CasellaDiTesto 95"/>
            <p:cNvSpPr txBox="1">
              <a:spLocks noChangeAspect="1" noChangeArrowheads="1"/>
            </p:cNvSpPr>
            <p:nvPr/>
          </p:nvSpPr>
          <p:spPr bwMode="auto">
            <a:xfrm>
              <a:off x="1695" y="1982"/>
              <a:ext cx="393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800"/>
                <a:t>NN</a:t>
              </a:r>
            </a:p>
          </p:txBody>
        </p:sp>
        <p:sp>
          <p:nvSpPr>
            <p:cNvPr id="14378" name="CasellaDiTesto 96"/>
            <p:cNvSpPr txBox="1">
              <a:spLocks noChangeAspect="1" noChangeArrowheads="1"/>
            </p:cNvSpPr>
            <p:nvPr/>
          </p:nvSpPr>
          <p:spPr bwMode="auto">
            <a:xfrm>
              <a:off x="2249" y="1982"/>
              <a:ext cx="461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800"/>
                <a:t>NNS</a:t>
              </a:r>
            </a:p>
          </p:txBody>
        </p:sp>
        <p:cxnSp>
          <p:nvCxnSpPr>
            <p:cNvPr id="14379" name="Connettore 1 49"/>
            <p:cNvCxnSpPr>
              <a:cxnSpLocks noChangeAspect="1" noChangeShapeType="1"/>
              <a:stCxn id="14371" idx="2"/>
              <a:endCxn id="14377" idx="0"/>
            </p:cNvCxnSpPr>
            <p:nvPr/>
          </p:nvCxnSpPr>
          <p:spPr bwMode="auto">
            <a:xfrm flipH="1">
              <a:off x="1892" y="1893"/>
              <a:ext cx="141" cy="89"/>
            </a:xfrm>
            <a:prstGeom prst="line">
              <a:avLst/>
            </a:prstGeom>
            <a:noFill/>
            <a:ln w="9525" algn="ctr">
              <a:solidFill>
                <a:srgbClr val="00CC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80" name="Connettore 1 50"/>
            <p:cNvCxnSpPr>
              <a:cxnSpLocks noChangeAspect="1" noChangeShapeType="1"/>
              <a:stCxn id="14371" idx="2"/>
              <a:endCxn id="14378" idx="0"/>
            </p:cNvCxnSpPr>
            <p:nvPr/>
          </p:nvCxnSpPr>
          <p:spPr bwMode="auto">
            <a:xfrm>
              <a:off x="2032" y="1893"/>
              <a:ext cx="448" cy="89"/>
            </a:xfrm>
            <a:prstGeom prst="line">
              <a:avLst/>
            </a:prstGeom>
            <a:noFill/>
            <a:ln w="9525" algn="ctr">
              <a:solidFill>
                <a:srgbClr val="00CC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81" name="CasellaDiTesto 99"/>
            <p:cNvSpPr txBox="1">
              <a:spLocks noChangeAspect="1" noChangeArrowheads="1"/>
            </p:cNvSpPr>
            <p:nvPr/>
          </p:nvSpPr>
          <p:spPr bwMode="auto">
            <a:xfrm>
              <a:off x="1586" y="2260"/>
              <a:ext cx="556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800" i="1"/>
                <a:t>animal</a:t>
              </a:r>
            </a:p>
          </p:txBody>
        </p:sp>
        <p:cxnSp>
          <p:nvCxnSpPr>
            <p:cNvPr id="14382" name="Connettore 1 52"/>
            <p:cNvCxnSpPr>
              <a:cxnSpLocks noChangeAspect="1" noChangeShapeType="1"/>
              <a:stCxn id="14377" idx="2"/>
              <a:endCxn id="14381" idx="0"/>
            </p:cNvCxnSpPr>
            <p:nvPr/>
          </p:nvCxnSpPr>
          <p:spPr bwMode="auto">
            <a:xfrm flipH="1">
              <a:off x="1864" y="2237"/>
              <a:ext cx="28" cy="23"/>
            </a:xfrm>
            <a:prstGeom prst="line">
              <a:avLst/>
            </a:prstGeom>
            <a:noFill/>
            <a:ln w="9525" algn="ctr">
              <a:solidFill>
                <a:srgbClr val="00CC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83" name="CasellaDiTesto 101"/>
            <p:cNvSpPr txBox="1">
              <a:spLocks noChangeAspect="1" noChangeArrowheads="1"/>
            </p:cNvSpPr>
            <p:nvPr/>
          </p:nvSpPr>
          <p:spPr bwMode="auto">
            <a:xfrm>
              <a:off x="2117" y="2260"/>
              <a:ext cx="631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it-IT" sz="800" i="1"/>
                <a:t>extracts</a:t>
              </a:r>
            </a:p>
          </p:txBody>
        </p:sp>
        <p:cxnSp>
          <p:nvCxnSpPr>
            <p:cNvPr id="14384" name="Connettore 1 54"/>
            <p:cNvCxnSpPr>
              <a:cxnSpLocks noChangeAspect="1" noChangeShapeType="1"/>
              <a:stCxn id="14378" idx="2"/>
              <a:endCxn id="14383" idx="0"/>
            </p:cNvCxnSpPr>
            <p:nvPr/>
          </p:nvCxnSpPr>
          <p:spPr bwMode="auto">
            <a:xfrm flipH="1">
              <a:off x="2433" y="2237"/>
              <a:ext cx="47" cy="23"/>
            </a:xfrm>
            <a:prstGeom prst="line">
              <a:avLst/>
            </a:prstGeom>
            <a:noFill/>
            <a:ln w="9525" algn="ctr">
              <a:solidFill>
                <a:srgbClr val="00CC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85" name="CasellaDiTesto 105"/>
            <p:cNvSpPr txBox="1">
              <a:spLocks noChangeAspect="1" noChangeArrowheads="1"/>
            </p:cNvSpPr>
            <p:nvPr/>
          </p:nvSpPr>
          <p:spPr bwMode="auto">
            <a:xfrm>
              <a:off x="587" y="1008"/>
              <a:ext cx="287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800"/>
                <a:t>S</a:t>
              </a:r>
            </a:p>
          </p:txBody>
        </p:sp>
        <p:sp>
          <p:nvSpPr>
            <p:cNvPr id="14386" name="CasellaDiTesto 106"/>
            <p:cNvSpPr txBox="1">
              <a:spLocks noChangeAspect="1" noChangeArrowheads="1"/>
            </p:cNvSpPr>
            <p:nvPr/>
          </p:nvSpPr>
          <p:spPr bwMode="auto">
            <a:xfrm>
              <a:off x="201" y="1324"/>
              <a:ext cx="374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800"/>
                <a:t>NP</a:t>
              </a:r>
            </a:p>
          </p:txBody>
        </p:sp>
        <p:cxnSp>
          <p:nvCxnSpPr>
            <p:cNvPr id="14387" name="Connettore 1 107"/>
            <p:cNvCxnSpPr>
              <a:cxnSpLocks noChangeAspect="1" noChangeShapeType="1"/>
            </p:cNvCxnSpPr>
            <p:nvPr/>
          </p:nvCxnSpPr>
          <p:spPr bwMode="auto">
            <a:xfrm flipH="1">
              <a:off x="343" y="1221"/>
              <a:ext cx="337" cy="102"/>
            </a:xfrm>
            <a:prstGeom prst="line">
              <a:avLst/>
            </a:prstGeom>
            <a:noFill/>
            <a:ln w="9525" algn="ctr">
              <a:solidFill>
                <a:srgbClr val="00CC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88" name="Connettore 1 108"/>
            <p:cNvCxnSpPr>
              <a:cxnSpLocks noChangeAspect="1" noChangeShapeType="1"/>
            </p:cNvCxnSpPr>
            <p:nvPr/>
          </p:nvCxnSpPr>
          <p:spPr bwMode="auto">
            <a:xfrm>
              <a:off x="680" y="1221"/>
              <a:ext cx="558" cy="95"/>
            </a:xfrm>
            <a:prstGeom prst="line">
              <a:avLst/>
            </a:prstGeom>
            <a:noFill/>
            <a:ln w="9525" algn="ctr">
              <a:solidFill>
                <a:srgbClr val="00CC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89" name="CasellaDiTesto 109"/>
            <p:cNvSpPr txBox="1">
              <a:spLocks noChangeAspect="1" noChangeArrowheads="1"/>
            </p:cNvSpPr>
            <p:nvPr/>
          </p:nvSpPr>
          <p:spPr bwMode="auto">
            <a:xfrm>
              <a:off x="161" y="1653"/>
              <a:ext cx="461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800"/>
                <a:t>NNS</a:t>
              </a:r>
            </a:p>
          </p:txBody>
        </p:sp>
        <p:sp>
          <p:nvSpPr>
            <p:cNvPr id="14390" name="CasellaDiTesto 110"/>
            <p:cNvSpPr txBox="1">
              <a:spLocks noChangeAspect="1" noChangeArrowheads="1"/>
            </p:cNvSpPr>
            <p:nvPr/>
          </p:nvSpPr>
          <p:spPr bwMode="auto">
            <a:xfrm>
              <a:off x="48" y="1915"/>
              <a:ext cx="636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800" i="1"/>
                <a:t>Farmers</a:t>
              </a:r>
            </a:p>
          </p:txBody>
        </p:sp>
        <p:cxnSp>
          <p:nvCxnSpPr>
            <p:cNvPr id="47" name="Connettore 1 111"/>
            <p:cNvCxnSpPr/>
            <p:nvPr/>
          </p:nvCxnSpPr>
          <p:spPr>
            <a:xfrm rot="16200000" flipH="1">
              <a:off x="299" y="1603"/>
              <a:ext cx="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ttore 1 112"/>
            <p:cNvCxnSpPr/>
            <p:nvPr/>
          </p:nvCxnSpPr>
          <p:spPr>
            <a:xfrm rot="5400000">
              <a:off x="330" y="1899"/>
              <a:ext cx="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43" name="Group 157"/>
          <p:cNvGrpSpPr>
            <a:grpSpLocks/>
          </p:cNvGrpSpPr>
          <p:nvPr/>
        </p:nvGrpSpPr>
        <p:grpSpPr bwMode="auto">
          <a:xfrm>
            <a:off x="5682240" y="4670411"/>
            <a:ext cx="1834560" cy="982183"/>
            <a:chOff x="4018" y="1584"/>
            <a:chExt cx="1274" cy="682"/>
          </a:xfrm>
        </p:grpSpPr>
        <p:sp>
          <p:nvSpPr>
            <p:cNvPr id="14349" name="CasellaDiTesto 58"/>
            <p:cNvSpPr txBox="1">
              <a:spLocks noChangeAspect="1" noChangeArrowheads="1"/>
            </p:cNvSpPr>
            <p:nvPr/>
          </p:nvSpPr>
          <p:spPr bwMode="auto">
            <a:xfrm>
              <a:off x="4634" y="1765"/>
              <a:ext cx="22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800"/>
                <a:t>VP</a:t>
              </a:r>
            </a:p>
          </p:txBody>
        </p:sp>
        <p:sp>
          <p:nvSpPr>
            <p:cNvPr id="14350" name="CasellaDiTesto 59"/>
            <p:cNvSpPr txBox="1">
              <a:spLocks noChangeAspect="1" noChangeArrowheads="1"/>
            </p:cNvSpPr>
            <p:nvPr/>
          </p:nvSpPr>
          <p:spPr bwMode="auto">
            <a:xfrm>
              <a:off x="4429" y="1953"/>
              <a:ext cx="227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800"/>
                <a:t>VB</a:t>
              </a:r>
            </a:p>
          </p:txBody>
        </p:sp>
        <p:sp>
          <p:nvSpPr>
            <p:cNvPr id="14351" name="CasellaDiTesto 60"/>
            <p:cNvSpPr txBox="1">
              <a:spLocks noChangeAspect="1" noChangeArrowheads="1"/>
            </p:cNvSpPr>
            <p:nvPr/>
          </p:nvSpPr>
          <p:spPr bwMode="auto">
            <a:xfrm>
              <a:off x="4638" y="1953"/>
              <a:ext cx="22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800"/>
                <a:t>NP</a:t>
              </a:r>
            </a:p>
          </p:txBody>
        </p:sp>
        <p:cxnSp>
          <p:nvCxnSpPr>
            <p:cNvPr id="14352" name="Connettore 1 67"/>
            <p:cNvCxnSpPr>
              <a:cxnSpLocks noChangeAspect="1" noChangeShapeType="1"/>
              <a:stCxn id="14349" idx="2"/>
              <a:endCxn id="14350" idx="0"/>
            </p:cNvCxnSpPr>
            <p:nvPr/>
          </p:nvCxnSpPr>
          <p:spPr bwMode="auto">
            <a:xfrm flipH="1">
              <a:off x="4543" y="1915"/>
              <a:ext cx="202" cy="38"/>
            </a:xfrm>
            <a:prstGeom prst="line">
              <a:avLst/>
            </a:prstGeom>
            <a:noFill/>
            <a:ln w="9525" algn="ctr">
              <a:solidFill>
                <a:srgbClr val="00CC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53" name="Connettore 1 68"/>
            <p:cNvCxnSpPr>
              <a:cxnSpLocks noChangeAspect="1" noChangeShapeType="1"/>
              <a:stCxn id="14349" idx="2"/>
              <a:endCxn id="14351" idx="0"/>
            </p:cNvCxnSpPr>
            <p:nvPr/>
          </p:nvCxnSpPr>
          <p:spPr bwMode="auto">
            <a:xfrm>
              <a:off x="4744" y="1915"/>
              <a:ext cx="4" cy="38"/>
            </a:xfrm>
            <a:prstGeom prst="line">
              <a:avLst/>
            </a:prstGeom>
            <a:noFill/>
            <a:ln w="9525" algn="ctr">
              <a:solidFill>
                <a:srgbClr val="00CC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54" name="CasellaDiTesto 66"/>
            <p:cNvSpPr txBox="1">
              <a:spLocks noChangeAspect="1" noChangeArrowheads="1"/>
            </p:cNvSpPr>
            <p:nvPr/>
          </p:nvSpPr>
          <p:spPr bwMode="auto">
            <a:xfrm>
              <a:off x="5072" y="1953"/>
              <a:ext cx="22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800"/>
                <a:t>NP</a:t>
              </a:r>
            </a:p>
          </p:txBody>
        </p:sp>
        <p:cxnSp>
          <p:nvCxnSpPr>
            <p:cNvPr id="14355" name="Connettore 1 70"/>
            <p:cNvCxnSpPr>
              <a:cxnSpLocks noChangeAspect="1" noChangeShapeType="1"/>
              <a:stCxn id="14349" idx="2"/>
              <a:endCxn id="14354" idx="0"/>
            </p:cNvCxnSpPr>
            <p:nvPr/>
          </p:nvCxnSpPr>
          <p:spPr bwMode="auto">
            <a:xfrm>
              <a:off x="4744" y="1915"/>
              <a:ext cx="438" cy="38"/>
            </a:xfrm>
            <a:prstGeom prst="line">
              <a:avLst/>
            </a:prstGeom>
            <a:noFill/>
            <a:ln w="9525" algn="ctr">
              <a:solidFill>
                <a:srgbClr val="00CC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56" name="CasellaDiTesto 105"/>
            <p:cNvSpPr txBox="1">
              <a:spLocks noChangeAspect="1" noChangeArrowheads="1"/>
            </p:cNvSpPr>
            <p:nvPr/>
          </p:nvSpPr>
          <p:spPr bwMode="auto">
            <a:xfrm>
              <a:off x="4334" y="1584"/>
              <a:ext cx="168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800"/>
                <a:t>S</a:t>
              </a:r>
            </a:p>
          </p:txBody>
        </p:sp>
        <p:sp>
          <p:nvSpPr>
            <p:cNvPr id="14357" name="CasellaDiTesto 106"/>
            <p:cNvSpPr txBox="1">
              <a:spLocks noChangeAspect="1" noChangeArrowheads="1"/>
            </p:cNvSpPr>
            <p:nvPr/>
          </p:nvSpPr>
          <p:spPr bwMode="auto">
            <a:xfrm>
              <a:off x="4108" y="1769"/>
              <a:ext cx="22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800"/>
                <a:t>NP</a:t>
              </a:r>
            </a:p>
          </p:txBody>
        </p:sp>
        <p:cxnSp>
          <p:nvCxnSpPr>
            <p:cNvPr id="14358" name="Connettore 1 73"/>
            <p:cNvCxnSpPr>
              <a:cxnSpLocks noChangeAspect="1" noChangeShapeType="1"/>
              <a:stCxn id="14356" idx="2"/>
              <a:endCxn id="14357" idx="0"/>
            </p:cNvCxnSpPr>
            <p:nvPr/>
          </p:nvCxnSpPr>
          <p:spPr bwMode="auto">
            <a:xfrm flipH="1">
              <a:off x="4218" y="1734"/>
              <a:ext cx="200" cy="35"/>
            </a:xfrm>
            <a:prstGeom prst="line">
              <a:avLst/>
            </a:prstGeom>
            <a:noFill/>
            <a:ln w="9525" algn="ctr">
              <a:solidFill>
                <a:srgbClr val="00CC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59" name="Connettore 1 74"/>
            <p:cNvCxnSpPr>
              <a:cxnSpLocks noChangeAspect="1" noChangeShapeType="1"/>
              <a:stCxn id="14356" idx="2"/>
              <a:endCxn id="14349" idx="0"/>
            </p:cNvCxnSpPr>
            <p:nvPr/>
          </p:nvCxnSpPr>
          <p:spPr bwMode="auto">
            <a:xfrm>
              <a:off x="4418" y="1734"/>
              <a:ext cx="326" cy="31"/>
            </a:xfrm>
            <a:prstGeom prst="line">
              <a:avLst/>
            </a:prstGeom>
            <a:noFill/>
            <a:ln w="9525" algn="ctr">
              <a:solidFill>
                <a:srgbClr val="00CC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60" name="CasellaDiTesto 109"/>
            <p:cNvSpPr txBox="1">
              <a:spLocks noChangeAspect="1" noChangeArrowheads="1"/>
            </p:cNvSpPr>
            <p:nvPr/>
          </p:nvSpPr>
          <p:spPr bwMode="auto">
            <a:xfrm>
              <a:off x="4084" y="1962"/>
              <a:ext cx="271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800"/>
                <a:t>NNS</a:t>
              </a:r>
            </a:p>
          </p:txBody>
        </p:sp>
        <p:sp>
          <p:nvSpPr>
            <p:cNvPr id="14361" name="CasellaDiTesto 110"/>
            <p:cNvSpPr txBox="1">
              <a:spLocks noChangeAspect="1" noChangeArrowheads="1"/>
            </p:cNvSpPr>
            <p:nvPr/>
          </p:nvSpPr>
          <p:spPr bwMode="auto">
            <a:xfrm>
              <a:off x="4018" y="2116"/>
              <a:ext cx="373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800" i="1"/>
                <a:t>Farmers</a:t>
              </a:r>
            </a:p>
          </p:txBody>
        </p:sp>
        <p:cxnSp>
          <p:nvCxnSpPr>
            <p:cNvPr id="63" name="Connettore 1 62"/>
            <p:cNvCxnSpPr/>
            <p:nvPr/>
          </p:nvCxnSpPr>
          <p:spPr>
            <a:xfrm rot="16200000" flipH="1">
              <a:off x="4165" y="1933"/>
              <a:ext cx="5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ttore 1 63"/>
            <p:cNvCxnSpPr/>
            <p:nvPr/>
          </p:nvCxnSpPr>
          <p:spPr>
            <a:xfrm rot="5400000">
              <a:off x="4184" y="2107"/>
              <a:ext cx="1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44" name="CasellaDiTesto 64"/>
          <p:cNvSpPr txBox="1">
            <a:spLocks noChangeArrowheads="1"/>
          </p:cNvSpPr>
          <p:nvPr/>
        </p:nvSpPr>
        <p:spPr bwMode="auto">
          <a:xfrm>
            <a:off x="7585920" y="5005965"/>
            <a:ext cx="475287" cy="45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r>
              <a:rPr lang="it-IT"/>
              <a:t>…</a:t>
            </a:r>
          </a:p>
        </p:txBody>
      </p:sp>
      <p:sp>
        <p:nvSpPr>
          <p:cNvPr id="66" name="Rettangolo 65"/>
          <p:cNvSpPr/>
          <p:nvPr/>
        </p:nvSpPr>
        <p:spPr>
          <a:xfrm>
            <a:off x="456480" y="4931078"/>
            <a:ext cx="452845" cy="468477"/>
          </a:xfrm>
          <a:prstGeom prst="rect">
            <a:avLst/>
          </a:prstGeom>
        </p:spPr>
        <p:txBody>
          <a:bodyPr wrap="none" lIns="82945" tIns="41473" rIns="82945" bIns="41473">
            <a:spAutoFit/>
          </a:bodyPr>
          <a:lstStyle/>
          <a:p>
            <a:pPr>
              <a:defRPr/>
            </a:pPr>
            <a:r>
              <a:rPr lang="en-US" sz="2500" dirty="0">
                <a:latin typeface="+mn-lt"/>
              </a:rPr>
              <a:t>S</a:t>
            </a:r>
            <a:r>
              <a:rPr lang="en-US" sz="2500" dirty="0">
                <a:latin typeface="+mj-lt"/>
              </a:rPr>
              <a:t>(</a:t>
            </a:r>
            <a:endParaRPr lang="it-IT" dirty="0">
              <a:latin typeface="+mj-lt"/>
            </a:endParaRPr>
          </a:p>
        </p:txBody>
      </p:sp>
      <p:sp>
        <p:nvSpPr>
          <p:cNvPr id="67" name="Rettangolo 66"/>
          <p:cNvSpPr/>
          <p:nvPr/>
        </p:nvSpPr>
        <p:spPr>
          <a:xfrm>
            <a:off x="3003840" y="4931078"/>
            <a:ext cx="770239" cy="468477"/>
          </a:xfrm>
          <a:prstGeom prst="rect">
            <a:avLst/>
          </a:prstGeom>
        </p:spPr>
        <p:txBody>
          <a:bodyPr wrap="none" lIns="82945" tIns="41473" rIns="82945" bIns="41473">
            <a:spAutoFit/>
          </a:bodyPr>
          <a:lstStyle/>
          <a:p>
            <a:pPr>
              <a:defRPr/>
            </a:pPr>
            <a:r>
              <a:rPr lang="en-US" sz="2500" dirty="0">
                <a:latin typeface="+mj-lt"/>
              </a:rPr>
              <a:t>) = {</a:t>
            </a:r>
            <a:endParaRPr lang="it-IT" dirty="0">
              <a:latin typeface="+mj-lt"/>
            </a:endParaRPr>
          </a:p>
        </p:txBody>
      </p:sp>
      <p:sp>
        <p:nvSpPr>
          <p:cNvPr id="68" name="Rettangolo 67"/>
          <p:cNvSpPr/>
          <p:nvPr/>
        </p:nvSpPr>
        <p:spPr>
          <a:xfrm>
            <a:off x="5486400" y="4931078"/>
            <a:ext cx="249120" cy="475250"/>
          </a:xfrm>
          <a:prstGeom prst="rect">
            <a:avLst/>
          </a:prstGeom>
        </p:spPr>
        <p:txBody>
          <a:bodyPr wrap="none" lIns="82945" tIns="41473" rIns="82945" bIns="41473">
            <a:spAutoFit/>
          </a:bodyPr>
          <a:lstStyle/>
          <a:p>
            <a:pPr>
              <a:defRPr/>
            </a:pPr>
            <a:r>
              <a:rPr lang="en-US" sz="2500" dirty="0">
                <a:latin typeface="+mj-lt"/>
              </a:rPr>
              <a:t>,</a:t>
            </a:r>
            <a:endParaRPr lang="it-IT" dirty="0">
              <a:latin typeface="+mj-lt"/>
            </a:endParaRPr>
          </a:p>
        </p:txBody>
      </p:sp>
      <p:sp>
        <p:nvSpPr>
          <p:cNvPr id="69" name="Rettangolo 68"/>
          <p:cNvSpPr/>
          <p:nvPr/>
        </p:nvSpPr>
        <p:spPr>
          <a:xfrm>
            <a:off x="7968960" y="4931078"/>
            <a:ext cx="339840" cy="483891"/>
          </a:xfrm>
          <a:prstGeom prst="rect">
            <a:avLst/>
          </a:prstGeom>
        </p:spPr>
        <p:txBody>
          <a:bodyPr lIns="82945" tIns="41473" rIns="82945" bIns="41473">
            <a:spAutoFit/>
          </a:bodyPr>
          <a:lstStyle/>
          <a:p>
            <a:pPr>
              <a:defRPr/>
            </a:pPr>
            <a:r>
              <a:rPr lang="en-US" sz="2500" dirty="0">
                <a:latin typeface="+mj-lt"/>
              </a:rPr>
              <a:t>}</a:t>
            </a:r>
            <a:endParaRPr lang="it-IT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437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566"/>
    </mc:Choice>
    <mc:Fallback xmlns="">
      <p:transition spd="slow" advTm="40566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Building Distributed </a:t>
            </a:r>
            <a:r>
              <a:rPr lang="it-IT" dirty="0" err="1" smtClean="0"/>
              <a:t>Trees</a:t>
            </a:r>
            <a:endParaRPr lang="it-IT" dirty="0" smtClean="0"/>
          </a:p>
        </p:txBody>
      </p:sp>
      <p:sp>
        <p:nvSpPr>
          <p:cNvPr id="4101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dirty="0" smtClean="0"/>
              <a:t>A more </a:t>
            </a:r>
            <a:r>
              <a:rPr lang="it-IT" dirty="0" err="1" smtClean="0"/>
              <a:t>efficient</a:t>
            </a:r>
            <a:r>
              <a:rPr lang="it-IT" dirty="0" smtClean="0"/>
              <a:t> </a:t>
            </a:r>
            <a:r>
              <a:rPr lang="it-IT" dirty="0" err="1" smtClean="0"/>
              <a:t>approach</a:t>
            </a:r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marL="57150" indent="0">
              <a:buNone/>
            </a:pPr>
            <a:r>
              <a:rPr lang="it-IT" dirty="0" smtClean="0"/>
              <a:t>N(T) </a:t>
            </a:r>
            <a:r>
              <a:rPr lang="it-IT" dirty="0" err="1" smtClean="0"/>
              <a:t>is</a:t>
            </a:r>
            <a:r>
              <a:rPr lang="it-IT" dirty="0" smtClean="0"/>
              <a:t> the set of </a:t>
            </a:r>
            <a:r>
              <a:rPr lang="it-IT" dirty="0" err="1" smtClean="0"/>
              <a:t>nodes</a:t>
            </a:r>
            <a:r>
              <a:rPr lang="it-IT" dirty="0" smtClean="0"/>
              <a:t> of T</a:t>
            </a:r>
          </a:p>
          <a:p>
            <a:pPr marL="57150" indent="0">
              <a:buNone/>
            </a:pPr>
            <a:r>
              <a:rPr lang="it-IT" dirty="0" smtClean="0"/>
              <a:t>s(n)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defined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:</a:t>
            </a:r>
          </a:p>
        </p:txBody>
      </p:sp>
      <p:pic>
        <p:nvPicPr>
          <p:cNvPr id="410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000" y="1954282"/>
            <a:ext cx="3150720" cy="898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2987824" y="3912326"/>
            <a:ext cx="1821809" cy="42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r>
              <a:rPr lang="en-US" sz="2200" dirty="0"/>
              <a:t>if </a:t>
            </a:r>
            <a:r>
              <a:rPr lang="en-US" sz="2200" i="1" dirty="0"/>
              <a:t>n</a:t>
            </a:r>
            <a:r>
              <a:rPr lang="en-US" sz="2200" dirty="0">
                <a:sym typeface="Symbol" pitchFamily="18" charset="2"/>
              </a:rPr>
              <a:t> is terminal</a:t>
            </a:r>
            <a:endParaRPr lang="en-US" sz="2200" i="1" dirty="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7167232" y="4869160"/>
            <a:ext cx="1509224" cy="42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r>
              <a:rPr lang="en-US" sz="2200" dirty="0"/>
              <a:t>if </a:t>
            </a:r>
            <a:r>
              <a:rPr lang="en-US" sz="2200" i="1" dirty="0"/>
              <a:t>n</a:t>
            </a:r>
            <a:r>
              <a:rPr lang="en-US" sz="2200" i="1" dirty="0">
                <a:sym typeface="Symbol" pitchFamily="18" charset="2"/>
              </a:rPr>
              <a:t></a:t>
            </a:r>
            <a:r>
              <a:rPr lang="en-US" sz="2200" i="1" dirty="0"/>
              <a:t>c</a:t>
            </a:r>
            <a:r>
              <a:rPr lang="en-US" sz="2200" i="1" baseline="-25000" dirty="0"/>
              <a:t>1</a:t>
            </a:r>
            <a:r>
              <a:rPr lang="en-US" sz="2200" i="1" dirty="0"/>
              <a:t>…</a:t>
            </a:r>
            <a:r>
              <a:rPr lang="en-US" sz="2200" i="1" dirty="0" err="1"/>
              <a:t>c</a:t>
            </a:r>
            <a:r>
              <a:rPr lang="en-US" sz="2200" i="1" baseline="-25000" dirty="0" err="1"/>
              <a:t>k</a:t>
            </a:r>
            <a:endParaRPr lang="en-US" sz="2200" i="1" baseline="-25000" dirty="0"/>
          </a:p>
        </p:txBody>
      </p:sp>
      <p:pic>
        <p:nvPicPr>
          <p:cNvPr id="9" name="Picture 1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437112"/>
            <a:ext cx="6846788" cy="464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279" y="3997410"/>
            <a:ext cx="1207795" cy="377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876656" y="5593750"/>
            <a:ext cx="6045188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Computing a Distributed </a:t>
            </a:r>
            <a:r>
              <a:rPr lang="it-IT" dirty="0" err="1" smtClean="0"/>
              <a:t>Tree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linear with </a:t>
            </a:r>
            <a:r>
              <a:rPr lang="it-IT" dirty="0" err="1" smtClean="0"/>
              <a:t>respect</a:t>
            </a:r>
            <a:r>
              <a:rPr lang="it-IT" dirty="0" smtClean="0"/>
              <a:t> to the </a:t>
            </a:r>
            <a:r>
              <a:rPr lang="it-IT" dirty="0" err="1" smtClean="0"/>
              <a:t>size</a:t>
            </a:r>
            <a:r>
              <a:rPr lang="it-IT" dirty="0" smtClean="0"/>
              <a:t> of N(T)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6499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661"/>
    </mc:Choice>
    <mc:Fallback xmlns="">
      <p:transition spd="slow" advTm="65661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Building Distributed </a:t>
            </a:r>
            <a:r>
              <a:rPr lang="it-IT" dirty="0" err="1" smtClean="0"/>
              <a:t>Trees</a:t>
            </a:r>
            <a:endParaRPr lang="it-IT" dirty="0" smtClean="0"/>
          </a:p>
        </p:txBody>
      </p:sp>
      <p:sp>
        <p:nvSpPr>
          <p:cNvPr id="4101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dirty="0" smtClean="0"/>
              <a:t>A more </a:t>
            </a:r>
            <a:r>
              <a:rPr lang="it-IT" dirty="0" err="1" smtClean="0"/>
              <a:t>efficient</a:t>
            </a:r>
            <a:r>
              <a:rPr lang="it-IT" dirty="0" smtClean="0"/>
              <a:t> </a:t>
            </a:r>
            <a:r>
              <a:rPr lang="it-IT" dirty="0" err="1" smtClean="0"/>
              <a:t>approach</a:t>
            </a:r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</p:txBody>
      </p:sp>
      <p:pic>
        <p:nvPicPr>
          <p:cNvPr id="410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000" y="1954282"/>
            <a:ext cx="3150720" cy="898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827584" y="3229639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smtClean="0"/>
              <a:t>Assuming </a:t>
            </a:r>
            <a:r>
              <a:rPr lang="en-US" b="1" i="1" dirty="0" smtClean="0"/>
              <a:t>the ideal basic composition function </a:t>
            </a:r>
            <a:r>
              <a:rPr lang="en-US" b="1" i="1" dirty="0" smtClean="0">
                <a:solidFill>
                  <a:srgbClr val="FF0000"/>
                </a:solidFill>
                <a:sym typeface="Symbol"/>
              </a:rPr>
              <a:t></a:t>
            </a:r>
            <a:r>
              <a:rPr lang="en-US" dirty="0" smtClean="0">
                <a:sym typeface="Symbol" pitchFamily="18" charset="2"/>
              </a:rPr>
              <a:t>, it is possible to show that </a:t>
            </a:r>
            <a:r>
              <a:rPr lang="en-US" b="1" i="1" dirty="0" smtClean="0">
                <a:sym typeface="Symbol" pitchFamily="18" charset="2"/>
              </a:rPr>
              <a:t>it exactly computes</a:t>
            </a:r>
            <a:r>
              <a:rPr lang="en-US" dirty="0" smtClean="0">
                <a:sym typeface="Symbol" pitchFamily="18" charset="2"/>
              </a:rPr>
              <a:t>:</a:t>
            </a:r>
            <a:endParaRPr lang="it-IT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160" y="4130362"/>
            <a:ext cx="2612160" cy="810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tangolo 11"/>
          <p:cNvSpPr/>
          <p:nvPr/>
        </p:nvSpPr>
        <p:spPr>
          <a:xfrm>
            <a:off x="4680520" y="58772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it-IT" sz="1800" dirty="0" smtClean="0">
                <a:sym typeface="Symbol" pitchFamily="18" charset="2"/>
              </a:rPr>
              <a:t>(</a:t>
            </a:r>
            <a:r>
              <a:rPr lang="it-IT" sz="1800" dirty="0" err="1" smtClean="0">
                <a:sym typeface="Symbol" pitchFamily="18" charset="2"/>
              </a:rPr>
              <a:t>see</a:t>
            </a:r>
            <a:r>
              <a:rPr lang="it-IT" sz="1800" dirty="0" smtClean="0">
                <a:sym typeface="Symbol" pitchFamily="18" charset="2"/>
              </a:rPr>
              <a:t> </a:t>
            </a:r>
            <a:r>
              <a:rPr lang="it-IT" sz="1800" b="1" dirty="0" err="1">
                <a:sym typeface="Symbol" pitchFamily="18" charset="2"/>
              </a:rPr>
              <a:t>Theorem</a:t>
            </a:r>
            <a:r>
              <a:rPr lang="it-IT" sz="1800" b="1" dirty="0">
                <a:sym typeface="Symbol" pitchFamily="18" charset="2"/>
              </a:rPr>
              <a:t> 1</a:t>
            </a:r>
            <a:r>
              <a:rPr lang="it-IT" sz="1800" i="1" dirty="0">
                <a:sym typeface="Symbol" pitchFamily="18" charset="2"/>
              </a:rPr>
              <a:t> </a:t>
            </a:r>
            <a:r>
              <a:rPr lang="it-IT" sz="1800" dirty="0" smtClean="0">
                <a:sym typeface="Symbol" pitchFamily="18" charset="2"/>
              </a:rPr>
              <a:t>in </a:t>
            </a:r>
            <a:r>
              <a:rPr lang="it-IT" sz="1800" dirty="0">
                <a:sym typeface="Symbol" pitchFamily="18" charset="2"/>
              </a:rPr>
              <a:t>the </a:t>
            </a:r>
            <a:r>
              <a:rPr lang="it-IT" sz="1800" dirty="0" err="1">
                <a:sym typeface="Symbol" pitchFamily="18" charset="2"/>
              </a:rPr>
              <a:t>paper</a:t>
            </a:r>
            <a:r>
              <a:rPr lang="it-IT" sz="1800" dirty="0">
                <a:sym typeface="Symbol" pitchFamily="18" charset="2"/>
              </a:rPr>
              <a:t>)</a:t>
            </a:r>
          </a:p>
        </p:txBody>
      </p:sp>
      <p:sp>
        <p:nvSpPr>
          <p:cNvPr id="8" name="Rettangolo 7"/>
          <p:cNvSpPr/>
          <p:nvPr/>
        </p:nvSpPr>
        <p:spPr>
          <a:xfrm>
            <a:off x="1259632" y="6402814"/>
            <a:ext cx="84969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err="1" smtClean="0"/>
              <a:t>Zanzotto&amp;Dell'Arciprete</a:t>
            </a:r>
            <a:r>
              <a:rPr lang="it-IT" sz="1600" dirty="0" smtClean="0"/>
              <a:t>, </a:t>
            </a:r>
            <a:r>
              <a:rPr lang="it-IT" sz="1600" i="1" dirty="0" smtClean="0"/>
              <a:t>Distributed </a:t>
            </a:r>
            <a:r>
              <a:rPr lang="it-IT" sz="1600" i="1" dirty="0" err="1"/>
              <a:t>Tree</a:t>
            </a:r>
            <a:r>
              <a:rPr lang="it-IT" sz="1600" i="1" dirty="0"/>
              <a:t> </a:t>
            </a:r>
            <a:r>
              <a:rPr lang="it-IT" sz="1600" i="1" dirty="0" err="1"/>
              <a:t>Kernels</a:t>
            </a:r>
            <a:r>
              <a:rPr lang="it-IT" sz="1600" dirty="0"/>
              <a:t>, </a:t>
            </a:r>
            <a:r>
              <a:rPr lang="it-IT" sz="1600" dirty="0" err="1"/>
              <a:t>Proceedings</a:t>
            </a:r>
            <a:r>
              <a:rPr lang="it-IT" sz="1600" dirty="0"/>
              <a:t> of </a:t>
            </a:r>
            <a:r>
              <a:rPr lang="it-IT" sz="1600" dirty="0" smtClean="0"/>
              <a:t>ICML, </a:t>
            </a:r>
            <a:r>
              <a:rPr lang="it-IT" sz="1600" dirty="0"/>
              <a:t>2012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502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711"/>
    </mc:Choice>
    <mc:Fallback xmlns="">
      <p:transition spd="slow" advTm="277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755576" y="5517232"/>
            <a:ext cx="8280920" cy="79208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589240"/>
            <a:ext cx="2596097" cy="59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chemeClr val="bg1">
                    <a:lumMod val="75000"/>
                  </a:schemeClr>
                </a:solidFill>
              </a:rPr>
              <a:t>Compositionally</a:t>
            </a:r>
            <a:r>
              <a:rPr lang="it-IT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building</a:t>
            </a:r>
            <a:r>
              <a:rPr lang="it-IT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it-IT" b="1" dirty="0">
                <a:solidFill>
                  <a:schemeClr val="bg1">
                    <a:lumMod val="75000"/>
                  </a:schemeClr>
                </a:solidFill>
              </a:rPr>
              <a:t>Distributed </a:t>
            </a:r>
            <a:r>
              <a:rPr lang="it-IT" b="1" dirty="0" err="1">
                <a:solidFill>
                  <a:schemeClr val="bg1">
                    <a:lumMod val="75000"/>
                  </a:schemeClr>
                </a:solidFill>
              </a:rPr>
              <a:t>Tree</a:t>
            </a:r>
            <a:r>
              <a:rPr lang="it-IT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bg1">
                    <a:lumMod val="75000"/>
                  </a:schemeClr>
                </a:solidFill>
              </a:rPr>
              <a:t>Fragments</a:t>
            </a:r>
            <a:endParaRPr lang="it-IT" b="1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it-IT" b="1" dirty="0" smtClean="0">
                <a:solidFill>
                  <a:schemeClr val="bg1">
                    <a:lumMod val="75000"/>
                  </a:schemeClr>
                </a:solidFill>
              </a:rPr>
              <a:t>Distributed </a:t>
            </a:r>
            <a:r>
              <a:rPr lang="it-IT" b="1" dirty="0" err="1">
                <a:solidFill>
                  <a:schemeClr val="bg1">
                    <a:lumMod val="75000"/>
                  </a:schemeClr>
                </a:solidFill>
              </a:rPr>
              <a:t>Tree</a:t>
            </a:r>
            <a:r>
              <a:rPr lang="it-IT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bg1">
                    <a:lumMod val="75000"/>
                  </a:schemeClr>
                </a:solidFill>
              </a:rPr>
              <a:t>Fragments</a:t>
            </a:r>
            <a:r>
              <a:rPr lang="it-IT" dirty="0">
                <a:solidFill>
                  <a:schemeClr val="bg1">
                    <a:lumMod val="75000"/>
                  </a:schemeClr>
                </a:solidFill>
              </a:rPr>
              <a:t> are a </a:t>
            </a:r>
            <a:r>
              <a:rPr lang="it-IT" dirty="0" err="1">
                <a:solidFill>
                  <a:schemeClr val="bg1">
                    <a:lumMod val="75000"/>
                  </a:schemeClr>
                </a:solidFill>
              </a:rPr>
              <a:t>nearly</a:t>
            </a:r>
            <a:r>
              <a:rPr lang="it-IT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it-IT" b="1" i="1" dirty="0" err="1">
                <a:solidFill>
                  <a:schemeClr val="bg1">
                    <a:lumMod val="75000"/>
                  </a:schemeClr>
                </a:solidFill>
              </a:rPr>
              <a:t>orthonormal</a:t>
            </a:r>
            <a:r>
              <a:rPr lang="it-IT" b="1" i="1" dirty="0">
                <a:solidFill>
                  <a:schemeClr val="bg1">
                    <a:lumMod val="75000"/>
                  </a:schemeClr>
                </a:solidFill>
              </a:rPr>
              <a:t> base </a:t>
            </a:r>
            <a:r>
              <a:rPr lang="it-IT" dirty="0" err="1">
                <a:solidFill>
                  <a:schemeClr val="bg1">
                    <a:lumMod val="75000"/>
                  </a:schemeClr>
                </a:solidFill>
              </a:rPr>
              <a:t>that</a:t>
            </a:r>
            <a:r>
              <a:rPr lang="it-IT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75000"/>
                  </a:schemeClr>
                </a:solidFill>
              </a:rPr>
              <a:t>embeds</a:t>
            </a:r>
            <a:r>
              <a:rPr lang="it-IT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75000"/>
                  </a:schemeClr>
                </a:solidFill>
              </a:rPr>
              <a:t>R</a:t>
            </a:r>
            <a:r>
              <a:rPr lang="it-IT" baseline="30000" dirty="0" err="1">
                <a:solidFill>
                  <a:schemeClr val="bg1">
                    <a:lumMod val="75000"/>
                  </a:schemeClr>
                </a:solidFill>
              </a:rPr>
              <a:t>m</a:t>
            </a:r>
            <a:r>
              <a:rPr lang="it-IT" baseline="30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it-IT" dirty="0">
                <a:solidFill>
                  <a:schemeClr val="bg1">
                    <a:lumMod val="75000"/>
                  </a:schemeClr>
                </a:solidFill>
              </a:rPr>
              <a:t>in </a:t>
            </a:r>
            <a:r>
              <a:rPr lang="it-IT" dirty="0" err="1">
                <a:solidFill>
                  <a:schemeClr val="bg1">
                    <a:lumMod val="75000"/>
                  </a:schemeClr>
                </a:solidFill>
              </a:rPr>
              <a:t>R</a:t>
            </a:r>
            <a:r>
              <a:rPr lang="it-IT" baseline="30000" dirty="0" err="1">
                <a:solidFill>
                  <a:schemeClr val="bg1">
                    <a:lumMod val="75000"/>
                  </a:schemeClr>
                </a:solidFill>
              </a:rPr>
              <a:t>d</a:t>
            </a:r>
            <a:endParaRPr lang="it-IT" baseline="300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000" b="1" i="1" dirty="0">
                <a:solidFill>
                  <a:schemeClr val="bg1">
                    <a:lumMod val="75000"/>
                  </a:schemeClr>
                </a:solidFill>
              </a:rPr>
              <a:t>	</a:t>
            </a:r>
            <a:endParaRPr lang="en-US" sz="2000" b="1" i="1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000" b="1" i="1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000" b="1" i="1" dirty="0" smtClean="0">
              <a:solidFill>
                <a:schemeClr val="bg1">
                  <a:lumMod val="75000"/>
                </a:schemeClr>
              </a:solidFill>
            </a:endParaRPr>
          </a:p>
          <a:p>
            <a:pPr defTabSz="449263" eaLnBrk="1">
              <a:lnSpc>
                <a:spcPct val="93000"/>
              </a:lnSpc>
              <a:spcBef>
                <a:spcPts val="1200"/>
              </a:spcBef>
              <a:buClr>
                <a:srgbClr val="000000"/>
              </a:buClr>
              <a:buSzPct val="100000"/>
            </a:pPr>
            <a:r>
              <a:rPr lang="it-IT" b="1" dirty="0" smtClean="0">
                <a:solidFill>
                  <a:schemeClr val="bg1">
                    <a:lumMod val="85000"/>
                  </a:schemeClr>
                </a:solidFill>
              </a:rPr>
              <a:t>Distributed </a:t>
            </a:r>
            <a:r>
              <a:rPr lang="it-IT" b="1" dirty="0" err="1" smtClean="0">
                <a:solidFill>
                  <a:schemeClr val="bg1">
                    <a:lumMod val="85000"/>
                  </a:schemeClr>
                </a:solidFill>
              </a:rPr>
              <a:t>Trees</a:t>
            </a:r>
            <a:r>
              <a:rPr lang="it-IT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it-IT" dirty="0" smtClean="0">
                <a:solidFill>
                  <a:schemeClr val="bg1">
                    <a:lumMod val="85000"/>
                  </a:schemeClr>
                </a:solidFill>
              </a:rPr>
              <a:t>can be </a:t>
            </a:r>
            <a:r>
              <a:rPr lang="it-IT" dirty="0" err="1" smtClean="0">
                <a:solidFill>
                  <a:schemeClr val="bg1">
                    <a:lumMod val="85000"/>
                  </a:schemeClr>
                </a:solidFill>
              </a:rPr>
              <a:t>efficiently</a:t>
            </a:r>
            <a:r>
              <a:rPr lang="it-IT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bg1">
                    <a:lumMod val="85000"/>
                  </a:schemeClr>
                </a:solidFill>
              </a:rPr>
              <a:t>computed</a:t>
            </a:r>
            <a:endParaRPr lang="it-IT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 defTabSz="449263" eaLnBrk="1">
              <a:lnSpc>
                <a:spcPct val="93000"/>
              </a:lnSpc>
              <a:spcBef>
                <a:spcPts val="1200"/>
              </a:spcBef>
              <a:buClr>
                <a:srgbClr val="000000"/>
              </a:buClr>
              <a:buSzPct val="100000"/>
            </a:pPr>
            <a:r>
              <a:rPr lang="it-IT" b="1" dirty="0" err="1" smtClean="0"/>
              <a:t>DTKs</a:t>
            </a:r>
            <a:r>
              <a:rPr lang="it-IT" b="1" dirty="0" smtClean="0"/>
              <a:t> </a:t>
            </a:r>
            <a:r>
              <a:rPr lang="it-IT" dirty="0" err="1" smtClean="0"/>
              <a:t>shuold</a:t>
            </a:r>
            <a:r>
              <a:rPr lang="it-IT" dirty="0" smtClean="0"/>
              <a:t> </a:t>
            </a:r>
            <a:r>
              <a:rPr lang="it-IT" dirty="0" err="1"/>
              <a:t>approximate</a:t>
            </a:r>
            <a:r>
              <a:rPr lang="it-IT" dirty="0"/>
              <a:t> </a:t>
            </a:r>
            <a:r>
              <a:rPr lang="it-IT" b="1" dirty="0" err="1"/>
              <a:t>Tree</a:t>
            </a:r>
            <a:r>
              <a:rPr lang="it-IT" b="1" dirty="0"/>
              <a:t> </a:t>
            </a:r>
            <a:r>
              <a:rPr lang="it-IT" b="1" dirty="0" err="1"/>
              <a:t>Kernels</a:t>
            </a:r>
            <a:endParaRPr lang="it-IT" b="1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DTK: Expected properties and </a:t>
            </a:r>
            <a:r>
              <a:rPr lang="en-US" dirty="0" smtClean="0"/>
              <a:t>challenges</a:t>
            </a:r>
            <a:endParaRPr lang="it-IT" dirty="0"/>
          </a:p>
        </p:txBody>
      </p:sp>
      <p:grpSp>
        <p:nvGrpSpPr>
          <p:cNvPr id="15" name="Gruppo 14"/>
          <p:cNvGrpSpPr/>
          <p:nvPr/>
        </p:nvGrpSpPr>
        <p:grpSpPr>
          <a:xfrm>
            <a:off x="755576" y="3304067"/>
            <a:ext cx="8280920" cy="1061037"/>
            <a:chOff x="755576" y="2295955"/>
            <a:chExt cx="8280920" cy="1061037"/>
          </a:xfrm>
          <a:solidFill>
            <a:schemeClr val="bg1">
              <a:alpha val="54000"/>
            </a:schemeClr>
          </a:solidFill>
        </p:grpSpPr>
        <p:sp>
          <p:nvSpPr>
            <p:cNvPr id="14" name="Rettangolo 13"/>
            <p:cNvSpPr/>
            <p:nvPr/>
          </p:nvSpPr>
          <p:spPr>
            <a:xfrm>
              <a:off x="790996" y="2348880"/>
              <a:ext cx="5077148" cy="96949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indent="0">
                <a:buNone/>
              </a:pPr>
              <a:r>
                <a:rPr lang="en-US" b="1" i="1" dirty="0"/>
                <a:t>Property 1 </a:t>
              </a:r>
              <a:r>
                <a:rPr lang="en-US" dirty="0"/>
                <a:t>(Nearly Unit Vectors)</a:t>
              </a:r>
            </a:p>
            <a:p>
              <a:pPr marL="0" indent="0">
                <a:buNone/>
              </a:pPr>
              <a:endParaRPr lang="en-US" sz="900" b="1" i="1" dirty="0" smtClean="0"/>
            </a:p>
            <a:p>
              <a:pPr marL="0" indent="0">
                <a:buNone/>
              </a:pPr>
              <a:r>
                <a:rPr lang="en-US" b="1" i="1" dirty="0" smtClean="0"/>
                <a:t>Property </a:t>
              </a:r>
              <a:r>
                <a:rPr lang="en-US" b="1" i="1" dirty="0"/>
                <a:t>2 </a:t>
              </a:r>
              <a:r>
                <a:rPr lang="en-US" dirty="0"/>
                <a:t>(Nearly Orthogonal Vectors)</a:t>
              </a:r>
              <a:r>
                <a:rPr lang="it-IT" baseline="30000" dirty="0"/>
                <a:t> </a:t>
              </a:r>
            </a:p>
          </p:txBody>
        </p:sp>
        <p:pic>
          <p:nvPicPr>
            <p:cNvPr id="11" name="Picture 11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0223" y="2295955"/>
              <a:ext cx="3246273" cy="52626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0289" y="2817830"/>
              <a:ext cx="1806047" cy="53916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Rettangolo 12"/>
            <p:cNvSpPr/>
            <p:nvPr/>
          </p:nvSpPr>
          <p:spPr>
            <a:xfrm>
              <a:off x="755576" y="2348880"/>
              <a:ext cx="8280920" cy="1008112"/>
            </a:xfrm>
            <a:prstGeom prst="rect">
              <a:avLst/>
            </a:prstGeom>
            <a:grpFill/>
            <a:ln w="38100">
              <a:solidFill>
                <a:srgbClr val="FF0000">
                  <a:alpha val="2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17290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833"/>
    </mc:Choice>
    <mc:Fallback xmlns="">
      <p:transition spd="slow" advTm="65833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Experimental</a:t>
            </a:r>
            <a:r>
              <a:rPr lang="it-IT" dirty="0" smtClean="0"/>
              <a:t> </a:t>
            </a:r>
            <a:r>
              <a:rPr lang="it-IT" dirty="0" err="1" smtClean="0"/>
              <a:t>evaluation</a:t>
            </a:r>
            <a:endParaRPr lang="it-IT" dirty="0" smtClean="0"/>
          </a:p>
        </p:txBody>
      </p:sp>
      <p:sp>
        <p:nvSpPr>
          <p:cNvPr id="19459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Concrete Composition Functions Evaluation:</a:t>
            </a:r>
            <a:r>
              <a:rPr lang="en-US" dirty="0" smtClean="0"/>
              <a:t> How well can concrete composition functions approximate ideal function </a:t>
            </a:r>
            <a:r>
              <a:rPr lang="it-IT" dirty="0" smtClean="0">
                <a:sym typeface="Symbol"/>
              </a:rPr>
              <a:t></a:t>
            </a:r>
            <a:r>
              <a:rPr lang="it-IT" dirty="0" smtClean="0">
                <a:sym typeface="Symbol" pitchFamily="18" charset="2"/>
              </a:rPr>
              <a:t>?</a:t>
            </a:r>
            <a:endParaRPr lang="en-US" b="1" dirty="0" smtClean="0"/>
          </a:p>
          <a:p>
            <a:pPr eaLnBrk="1" hangingPunct="1"/>
            <a:r>
              <a:rPr lang="en-US" b="1" dirty="0" smtClean="0"/>
              <a:t>Direct Analysis: </a:t>
            </a:r>
            <a:r>
              <a:rPr lang="en-US" dirty="0" smtClean="0"/>
              <a:t>How well do DTKs approximate the original tree kernels (TKs)?</a:t>
            </a:r>
          </a:p>
          <a:p>
            <a:pPr eaLnBrk="1" hangingPunct="1"/>
            <a:r>
              <a:rPr lang="en-US" b="1" dirty="0" smtClean="0"/>
              <a:t>Task-based Analysis: </a:t>
            </a:r>
            <a:r>
              <a:rPr lang="en-US" dirty="0" smtClean="0"/>
              <a:t>How well do DTKs perform on actual NLP tasks, with respect to TKs?</a:t>
            </a:r>
          </a:p>
          <a:p>
            <a:pPr marL="0" indent="0">
              <a:buNone/>
            </a:pPr>
            <a:endParaRPr lang="it-IT" dirty="0" smtClean="0"/>
          </a:p>
        </p:txBody>
      </p:sp>
      <p:sp>
        <p:nvSpPr>
          <p:cNvPr id="7" name="CasellaDiTesto 6"/>
          <p:cNvSpPr txBox="1"/>
          <p:nvPr/>
        </p:nvSpPr>
        <p:spPr>
          <a:xfrm>
            <a:off x="2481840" y="5704772"/>
            <a:ext cx="4180320" cy="46847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>
            <a:spAutoFit/>
          </a:bodyPr>
          <a:lstStyle/>
          <a:p>
            <a:pPr algn="ctr">
              <a:defRPr/>
            </a:pPr>
            <a:r>
              <a:rPr lang="it-IT" sz="2500" b="1" i="1" kern="0" dirty="0" err="1">
                <a:solidFill>
                  <a:srgbClr val="C00000"/>
                </a:solidFill>
              </a:rPr>
              <a:t>Vector</a:t>
            </a:r>
            <a:r>
              <a:rPr lang="it-IT" sz="2500" b="1" i="1" kern="0" dirty="0">
                <a:solidFill>
                  <a:srgbClr val="C00000"/>
                </a:solidFill>
              </a:rPr>
              <a:t> </a:t>
            </a:r>
            <a:r>
              <a:rPr lang="it-IT" sz="2500" b="1" i="1" kern="0" dirty="0" err="1">
                <a:solidFill>
                  <a:srgbClr val="C00000"/>
                </a:solidFill>
              </a:rPr>
              <a:t>dimension</a:t>
            </a:r>
            <a:r>
              <a:rPr lang="it-IT" sz="2500" b="1" i="1" kern="0" dirty="0">
                <a:solidFill>
                  <a:srgbClr val="C00000"/>
                </a:solidFill>
              </a:rPr>
              <a:t> = 8192</a:t>
            </a:r>
            <a:endParaRPr lang="it-IT" sz="25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65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470"/>
    </mc:Choice>
    <mc:Fallback xmlns="">
      <p:transition spd="slow" advTm="6047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Textual</a:t>
            </a:r>
            <a:r>
              <a:rPr lang="it-IT" dirty="0" smtClean="0"/>
              <a:t> </a:t>
            </a:r>
            <a:r>
              <a:rPr lang="it-IT" dirty="0" err="1" smtClean="0"/>
              <a:t>Entailment</a:t>
            </a:r>
            <a:r>
              <a:rPr lang="it-IT" dirty="0" smtClean="0"/>
              <a:t> </a:t>
            </a:r>
            <a:r>
              <a:rPr lang="it-IT" dirty="0" err="1" smtClean="0"/>
              <a:t>Recognition</a:t>
            </a:r>
            <a:endParaRPr lang="it-IT" dirty="0"/>
          </a:p>
        </p:txBody>
      </p:sp>
      <p:sp>
        <p:nvSpPr>
          <p:cNvPr id="5" name="Rettangolo arrotondato 4"/>
          <p:cNvSpPr/>
          <p:nvPr/>
        </p:nvSpPr>
        <p:spPr>
          <a:xfrm>
            <a:off x="489718" y="2924919"/>
            <a:ext cx="8186738" cy="1800225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tx1"/>
              </a:solidFill>
            </a:endParaRPr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643706" y="2970237"/>
            <a:ext cx="7981950" cy="1558731"/>
            <a:chOff x="240" y="1440"/>
            <a:chExt cx="5090" cy="761"/>
          </a:xfrm>
        </p:grpSpPr>
        <p:grpSp>
          <p:nvGrpSpPr>
            <p:cNvPr id="7" name="Group 15"/>
            <p:cNvGrpSpPr>
              <a:grpSpLocks/>
            </p:cNvGrpSpPr>
            <p:nvPr/>
          </p:nvGrpSpPr>
          <p:grpSpPr bwMode="auto">
            <a:xfrm>
              <a:off x="240" y="1658"/>
              <a:ext cx="5090" cy="543"/>
              <a:chOff x="324" y="1658"/>
              <a:chExt cx="5090" cy="543"/>
            </a:xfrm>
          </p:grpSpPr>
          <p:sp>
            <p:nvSpPr>
              <p:cNvPr id="9" name="Text Box 16"/>
              <p:cNvSpPr txBox="1">
                <a:spLocks noChangeArrowheads="1"/>
              </p:cNvSpPr>
              <p:nvPr/>
            </p:nvSpPr>
            <p:spPr bwMode="auto">
              <a:xfrm>
                <a:off x="324" y="1673"/>
                <a:ext cx="253" cy="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2000">
                    <a:latin typeface="Calibri" pitchFamily="34" charset="0"/>
                  </a:rPr>
                  <a:t>T</a:t>
                </a:r>
                <a:r>
                  <a:rPr lang="it-IT" sz="2000" baseline="-2500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10" name="Text Box 17"/>
              <p:cNvSpPr txBox="1">
                <a:spLocks noChangeArrowheads="1"/>
              </p:cNvSpPr>
              <p:nvPr/>
            </p:nvSpPr>
            <p:spPr bwMode="auto">
              <a:xfrm>
                <a:off x="324" y="2006"/>
                <a:ext cx="275" cy="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2000" dirty="0">
                    <a:latin typeface="Calibri" pitchFamily="34" charset="0"/>
                  </a:rPr>
                  <a:t>H</a:t>
                </a:r>
                <a:r>
                  <a:rPr lang="it-IT" sz="2000" baseline="-250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11" name="Text Box 18"/>
              <p:cNvSpPr txBox="1">
                <a:spLocks noChangeArrowheads="1"/>
              </p:cNvSpPr>
              <p:nvPr/>
            </p:nvSpPr>
            <p:spPr bwMode="auto">
              <a:xfrm>
                <a:off x="756" y="1673"/>
                <a:ext cx="4658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it-IT" sz="2000" dirty="0">
                    <a:latin typeface="Calibri" pitchFamily="34" charset="0"/>
                  </a:rPr>
                  <a:t>“</a:t>
                </a:r>
                <a:r>
                  <a:rPr lang="it-IT" sz="2000" i="1" dirty="0">
                    <a:latin typeface="Calibri" pitchFamily="34" charset="0"/>
                  </a:rPr>
                  <a:t>Kesslers team conducted </a:t>
                </a:r>
                <a:r>
                  <a:rPr lang="en-US" sz="2000" i="1" dirty="0">
                    <a:latin typeface="Calibri" pitchFamily="34" charset="0"/>
                  </a:rPr>
                  <a:t>60,643 face-to-face interviews with adults in 14 countries”</a:t>
                </a:r>
                <a:endParaRPr lang="it-IT" sz="2000" i="1" dirty="0">
                  <a:latin typeface="Calibri" pitchFamily="34" charset="0"/>
                </a:endParaRPr>
              </a:p>
            </p:txBody>
          </p:sp>
          <p:sp>
            <p:nvSpPr>
              <p:cNvPr id="12" name="Text Box 19"/>
              <p:cNvSpPr txBox="1">
                <a:spLocks noChangeArrowheads="1"/>
              </p:cNvSpPr>
              <p:nvPr/>
            </p:nvSpPr>
            <p:spPr bwMode="auto">
              <a:xfrm>
                <a:off x="756" y="2006"/>
                <a:ext cx="4637" cy="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i="1" dirty="0">
                    <a:latin typeface="Calibri" pitchFamily="34" charset="0"/>
                  </a:rPr>
                  <a:t>“</a:t>
                </a:r>
                <a:r>
                  <a:rPr lang="en-US" sz="2000" i="1" dirty="0" err="1">
                    <a:latin typeface="Calibri" pitchFamily="34" charset="0"/>
                  </a:rPr>
                  <a:t>Kesslers</a:t>
                </a:r>
                <a:r>
                  <a:rPr lang="en-US" sz="2000" i="1" dirty="0">
                    <a:latin typeface="Calibri" pitchFamily="34" charset="0"/>
                  </a:rPr>
                  <a:t> team interviewed more than 60,000 adults in 14 countries”</a:t>
                </a:r>
                <a:endParaRPr lang="it-IT" sz="2000" i="1" dirty="0">
                  <a:latin typeface="Calibri" pitchFamily="34" charset="0"/>
                </a:endParaRPr>
              </a:p>
            </p:txBody>
          </p:sp>
          <p:sp>
            <p:nvSpPr>
              <p:cNvPr id="13" name="Line 20"/>
              <p:cNvSpPr>
                <a:spLocks noChangeShapeType="1"/>
              </p:cNvSpPr>
              <p:nvPr/>
            </p:nvSpPr>
            <p:spPr bwMode="auto">
              <a:xfrm>
                <a:off x="336" y="2016"/>
                <a:ext cx="4992" cy="0"/>
              </a:xfrm>
              <a:prstGeom prst="line">
                <a:avLst/>
              </a:prstGeom>
              <a:noFill/>
              <a:ln w="9525">
                <a:solidFill>
                  <a:schemeClr val="accent1">
                    <a:lumMod val="20000"/>
                    <a:lumOff val="8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1"/>
              <p:cNvSpPr>
                <a:spLocks noChangeShapeType="1"/>
              </p:cNvSpPr>
              <p:nvPr/>
            </p:nvSpPr>
            <p:spPr bwMode="auto">
              <a:xfrm>
                <a:off x="336" y="1658"/>
                <a:ext cx="5040" cy="0"/>
              </a:xfrm>
              <a:prstGeom prst="line">
                <a:avLst/>
              </a:prstGeom>
              <a:noFill/>
              <a:ln w="38100">
                <a:solidFill>
                  <a:schemeClr val="accent1">
                    <a:lumMod val="20000"/>
                    <a:lumOff val="8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2"/>
              <p:cNvSpPr>
                <a:spLocks noChangeShapeType="1"/>
              </p:cNvSpPr>
              <p:nvPr/>
            </p:nvSpPr>
            <p:spPr bwMode="auto">
              <a:xfrm>
                <a:off x="336" y="2201"/>
                <a:ext cx="5040" cy="0"/>
              </a:xfrm>
              <a:prstGeom prst="line">
                <a:avLst/>
              </a:prstGeom>
              <a:noFill/>
              <a:ln w="38100">
                <a:solidFill>
                  <a:schemeClr val="accent1">
                    <a:lumMod val="20000"/>
                    <a:lumOff val="8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" name="Text Box 23"/>
            <p:cNvSpPr txBox="1">
              <a:spLocks noChangeArrowheads="1"/>
            </p:cNvSpPr>
            <p:nvPr/>
          </p:nvSpPr>
          <p:spPr bwMode="auto">
            <a:xfrm>
              <a:off x="240" y="1440"/>
              <a:ext cx="633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2000">
                  <a:latin typeface="Calibri" pitchFamily="34" charset="0"/>
                </a:rPr>
                <a:t>T</a:t>
              </a:r>
              <a:r>
                <a:rPr lang="it-IT" sz="2000" baseline="-25000">
                  <a:latin typeface="Calibri" pitchFamily="34" charset="0"/>
                </a:rPr>
                <a:t>2 </a:t>
              </a:r>
              <a:r>
                <a:rPr lang="it-IT" sz="2000">
                  <a:latin typeface="Calibri" pitchFamily="34" charset="0"/>
                  <a:sym typeface="Symbol" pitchFamily="18" charset="2"/>
                </a:rPr>
                <a:t> </a:t>
              </a:r>
              <a:r>
                <a:rPr lang="it-IT" sz="2000">
                  <a:latin typeface="Calibri" pitchFamily="34" charset="0"/>
                </a:rPr>
                <a:t>H</a:t>
              </a:r>
              <a:r>
                <a:rPr lang="it-IT" sz="2000" baseline="-25000">
                  <a:latin typeface="Calibri" pitchFamily="34" charset="0"/>
                </a:rPr>
                <a:t>2</a:t>
              </a:r>
            </a:p>
          </p:txBody>
        </p:sp>
      </p:grp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685800" y="1371600"/>
            <a:ext cx="8101042" cy="14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it-IT" kern="0" dirty="0" err="1" smtClean="0"/>
              <a:t>Recognizing</a:t>
            </a:r>
            <a:r>
              <a:rPr lang="it-IT" kern="0" dirty="0" smtClean="0"/>
              <a:t> </a:t>
            </a:r>
            <a:r>
              <a:rPr lang="it-IT" kern="0" dirty="0" err="1" smtClean="0"/>
              <a:t>Textual</a:t>
            </a:r>
            <a:r>
              <a:rPr lang="it-IT" kern="0" dirty="0" smtClean="0"/>
              <a:t> </a:t>
            </a:r>
            <a:r>
              <a:rPr lang="it-IT" kern="0" dirty="0" err="1" smtClean="0"/>
              <a:t>Entailment</a:t>
            </a:r>
            <a:r>
              <a:rPr lang="it-IT" kern="0" dirty="0" smtClean="0"/>
              <a:t> (RTE) </a:t>
            </a:r>
            <a:r>
              <a:rPr lang="it-IT" kern="0" dirty="0" err="1" smtClean="0"/>
              <a:t>is</a:t>
            </a:r>
            <a:r>
              <a:rPr lang="it-IT" kern="0" dirty="0" smtClean="0"/>
              <a:t> a </a:t>
            </a:r>
            <a:r>
              <a:rPr lang="it-IT" kern="0" dirty="0" err="1" smtClean="0"/>
              <a:t>classification</a:t>
            </a:r>
            <a:r>
              <a:rPr lang="it-IT" kern="0" dirty="0" smtClean="0"/>
              <a:t> task:</a:t>
            </a:r>
          </a:p>
          <a:p>
            <a:pPr lvl="1">
              <a:buFontTx/>
              <a:buNone/>
            </a:pPr>
            <a:r>
              <a:rPr lang="it-IT" i="1" kern="0" dirty="0" err="1" smtClean="0">
                <a:solidFill>
                  <a:srgbClr val="C00000"/>
                </a:solidFill>
              </a:rPr>
              <a:t>Given</a:t>
            </a:r>
            <a:r>
              <a:rPr lang="it-IT" i="1" kern="0" dirty="0" smtClean="0">
                <a:solidFill>
                  <a:srgbClr val="C00000"/>
                </a:solidFill>
              </a:rPr>
              <a:t> a </a:t>
            </a:r>
            <a:r>
              <a:rPr lang="it-IT" i="1" kern="0" dirty="0" err="1" smtClean="0">
                <a:solidFill>
                  <a:srgbClr val="C00000"/>
                </a:solidFill>
              </a:rPr>
              <a:t>pair</a:t>
            </a:r>
            <a:r>
              <a:rPr lang="it-IT" i="1" kern="0" dirty="0" smtClean="0">
                <a:solidFill>
                  <a:srgbClr val="C00000"/>
                </a:solidFill>
              </a:rPr>
              <a:t> decide </a:t>
            </a:r>
            <a:r>
              <a:rPr lang="it-IT" i="1" kern="0" dirty="0" err="1" smtClean="0">
                <a:solidFill>
                  <a:srgbClr val="C00000"/>
                </a:solidFill>
              </a:rPr>
              <a:t>if</a:t>
            </a:r>
            <a:r>
              <a:rPr lang="it-IT" i="1" kern="0" dirty="0" smtClean="0">
                <a:solidFill>
                  <a:srgbClr val="C00000"/>
                </a:solidFill>
              </a:rPr>
              <a:t> T </a:t>
            </a:r>
            <a:r>
              <a:rPr lang="it-IT" i="1" kern="0" dirty="0" err="1" smtClean="0">
                <a:solidFill>
                  <a:srgbClr val="C00000"/>
                </a:solidFill>
              </a:rPr>
              <a:t>implies</a:t>
            </a:r>
            <a:r>
              <a:rPr lang="it-IT" i="1" kern="0" dirty="0" smtClean="0">
                <a:solidFill>
                  <a:srgbClr val="C00000"/>
                </a:solidFill>
              </a:rPr>
              <a:t> H or T </a:t>
            </a:r>
            <a:r>
              <a:rPr lang="it-IT" i="1" kern="0" dirty="0" err="1" smtClean="0">
                <a:solidFill>
                  <a:srgbClr val="C00000"/>
                </a:solidFill>
              </a:rPr>
              <a:t>does</a:t>
            </a:r>
            <a:r>
              <a:rPr lang="it-IT" i="1" kern="0" dirty="0" smtClean="0">
                <a:solidFill>
                  <a:srgbClr val="C00000"/>
                </a:solidFill>
              </a:rPr>
              <a:t> </a:t>
            </a:r>
            <a:r>
              <a:rPr lang="it-IT" i="1" kern="0" dirty="0" err="1" smtClean="0">
                <a:solidFill>
                  <a:srgbClr val="C00000"/>
                </a:solidFill>
              </a:rPr>
              <a:t>not</a:t>
            </a:r>
            <a:r>
              <a:rPr lang="it-IT" i="1" kern="0" dirty="0" smtClean="0">
                <a:solidFill>
                  <a:srgbClr val="C00000"/>
                </a:solidFill>
              </a:rPr>
              <a:t> </a:t>
            </a:r>
            <a:r>
              <a:rPr lang="it-IT" i="1" kern="0" dirty="0" err="1" smtClean="0">
                <a:solidFill>
                  <a:srgbClr val="C00000"/>
                </a:solidFill>
              </a:rPr>
              <a:t>implies</a:t>
            </a:r>
            <a:r>
              <a:rPr lang="it-IT" i="1" kern="0" dirty="0" smtClean="0">
                <a:solidFill>
                  <a:srgbClr val="C00000"/>
                </a:solidFill>
              </a:rPr>
              <a:t> H</a:t>
            </a:r>
          </a:p>
          <a:p>
            <a:pPr lvl="1"/>
            <a:endParaRPr lang="it-IT" kern="0" dirty="0" smtClean="0"/>
          </a:p>
          <a:p>
            <a:pPr algn="ctr">
              <a:buFontTx/>
              <a:buNone/>
            </a:pPr>
            <a:endParaRPr lang="it-IT" i="1" kern="0" dirty="0" smtClean="0"/>
          </a:p>
          <a:p>
            <a:pPr algn="ctr">
              <a:buFontTx/>
              <a:buNone/>
            </a:pPr>
            <a:endParaRPr lang="it-IT" i="1" kern="0" dirty="0" smtClean="0"/>
          </a:p>
        </p:txBody>
      </p:sp>
      <p:sp>
        <p:nvSpPr>
          <p:cNvPr id="17" name="CasellaDiTesto 16"/>
          <p:cNvSpPr txBox="1"/>
          <p:nvPr/>
        </p:nvSpPr>
        <p:spPr>
          <a:xfrm>
            <a:off x="683568" y="4820959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(Dagan et al. 2005), RTE has been proposed as a common semantic task for question-answering, information </a:t>
            </a:r>
            <a:r>
              <a:rPr lang="en-US" dirty="0" err="1" smtClean="0"/>
              <a:t>retreival</a:t>
            </a:r>
            <a:r>
              <a:rPr lang="en-US" dirty="0" smtClean="0"/>
              <a:t>, machine translation, and summarization.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60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Towards the reality: Approximating </a:t>
            </a:r>
            <a:r>
              <a:rPr lang="it-IT" dirty="0" smtClean="0">
                <a:solidFill>
                  <a:srgbClr val="FF0000"/>
                </a:solidFill>
                <a:sym typeface="Symbol"/>
              </a:rPr>
              <a:t></a:t>
            </a:r>
            <a:r>
              <a:rPr lang="it-IT" dirty="0" smtClean="0">
                <a:solidFill>
                  <a:srgbClr val="FF0000"/>
                </a:solidFill>
                <a:sym typeface="Symbol" pitchFamily="18" charset="2"/>
              </a:rPr>
              <a:t> </a:t>
            </a:r>
            <a:endParaRPr lang="it-IT" dirty="0" smtClean="0"/>
          </a:p>
        </p:txBody>
      </p:sp>
      <p:sp>
        <p:nvSpPr>
          <p:cNvPr id="2048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sym typeface="Symbol" pitchFamily="18" charset="2"/>
              </a:rPr>
              <a:t>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</a:t>
            </a:r>
            <a:r>
              <a:rPr lang="en-US" dirty="0" smtClean="0">
                <a:sym typeface="Symbol" pitchFamily="18" charset="2"/>
              </a:rPr>
              <a:t>  is an </a:t>
            </a:r>
            <a:r>
              <a:rPr lang="en-US" b="1" dirty="0" smtClean="0">
                <a:sym typeface="Symbol" pitchFamily="18" charset="2"/>
              </a:rPr>
              <a:t>ideal</a:t>
            </a:r>
            <a:r>
              <a:rPr lang="en-US" dirty="0" smtClean="0">
                <a:sym typeface="Symbol" pitchFamily="18" charset="2"/>
              </a:rPr>
              <a:t> function!</a:t>
            </a:r>
          </a:p>
          <a:p>
            <a:r>
              <a:rPr lang="en-US" dirty="0" smtClean="0">
                <a:sym typeface="Symbol" pitchFamily="18" charset="2"/>
              </a:rPr>
              <a:t>Proposed approximations:</a:t>
            </a:r>
          </a:p>
          <a:p>
            <a:pPr lvl="1">
              <a:buFont typeface="Arial" charset="0"/>
              <a:buChar char="•"/>
            </a:pPr>
            <a:r>
              <a:rPr lang="en-US" dirty="0" smtClean="0">
                <a:sym typeface="Symbol" pitchFamily="18" charset="2"/>
              </a:rPr>
              <a:t>Shuffled normalized element-wise product</a:t>
            </a:r>
          </a:p>
          <a:p>
            <a:pPr lvl="1">
              <a:buFont typeface="Arial" charset="0"/>
              <a:buChar char="•"/>
            </a:pPr>
            <a:endParaRPr lang="en-US" dirty="0" smtClean="0">
              <a:sym typeface="Symbol" pitchFamily="18" charset="2"/>
            </a:endParaRPr>
          </a:p>
          <a:p>
            <a:pPr lvl="1">
              <a:buFont typeface="Arial" charset="0"/>
              <a:buChar char="•"/>
            </a:pPr>
            <a:endParaRPr lang="en-US" dirty="0" smtClean="0">
              <a:sym typeface="Symbol" pitchFamily="18" charset="2"/>
            </a:endParaRPr>
          </a:p>
          <a:p>
            <a:pPr lvl="1">
              <a:buFont typeface="Arial" charset="0"/>
              <a:buChar char="•"/>
            </a:pPr>
            <a:r>
              <a:rPr lang="en-US" dirty="0" smtClean="0">
                <a:sym typeface="Symbol" pitchFamily="18" charset="2"/>
              </a:rPr>
              <a:t>Shuffled circular convolution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14964"/>
            <a:ext cx="230400" cy="262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481" y="2492896"/>
            <a:ext cx="273600" cy="273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832" y="2924944"/>
            <a:ext cx="4442400" cy="67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121" y="4221088"/>
            <a:ext cx="4358880" cy="587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059832" y="5517232"/>
            <a:ext cx="5940152" cy="86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possible</a:t>
            </a:r>
            <a:r>
              <a:rPr lang="it-IT" dirty="0" smtClean="0"/>
              <a:t> to show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properties</a:t>
            </a:r>
            <a:r>
              <a:rPr lang="it-IT" dirty="0" smtClean="0"/>
              <a:t> of </a:t>
            </a:r>
            <a:r>
              <a:rPr lang="it-IT" dirty="0" smtClean="0">
                <a:solidFill>
                  <a:srgbClr val="FF0000"/>
                </a:solidFill>
                <a:sym typeface="Symbol"/>
              </a:rPr>
              <a:t> </a:t>
            </a:r>
            <a:r>
              <a:rPr lang="it-IT" dirty="0" err="1" smtClean="0"/>
              <a:t>statistically</a:t>
            </a:r>
            <a:r>
              <a:rPr lang="it-IT" dirty="0" smtClean="0"/>
              <a:t> </a:t>
            </a:r>
            <a:r>
              <a:rPr lang="it-IT" dirty="0" err="1" smtClean="0"/>
              <a:t>hold</a:t>
            </a:r>
            <a:r>
              <a:rPr lang="it-IT" dirty="0" smtClean="0"/>
              <a:t> for the </a:t>
            </a:r>
            <a:r>
              <a:rPr lang="it-IT" dirty="0" err="1" smtClean="0"/>
              <a:t>two</a:t>
            </a:r>
            <a:r>
              <a:rPr lang="it-IT" dirty="0" smtClean="0"/>
              <a:t> </a:t>
            </a:r>
            <a:r>
              <a:rPr lang="it-IT" dirty="0" err="1" smtClean="0"/>
              <a:t>approximations</a:t>
            </a:r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408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903"/>
    </mc:Choice>
    <mc:Fallback xmlns="">
      <p:transition spd="slow" advTm="849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 dirty="0" smtClean="0"/>
              <a:t>Empirical Evaluation of Properties</a:t>
            </a:r>
            <a:endParaRPr lang="it-IT" sz="3900" dirty="0"/>
          </a:p>
        </p:txBody>
      </p:sp>
      <p:sp>
        <p:nvSpPr>
          <p:cNvPr id="21507" name="Segnaposto contenuto 2"/>
          <p:cNvSpPr>
            <a:spLocks noGrp="1"/>
          </p:cNvSpPr>
          <p:nvPr>
            <p:ph idx="1"/>
          </p:nvPr>
        </p:nvSpPr>
        <p:spPr>
          <a:xfrm>
            <a:off x="456481" y="1273094"/>
            <a:ext cx="8226720" cy="4524955"/>
          </a:xfrm>
        </p:spPr>
        <p:txBody>
          <a:bodyPr/>
          <a:lstStyle/>
          <a:p>
            <a:pPr>
              <a:spcAft>
                <a:spcPts val="544"/>
              </a:spcAft>
              <a:buFont typeface="Arial" charset="0"/>
              <a:buChar char="•"/>
            </a:pPr>
            <a:r>
              <a:rPr lang="it-IT" sz="2200" smtClean="0">
                <a:sym typeface="Symbol" pitchFamily="18" charset="2"/>
              </a:rPr>
              <a:t>Non-commutativity</a:t>
            </a:r>
          </a:p>
          <a:p>
            <a:pPr>
              <a:spcAft>
                <a:spcPts val="544"/>
              </a:spcAft>
              <a:buFont typeface="Arial" charset="0"/>
              <a:buChar char="•"/>
            </a:pPr>
            <a:r>
              <a:rPr lang="en-US" sz="2200" smtClean="0">
                <a:sym typeface="Symbol" pitchFamily="18" charset="2"/>
              </a:rPr>
              <a:t>Distributivity over the sum</a:t>
            </a:r>
            <a:endParaRPr lang="it-IT" sz="2200" smtClean="0">
              <a:sym typeface="Symbol" pitchFamily="18" charset="2"/>
            </a:endParaRPr>
          </a:p>
          <a:p>
            <a:pPr>
              <a:spcAft>
                <a:spcPts val="544"/>
              </a:spcAft>
              <a:buFont typeface="Arial" charset="0"/>
              <a:buChar char="•"/>
            </a:pPr>
            <a:r>
              <a:rPr lang="it-IT" sz="2200" smtClean="0">
                <a:sym typeface="Symbol" pitchFamily="18" charset="2"/>
              </a:rPr>
              <a:t>Norm preservation</a:t>
            </a:r>
            <a:endParaRPr lang="it-IT" sz="2200" smtClean="0"/>
          </a:p>
          <a:p>
            <a:pPr>
              <a:spcAft>
                <a:spcPts val="544"/>
              </a:spcAft>
              <a:buFont typeface="Arial" charset="0"/>
              <a:buChar char="•"/>
            </a:pPr>
            <a:r>
              <a:rPr lang="it-IT" sz="2200" smtClean="0"/>
              <a:t>Orthogonality preservation</a:t>
            </a:r>
            <a:endParaRPr lang="it-IT" dirty="0" smtClean="0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960" y="3316688"/>
            <a:ext cx="5878080" cy="342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5944320" y="1156692"/>
            <a:ext cx="783360" cy="198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ctr">
              <a:spcAft>
                <a:spcPts val="1089"/>
              </a:spcAft>
            </a:pPr>
            <a:r>
              <a:rPr lang="it-IT" b="1">
                <a:solidFill>
                  <a:srgbClr val="FF0000"/>
                </a:solidFill>
              </a:rPr>
              <a:t>OK</a:t>
            </a:r>
          </a:p>
          <a:p>
            <a:pPr algn="ctr">
              <a:spcAft>
                <a:spcPts val="1089"/>
              </a:spcAft>
            </a:pPr>
            <a:r>
              <a:rPr lang="it-IT" b="1">
                <a:solidFill>
                  <a:srgbClr val="FF0000"/>
                </a:solidFill>
              </a:rPr>
              <a:t>OK</a:t>
            </a:r>
          </a:p>
          <a:p>
            <a:pPr algn="ctr">
              <a:spcAft>
                <a:spcPts val="1089"/>
              </a:spcAft>
            </a:pPr>
            <a:r>
              <a:rPr lang="it-IT" b="1">
                <a:solidFill>
                  <a:srgbClr val="FF0000"/>
                </a:solidFill>
              </a:rPr>
              <a:t>?</a:t>
            </a:r>
          </a:p>
          <a:p>
            <a:pPr algn="ctr">
              <a:spcAft>
                <a:spcPts val="1089"/>
              </a:spcAft>
            </a:pPr>
            <a:r>
              <a:rPr lang="it-IT" b="1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8038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Direct Analysis for          z</a:t>
            </a:r>
          </a:p>
        </p:txBody>
      </p:sp>
      <p:sp>
        <p:nvSpPr>
          <p:cNvPr id="22531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Spearman’s</a:t>
            </a:r>
            <a:r>
              <a:rPr lang="it-IT" dirty="0" smtClean="0"/>
              <a:t> </a:t>
            </a:r>
            <a:r>
              <a:rPr lang="it-IT" dirty="0" err="1" smtClean="0"/>
              <a:t>correlation</a:t>
            </a:r>
            <a:r>
              <a:rPr lang="it-IT" dirty="0" smtClean="0"/>
              <a:t> </a:t>
            </a:r>
            <a:r>
              <a:rPr lang="it-IT" dirty="0" err="1" smtClean="0"/>
              <a:t>between</a:t>
            </a:r>
            <a:r>
              <a:rPr lang="it-IT" dirty="0" smtClean="0"/>
              <a:t> DTK and TK </a:t>
            </a:r>
            <a:r>
              <a:rPr lang="it-IT" dirty="0" err="1" smtClean="0"/>
              <a:t>values</a:t>
            </a:r>
            <a:endParaRPr lang="it-IT" dirty="0" smtClean="0"/>
          </a:p>
          <a:p>
            <a:r>
              <a:rPr lang="it-IT" dirty="0" smtClean="0"/>
              <a:t>Test </a:t>
            </a:r>
            <a:r>
              <a:rPr lang="it-IT" dirty="0" err="1" smtClean="0"/>
              <a:t>trees</a:t>
            </a:r>
            <a:r>
              <a:rPr lang="it-IT" dirty="0" smtClean="0"/>
              <a:t> </a:t>
            </a:r>
            <a:r>
              <a:rPr lang="it-IT" dirty="0" err="1" smtClean="0"/>
              <a:t>taken</a:t>
            </a:r>
            <a:r>
              <a:rPr lang="it-IT" dirty="0" smtClean="0"/>
              <a:t> from QC corpus and RTE corpus</a:t>
            </a:r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40" y="2971033"/>
            <a:ext cx="6923520" cy="307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76672"/>
            <a:ext cx="2596097" cy="59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752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369"/>
    </mc:Choice>
    <mc:Fallback xmlns="">
      <p:transition spd="slow" advTm="72369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Task-</a:t>
            </a:r>
            <a:r>
              <a:rPr lang="it-IT" dirty="0" err="1" smtClean="0"/>
              <a:t>based</a:t>
            </a:r>
            <a:r>
              <a:rPr lang="it-IT" dirty="0" smtClean="0"/>
              <a:t> Analysis for            x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4080234" cy="2831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16831"/>
            <a:ext cx="4380291" cy="311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005887" y="5036210"/>
            <a:ext cx="30620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it-IT" i="1" dirty="0" err="1"/>
              <a:t>Question</a:t>
            </a:r>
            <a:r>
              <a:rPr lang="it-IT" i="1" dirty="0"/>
              <a:t> </a:t>
            </a:r>
            <a:r>
              <a:rPr lang="it-IT" i="1" dirty="0" err="1" smtClean="0"/>
              <a:t>Classification</a:t>
            </a:r>
            <a:endParaRPr lang="it-IT" i="1" dirty="0"/>
          </a:p>
        </p:txBody>
      </p:sp>
      <p:sp>
        <p:nvSpPr>
          <p:cNvPr id="3" name="Rettangolo 2"/>
          <p:cNvSpPr/>
          <p:nvPr/>
        </p:nvSpPr>
        <p:spPr>
          <a:xfrm>
            <a:off x="4716016" y="503620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i="1" dirty="0" err="1"/>
              <a:t>Recognizing</a:t>
            </a:r>
            <a:r>
              <a:rPr lang="it-IT" i="1" dirty="0"/>
              <a:t> </a:t>
            </a:r>
            <a:r>
              <a:rPr lang="it-IT" i="1" dirty="0" err="1"/>
              <a:t>Textual</a:t>
            </a:r>
            <a:r>
              <a:rPr lang="it-IT" i="1" dirty="0"/>
              <a:t> </a:t>
            </a:r>
            <a:r>
              <a:rPr lang="it-IT" i="1" dirty="0" err="1" smtClean="0"/>
              <a:t>Entailment</a:t>
            </a:r>
            <a:endParaRPr lang="it-IT" i="1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386" y="492438"/>
            <a:ext cx="2596097" cy="59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78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136"/>
    </mc:Choice>
    <mc:Fallback xmlns="">
      <p:transition spd="slow" advTm="87136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Remarks</a:t>
            </a:r>
            <a:endParaRPr lang="it-IT" dirty="0"/>
          </a:p>
        </p:txBody>
      </p:sp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40" y="4991564"/>
            <a:ext cx="1342080" cy="64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361" y="4991565"/>
            <a:ext cx="1334880" cy="63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640" y="4991564"/>
            <a:ext cx="1419840" cy="704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ttore 1 7"/>
          <p:cNvCxnSpPr/>
          <p:nvPr/>
        </p:nvCxnSpPr>
        <p:spPr>
          <a:xfrm>
            <a:off x="305281" y="5029008"/>
            <a:ext cx="82296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8425137"/>
              </p:ext>
            </p:extLst>
          </p:nvPr>
        </p:nvGraphicFramePr>
        <p:xfrm>
          <a:off x="970560" y="5563305"/>
          <a:ext cx="1002240" cy="913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54" name="Equazione" r:id="rId7" imgW="1003300" imgH="914400" progId="Equation.3">
                  <p:embed/>
                </p:oleObj>
              </mc:Choice>
              <mc:Fallback>
                <p:oleObj name="Equazione" r:id="rId7" imgW="10033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0560" y="5563305"/>
                        <a:ext cx="1002240" cy="91305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9005815"/>
              </p:ext>
            </p:extLst>
          </p:nvPr>
        </p:nvGraphicFramePr>
        <p:xfrm>
          <a:off x="3612961" y="5563305"/>
          <a:ext cx="1003680" cy="913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55" name="Equazione" r:id="rId9" imgW="1003300" imgH="914400" progId="Equation.3">
                  <p:embed/>
                </p:oleObj>
              </mc:Choice>
              <mc:Fallback>
                <p:oleObj name="Equazione" r:id="rId9" imgW="10033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2961" y="5563305"/>
                        <a:ext cx="1003680" cy="91305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940329"/>
              </p:ext>
            </p:extLst>
          </p:nvPr>
        </p:nvGraphicFramePr>
        <p:xfrm>
          <a:off x="6409440" y="5563305"/>
          <a:ext cx="1002240" cy="913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56" name="Equazione" r:id="rId11" imgW="1003300" imgH="914400" progId="Equation.3">
                  <p:embed/>
                </p:oleObj>
              </mc:Choice>
              <mc:Fallback>
                <p:oleObj name="Equazione" r:id="rId11" imgW="10033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9440" y="5563305"/>
                        <a:ext cx="1002240" cy="91305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Parentesi graffa chiusa 11"/>
          <p:cNvSpPr/>
          <p:nvPr/>
        </p:nvSpPr>
        <p:spPr>
          <a:xfrm>
            <a:off x="8382240" y="5563305"/>
            <a:ext cx="305280" cy="83816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3" name="CasellaDiTesto 12"/>
          <p:cNvSpPr txBox="1">
            <a:spLocks noChangeArrowheads="1"/>
          </p:cNvSpPr>
          <p:nvPr/>
        </p:nvSpPr>
        <p:spPr bwMode="auto">
          <a:xfrm>
            <a:off x="2819520" y="5878698"/>
            <a:ext cx="492422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/>
          <a:p>
            <a:r>
              <a:rPr lang="it-IT"/>
              <a:t>…</a:t>
            </a:r>
          </a:p>
        </p:txBody>
      </p:sp>
      <p:sp>
        <p:nvSpPr>
          <p:cNvPr id="14" name="CasellaDiTesto 13"/>
          <p:cNvSpPr txBox="1">
            <a:spLocks noChangeArrowheads="1"/>
          </p:cNvSpPr>
          <p:nvPr/>
        </p:nvSpPr>
        <p:spPr bwMode="auto">
          <a:xfrm>
            <a:off x="5257441" y="5878698"/>
            <a:ext cx="492422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/>
          <a:p>
            <a:r>
              <a:rPr lang="it-IT"/>
              <a:t>…</a:t>
            </a:r>
          </a:p>
        </p:txBody>
      </p:sp>
      <p:sp>
        <p:nvSpPr>
          <p:cNvPr id="15" name="CasellaDiTesto 14"/>
          <p:cNvSpPr txBox="1">
            <a:spLocks noChangeArrowheads="1"/>
          </p:cNvSpPr>
          <p:nvPr/>
        </p:nvSpPr>
        <p:spPr bwMode="auto">
          <a:xfrm>
            <a:off x="7889761" y="5878698"/>
            <a:ext cx="492422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/>
          <a:p>
            <a:r>
              <a:rPr lang="it-IT"/>
              <a:t>…</a:t>
            </a:r>
          </a:p>
        </p:txBody>
      </p:sp>
      <p:cxnSp>
        <p:nvCxnSpPr>
          <p:cNvPr id="16" name="Connettore 1 15"/>
          <p:cNvCxnSpPr/>
          <p:nvPr/>
        </p:nvCxnSpPr>
        <p:spPr>
          <a:xfrm rot="5400000">
            <a:off x="1829416" y="5638913"/>
            <a:ext cx="198020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tangolo 16"/>
          <p:cNvSpPr/>
          <p:nvPr/>
        </p:nvSpPr>
        <p:spPr>
          <a:xfrm>
            <a:off x="78007" y="3933056"/>
            <a:ext cx="23114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it-IT" dirty="0"/>
              <a:t>Distributed </a:t>
            </a:r>
            <a:r>
              <a:rPr lang="it-IT" dirty="0" err="1" smtClean="0"/>
              <a:t>Trees</a:t>
            </a:r>
            <a:endParaRPr lang="it-IT" dirty="0" smtClean="0"/>
          </a:p>
          <a:p>
            <a:pPr algn="ctr" eaLnBrk="1" hangingPunct="1"/>
            <a:r>
              <a:rPr lang="it-IT" dirty="0" smtClean="0"/>
              <a:t>(</a:t>
            </a:r>
            <a:r>
              <a:rPr lang="it-IT" dirty="0"/>
              <a:t>DT)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3814490" y="3933056"/>
            <a:ext cx="36435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it-IT" dirty="0"/>
              <a:t>Distributed </a:t>
            </a:r>
            <a:r>
              <a:rPr lang="it-IT" dirty="0" err="1" smtClean="0"/>
              <a:t>Tree</a:t>
            </a:r>
            <a:r>
              <a:rPr lang="it-IT" dirty="0" smtClean="0"/>
              <a:t> </a:t>
            </a:r>
            <a:r>
              <a:rPr lang="it-IT" dirty="0" err="1"/>
              <a:t>Fragments</a:t>
            </a:r>
            <a:r>
              <a:rPr lang="it-IT" dirty="0"/>
              <a:t> </a:t>
            </a:r>
            <a:endParaRPr lang="it-IT" dirty="0" smtClean="0"/>
          </a:p>
          <a:p>
            <a:pPr algn="ctr" eaLnBrk="1" hangingPunct="1"/>
            <a:r>
              <a:rPr lang="it-IT" dirty="0" smtClean="0"/>
              <a:t>(</a:t>
            </a:r>
            <a:r>
              <a:rPr lang="it-IT" dirty="0"/>
              <a:t>DTF) 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2837030" y="1556792"/>
            <a:ext cx="33361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it-IT" b="1" dirty="0"/>
              <a:t>D</a:t>
            </a:r>
            <a:r>
              <a:rPr lang="it-IT" dirty="0"/>
              <a:t>istributed </a:t>
            </a:r>
            <a:r>
              <a:rPr lang="it-IT" b="1" dirty="0" err="1"/>
              <a:t>T</a:t>
            </a:r>
            <a:r>
              <a:rPr lang="it-IT" dirty="0" err="1"/>
              <a:t>ree</a:t>
            </a:r>
            <a:r>
              <a:rPr lang="it-IT" dirty="0"/>
              <a:t> </a:t>
            </a:r>
            <a:r>
              <a:rPr lang="it-IT" b="1" dirty="0" err="1"/>
              <a:t>K</a:t>
            </a:r>
            <a:r>
              <a:rPr lang="it-IT" dirty="0" err="1"/>
              <a:t>ernels</a:t>
            </a:r>
            <a:r>
              <a:rPr lang="it-IT" dirty="0"/>
              <a:t>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(</a:t>
            </a:r>
            <a:r>
              <a:rPr lang="it-IT" dirty="0"/>
              <a:t>DTK)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927" y="2432664"/>
            <a:ext cx="300037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ttangolo 20"/>
          <p:cNvSpPr/>
          <p:nvPr/>
        </p:nvSpPr>
        <p:spPr>
          <a:xfrm>
            <a:off x="78007" y="3933056"/>
            <a:ext cx="2549777" cy="28083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/>
          <p:cNvSpPr/>
          <p:nvPr/>
        </p:nvSpPr>
        <p:spPr>
          <a:xfrm>
            <a:off x="3200086" y="3933056"/>
            <a:ext cx="4689675" cy="28083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/>
          <p:cNvSpPr/>
          <p:nvPr/>
        </p:nvSpPr>
        <p:spPr>
          <a:xfrm>
            <a:off x="2627784" y="1412776"/>
            <a:ext cx="3816424" cy="1728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/>
          <p:cNvSpPr/>
          <p:nvPr/>
        </p:nvSpPr>
        <p:spPr>
          <a:xfrm>
            <a:off x="3258923" y="5140024"/>
            <a:ext cx="4572000" cy="830997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r>
              <a:rPr lang="it-IT" dirty="0" smtClean="0"/>
              <a:t>are </a:t>
            </a:r>
            <a:r>
              <a:rPr lang="it-IT" dirty="0"/>
              <a:t>a </a:t>
            </a:r>
            <a:r>
              <a:rPr lang="it-IT" dirty="0" err="1"/>
              <a:t>nearly</a:t>
            </a:r>
            <a:r>
              <a:rPr lang="it-IT" dirty="0"/>
              <a:t> </a:t>
            </a:r>
            <a:r>
              <a:rPr lang="it-IT" b="1" i="1" dirty="0" err="1"/>
              <a:t>orthonormal</a:t>
            </a:r>
            <a:r>
              <a:rPr lang="it-IT" b="1" i="1" dirty="0"/>
              <a:t> base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embeds</a:t>
            </a:r>
            <a:r>
              <a:rPr lang="it-IT" dirty="0"/>
              <a:t> </a:t>
            </a:r>
            <a:r>
              <a:rPr lang="it-IT" dirty="0" err="1"/>
              <a:t>R</a:t>
            </a:r>
            <a:r>
              <a:rPr lang="it-IT" baseline="30000" dirty="0" err="1"/>
              <a:t>m</a:t>
            </a:r>
            <a:r>
              <a:rPr lang="it-IT" baseline="30000" dirty="0"/>
              <a:t> </a:t>
            </a:r>
            <a:r>
              <a:rPr lang="it-IT" dirty="0"/>
              <a:t>in </a:t>
            </a:r>
            <a:r>
              <a:rPr lang="it-IT" dirty="0" err="1"/>
              <a:t>R</a:t>
            </a:r>
            <a:r>
              <a:rPr lang="it-IT" baseline="30000" dirty="0" err="1"/>
              <a:t>d</a:t>
            </a:r>
            <a:endParaRPr lang="it-IT" baseline="30000" dirty="0"/>
          </a:p>
        </p:txBody>
      </p:sp>
      <p:sp>
        <p:nvSpPr>
          <p:cNvPr id="25" name="Rettangolo 24"/>
          <p:cNvSpPr/>
          <p:nvPr/>
        </p:nvSpPr>
        <p:spPr>
          <a:xfrm>
            <a:off x="268246" y="5140024"/>
            <a:ext cx="2121228" cy="1122808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defTabSz="449263" eaLnBrk="1">
              <a:lnSpc>
                <a:spcPct val="93000"/>
              </a:lnSpc>
              <a:spcBef>
                <a:spcPts val="1200"/>
              </a:spcBef>
              <a:buClr>
                <a:srgbClr val="000000"/>
              </a:buClr>
              <a:buSzPct val="100000"/>
            </a:pPr>
            <a:r>
              <a:rPr lang="it-IT" dirty="0" smtClean="0"/>
              <a:t>can </a:t>
            </a:r>
            <a:r>
              <a:rPr lang="it-IT" dirty="0"/>
              <a:t>be </a:t>
            </a:r>
            <a:r>
              <a:rPr lang="it-IT" dirty="0" err="1"/>
              <a:t>efficiently</a:t>
            </a:r>
            <a:r>
              <a:rPr lang="it-IT" dirty="0"/>
              <a:t> </a:t>
            </a:r>
            <a:r>
              <a:rPr lang="it-IT" dirty="0" err="1"/>
              <a:t>computed</a:t>
            </a:r>
            <a:endParaRPr lang="it-IT" b="1" dirty="0"/>
          </a:p>
        </p:txBody>
      </p:sp>
      <p:sp>
        <p:nvSpPr>
          <p:cNvPr id="26" name="Rettangolo 25"/>
          <p:cNvSpPr/>
          <p:nvPr/>
        </p:nvSpPr>
        <p:spPr>
          <a:xfrm>
            <a:off x="3059832" y="3284984"/>
            <a:ext cx="34840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/>
              <a:t>approximate</a:t>
            </a:r>
            <a:r>
              <a:rPr lang="it-IT" dirty="0" smtClean="0"/>
              <a:t> </a:t>
            </a:r>
            <a:r>
              <a:rPr lang="it-IT" b="1" dirty="0" err="1"/>
              <a:t>Tree</a:t>
            </a:r>
            <a:r>
              <a:rPr lang="it-IT" b="1" dirty="0"/>
              <a:t> </a:t>
            </a:r>
            <a:r>
              <a:rPr lang="it-IT" b="1" dirty="0" err="1"/>
              <a:t>Kernels</a:t>
            </a:r>
            <a:endParaRPr lang="it-IT" dirty="0"/>
          </a:p>
        </p:txBody>
      </p:sp>
      <p:pic>
        <p:nvPicPr>
          <p:cNvPr id="27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211702"/>
            <a:ext cx="2596097" cy="59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ttangolo 27"/>
          <p:cNvSpPr/>
          <p:nvPr/>
        </p:nvSpPr>
        <p:spPr>
          <a:xfrm>
            <a:off x="3065731" y="3211702"/>
            <a:ext cx="6046582" cy="5904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146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92"/>
    </mc:Choice>
    <mc:Fallback xmlns="">
      <p:transition spd="slow" advTm="71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/>
      <p:bldP spid="2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Side </a:t>
            </a:r>
            <a:r>
              <a:rPr lang="it-IT" dirty="0" err="1" smtClean="0"/>
              <a:t>effect</a:t>
            </a:r>
            <a:endParaRPr lang="it-IT" dirty="0" smtClean="0"/>
          </a:p>
        </p:txBody>
      </p:sp>
      <p:sp>
        <p:nvSpPr>
          <p:cNvPr id="13315" name="Segnaposto contenuto 2"/>
          <p:cNvSpPr>
            <a:spLocks noGrp="1"/>
          </p:cNvSpPr>
          <p:nvPr>
            <p:ph idx="1"/>
          </p:nvPr>
        </p:nvSpPr>
        <p:spPr>
          <a:xfrm>
            <a:off x="456481" y="1468955"/>
            <a:ext cx="8226720" cy="4524955"/>
          </a:xfrm>
        </p:spPr>
        <p:txBody>
          <a:bodyPr/>
          <a:lstStyle/>
          <a:p>
            <a:r>
              <a:rPr lang="en-US" sz="2400" dirty="0" smtClean="0"/>
              <a:t>Tree </a:t>
            </a:r>
            <a:r>
              <a:rPr lang="en-US" sz="2400" dirty="0"/>
              <a:t>kernels (TK) (Collins &amp; Duffy, 2001) have quadratic time and space complexity. </a:t>
            </a:r>
          </a:p>
          <a:p>
            <a:r>
              <a:rPr lang="en-US" sz="2400" dirty="0"/>
              <a:t>Current techniques </a:t>
            </a:r>
            <a:r>
              <a:rPr lang="en-US" sz="2400" b="1" i="1" dirty="0">
                <a:solidFill>
                  <a:srgbClr val="00B0F0"/>
                </a:solidFill>
              </a:rPr>
              <a:t>control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2400" dirty="0"/>
              <a:t>this complexity by: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/>
              <a:t>exploiting of some specific characteristics of trees (Moschitti, 2006)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/>
              <a:t>selecting </a:t>
            </a:r>
            <a:r>
              <a:rPr lang="en-US" sz="2000" dirty="0" err="1"/>
              <a:t>subtrees</a:t>
            </a:r>
            <a:r>
              <a:rPr lang="en-US" sz="2000" dirty="0"/>
              <a:t> headed by specific node labels (</a:t>
            </a:r>
            <a:r>
              <a:rPr lang="en-US" sz="2000" dirty="0" err="1"/>
              <a:t>Rieck</a:t>
            </a:r>
            <a:r>
              <a:rPr lang="en-US" sz="2000" dirty="0"/>
              <a:t> et al., 2010)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/>
              <a:t>exploiting dynamic programming on the whole training and application sets of instances (Shin et al.,2011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849926" y="4942194"/>
            <a:ext cx="5421352" cy="7762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2945" tIns="41473" rIns="82945" bIns="41473" anchor="ctr">
            <a:spAutoFit/>
          </a:bodyPr>
          <a:lstStyle/>
          <a:p>
            <a:pPr algn="ctr">
              <a:defRPr/>
            </a:pPr>
            <a:r>
              <a:rPr lang="it-IT" sz="2500" i="1" kern="0" dirty="0" err="1" smtClean="0">
                <a:solidFill>
                  <a:schemeClr val="tx1"/>
                </a:solidFill>
              </a:rPr>
              <a:t>Encoding</a:t>
            </a:r>
            <a:r>
              <a:rPr lang="it-IT" sz="2500" i="1" kern="0" dirty="0" smtClean="0">
                <a:solidFill>
                  <a:schemeClr val="tx1"/>
                </a:solidFill>
              </a:rPr>
              <a:t> </a:t>
            </a:r>
            <a:r>
              <a:rPr lang="it-IT" sz="2500" i="1" kern="0" dirty="0" err="1">
                <a:solidFill>
                  <a:schemeClr val="tx1"/>
                </a:solidFill>
              </a:rPr>
              <a:t>trees</a:t>
            </a:r>
            <a:r>
              <a:rPr lang="it-IT" sz="2500" i="1" kern="0" dirty="0">
                <a:solidFill>
                  <a:schemeClr val="tx1"/>
                </a:solidFill>
              </a:rPr>
              <a:t> in small </a:t>
            </a:r>
            <a:r>
              <a:rPr lang="it-IT" sz="2500" i="1" kern="0" dirty="0" err="1">
                <a:solidFill>
                  <a:schemeClr val="tx1"/>
                </a:solidFill>
              </a:rPr>
              <a:t>vectors</a:t>
            </a:r>
            <a:r>
              <a:rPr lang="it-IT" sz="2500" i="1" kern="0" dirty="0">
                <a:solidFill>
                  <a:schemeClr val="tx1"/>
                </a:solidFill>
              </a:rPr>
              <a:t> </a:t>
            </a:r>
            <a:r>
              <a:rPr lang="it-IT" sz="2500" i="1" kern="0" dirty="0" smtClean="0">
                <a:solidFill>
                  <a:schemeClr val="tx1"/>
                </a:solidFill>
              </a:rPr>
              <a:t/>
            </a:r>
            <a:br>
              <a:rPr lang="it-IT" sz="2500" i="1" kern="0" dirty="0" smtClean="0">
                <a:solidFill>
                  <a:schemeClr val="tx1"/>
                </a:solidFill>
              </a:rPr>
            </a:br>
            <a:r>
              <a:rPr lang="it-IT" sz="2000" i="1" kern="0" dirty="0" smtClean="0">
                <a:solidFill>
                  <a:schemeClr val="tx1"/>
                </a:solidFill>
              </a:rPr>
              <a:t>(in line with </a:t>
            </a:r>
            <a:r>
              <a:rPr lang="it-IT" sz="2000" b="1" i="1" kern="0" dirty="0" err="1" smtClean="0">
                <a:solidFill>
                  <a:schemeClr val="tx1"/>
                </a:solidFill>
              </a:rPr>
              <a:t>distributed</a:t>
            </a:r>
            <a:r>
              <a:rPr lang="it-IT" sz="2000" b="1" i="1" kern="0" dirty="0" smtClean="0">
                <a:solidFill>
                  <a:schemeClr val="tx1"/>
                </a:solidFill>
              </a:rPr>
              <a:t> </a:t>
            </a:r>
            <a:r>
              <a:rPr lang="it-IT" sz="2000" b="1" i="1" kern="0" dirty="0" err="1" smtClean="0">
                <a:solidFill>
                  <a:schemeClr val="tx1"/>
                </a:solidFill>
              </a:rPr>
              <a:t>structures</a:t>
            </a:r>
            <a:r>
              <a:rPr lang="it-IT" sz="2000" b="1" i="1" kern="0" dirty="0" smtClean="0">
                <a:solidFill>
                  <a:schemeClr val="tx1"/>
                </a:solidFill>
              </a:rPr>
              <a:t> </a:t>
            </a:r>
            <a:r>
              <a:rPr lang="it-IT" sz="2000" i="1" kern="0" dirty="0" smtClean="0">
                <a:solidFill>
                  <a:schemeClr val="tx1"/>
                </a:solidFill>
              </a:rPr>
              <a:t>(</a:t>
            </a:r>
            <a:r>
              <a:rPr lang="it-IT" sz="2000" i="1" kern="0" dirty="0" err="1" smtClean="0">
                <a:solidFill>
                  <a:schemeClr val="tx1"/>
                </a:solidFill>
              </a:rPr>
              <a:t>Plate</a:t>
            </a:r>
            <a:r>
              <a:rPr lang="it-IT" sz="2000" i="1" kern="0" dirty="0" smtClean="0">
                <a:solidFill>
                  <a:schemeClr val="tx1"/>
                </a:solidFill>
              </a:rPr>
              <a:t>, 1994))</a:t>
            </a:r>
            <a:endParaRPr lang="it-IT" sz="2000" i="1" dirty="0">
              <a:solidFill>
                <a:schemeClr val="tx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322122" y="4293095"/>
            <a:ext cx="24769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i="1" dirty="0" err="1" smtClean="0"/>
              <a:t>Our</a:t>
            </a:r>
            <a:r>
              <a:rPr lang="it-IT" sz="3200" b="1" i="1" dirty="0" smtClean="0"/>
              <a:t> </a:t>
            </a:r>
            <a:r>
              <a:rPr lang="it-IT" sz="3200" b="1" i="1" dirty="0" err="1" smtClean="0"/>
              <a:t>Proposal</a:t>
            </a:r>
            <a:endParaRPr lang="it-IT" sz="3200" b="1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04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32"/>
    </mc:Choice>
    <mc:Fallback xmlns="">
      <p:transition spd="slow" advTm="1500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6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40" y="4991564"/>
            <a:ext cx="1342080" cy="64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161" y="3123688"/>
            <a:ext cx="1277280" cy="563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160" y="3123688"/>
            <a:ext cx="1324800" cy="46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7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361" y="4991565"/>
            <a:ext cx="1334880" cy="63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8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640" y="4991564"/>
            <a:ext cx="1419840" cy="704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40" y="3123688"/>
            <a:ext cx="1342080" cy="58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dirty="0" err="1"/>
              <a:t>Structured</a:t>
            </a:r>
            <a:r>
              <a:rPr lang="it-IT" dirty="0"/>
              <a:t> </a:t>
            </a:r>
            <a:r>
              <a:rPr lang="it-IT" dirty="0" err="1"/>
              <a:t>Feature</a:t>
            </a:r>
            <a:r>
              <a:rPr lang="it-IT" dirty="0"/>
              <a:t> </a:t>
            </a:r>
            <a:r>
              <a:rPr lang="it-IT" dirty="0" err="1" smtClean="0"/>
              <a:t>Spaces</a:t>
            </a:r>
            <a:r>
              <a:rPr lang="it-IT" dirty="0" smtClean="0"/>
              <a:t>:</a:t>
            </a:r>
            <a:br>
              <a:rPr lang="it-IT" dirty="0" smtClean="0"/>
            </a:br>
            <a:r>
              <a:rPr lang="it-IT" dirty="0" smtClean="0"/>
              <a:t> </a:t>
            </a:r>
            <a:r>
              <a:rPr lang="it-IT" dirty="0" err="1" smtClean="0"/>
              <a:t>Dimensionality</a:t>
            </a:r>
            <a:r>
              <a:rPr lang="it-IT" dirty="0" smtClean="0"/>
              <a:t> </a:t>
            </a:r>
            <a:r>
              <a:rPr lang="it-IT" dirty="0" err="1" smtClean="0"/>
              <a:t>Reduction</a:t>
            </a:r>
            <a:endParaRPr lang="it-IT" dirty="0" smtClean="0"/>
          </a:p>
        </p:txBody>
      </p:sp>
      <p:grpSp>
        <p:nvGrpSpPr>
          <p:cNvPr id="2063" name="Group 158"/>
          <p:cNvGrpSpPr>
            <a:grpSpLocks/>
          </p:cNvGrpSpPr>
          <p:nvPr/>
        </p:nvGrpSpPr>
        <p:grpSpPr bwMode="auto">
          <a:xfrm>
            <a:off x="3283200" y="1654735"/>
            <a:ext cx="1899388" cy="831132"/>
            <a:chOff x="3282" y="912"/>
            <a:chExt cx="1197" cy="524"/>
          </a:xfrm>
        </p:grpSpPr>
        <p:sp>
          <p:nvSpPr>
            <p:cNvPr id="2140" name="CasellaDiTesto 58"/>
            <p:cNvSpPr txBox="1">
              <a:spLocks noChangeAspect="1" noChangeArrowheads="1"/>
            </p:cNvSpPr>
            <p:nvPr/>
          </p:nvSpPr>
          <p:spPr bwMode="auto">
            <a:xfrm>
              <a:off x="3832" y="1093"/>
              <a:ext cx="209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900"/>
                <a:t>VP</a:t>
              </a:r>
            </a:p>
          </p:txBody>
        </p:sp>
        <p:sp>
          <p:nvSpPr>
            <p:cNvPr id="2141" name="CasellaDiTesto 59"/>
            <p:cNvSpPr txBox="1">
              <a:spLocks noChangeAspect="1" noChangeArrowheads="1"/>
            </p:cNvSpPr>
            <p:nvPr/>
          </p:nvSpPr>
          <p:spPr bwMode="auto">
            <a:xfrm>
              <a:off x="3627" y="1281"/>
              <a:ext cx="21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900"/>
                <a:t>VB</a:t>
              </a:r>
            </a:p>
          </p:txBody>
        </p:sp>
        <p:sp>
          <p:nvSpPr>
            <p:cNvPr id="2142" name="CasellaDiTesto 60"/>
            <p:cNvSpPr txBox="1">
              <a:spLocks noChangeAspect="1" noChangeArrowheads="1"/>
            </p:cNvSpPr>
            <p:nvPr/>
          </p:nvSpPr>
          <p:spPr bwMode="auto">
            <a:xfrm>
              <a:off x="3836" y="1281"/>
              <a:ext cx="209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900"/>
                <a:t>NP</a:t>
              </a:r>
            </a:p>
          </p:txBody>
        </p:sp>
        <p:cxnSp>
          <p:nvCxnSpPr>
            <p:cNvPr id="2143" name="Connettore 1 63"/>
            <p:cNvCxnSpPr>
              <a:cxnSpLocks noChangeAspect="1" noChangeShapeType="1"/>
            </p:cNvCxnSpPr>
            <p:nvPr/>
          </p:nvCxnSpPr>
          <p:spPr bwMode="auto">
            <a:xfrm flipH="1">
              <a:off x="3713" y="1217"/>
              <a:ext cx="201" cy="64"/>
            </a:xfrm>
            <a:prstGeom prst="line">
              <a:avLst/>
            </a:prstGeom>
            <a:noFill/>
            <a:ln w="9525" algn="ctr">
              <a:solidFill>
                <a:srgbClr val="00CC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4" name="Connettore 1 64"/>
            <p:cNvCxnSpPr>
              <a:cxnSpLocks noChangeAspect="1" noChangeShapeType="1"/>
            </p:cNvCxnSpPr>
            <p:nvPr/>
          </p:nvCxnSpPr>
          <p:spPr bwMode="auto">
            <a:xfrm>
              <a:off x="3914" y="1217"/>
              <a:ext cx="4" cy="64"/>
            </a:xfrm>
            <a:prstGeom prst="line">
              <a:avLst/>
            </a:prstGeom>
            <a:noFill/>
            <a:ln w="9525" algn="ctr">
              <a:solidFill>
                <a:srgbClr val="00CC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45" name="CasellaDiTesto 66"/>
            <p:cNvSpPr txBox="1">
              <a:spLocks noChangeAspect="1" noChangeArrowheads="1"/>
            </p:cNvSpPr>
            <p:nvPr/>
          </p:nvSpPr>
          <p:spPr bwMode="auto">
            <a:xfrm>
              <a:off x="4270" y="1281"/>
              <a:ext cx="209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900"/>
                <a:t>NP</a:t>
              </a:r>
            </a:p>
          </p:txBody>
        </p:sp>
        <p:cxnSp>
          <p:nvCxnSpPr>
            <p:cNvPr id="2146" name="Connettore 1 68"/>
            <p:cNvCxnSpPr>
              <a:cxnSpLocks noChangeAspect="1" noChangeShapeType="1"/>
            </p:cNvCxnSpPr>
            <p:nvPr/>
          </p:nvCxnSpPr>
          <p:spPr bwMode="auto">
            <a:xfrm>
              <a:off x="3914" y="1217"/>
              <a:ext cx="438" cy="64"/>
            </a:xfrm>
            <a:prstGeom prst="line">
              <a:avLst/>
            </a:prstGeom>
            <a:noFill/>
            <a:ln w="9525" algn="ctr">
              <a:solidFill>
                <a:srgbClr val="00CC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47" name="CasellaDiTesto 105"/>
            <p:cNvSpPr txBox="1">
              <a:spLocks noChangeAspect="1" noChangeArrowheads="1"/>
            </p:cNvSpPr>
            <p:nvPr/>
          </p:nvSpPr>
          <p:spPr bwMode="auto">
            <a:xfrm>
              <a:off x="3532" y="912"/>
              <a:ext cx="15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900"/>
                <a:t>S</a:t>
              </a:r>
            </a:p>
          </p:txBody>
        </p:sp>
        <p:sp>
          <p:nvSpPr>
            <p:cNvPr id="2148" name="CasellaDiTesto 106"/>
            <p:cNvSpPr txBox="1">
              <a:spLocks noChangeAspect="1" noChangeArrowheads="1"/>
            </p:cNvSpPr>
            <p:nvPr/>
          </p:nvSpPr>
          <p:spPr bwMode="auto">
            <a:xfrm>
              <a:off x="3306" y="1097"/>
              <a:ext cx="209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900"/>
                <a:t>NP</a:t>
              </a:r>
            </a:p>
          </p:txBody>
        </p:sp>
        <p:cxnSp>
          <p:nvCxnSpPr>
            <p:cNvPr id="2149" name="Connettore 1 107"/>
            <p:cNvCxnSpPr>
              <a:cxnSpLocks noChangeAspect="1" noChangeShapeType="1"/>
            </p:cNvCxnSpPr>
            <p:nvPr/>
          </p:nvCxnSpPr>
          <p:spPr bwMode="auto">
            <a:xfrm flipH="1">
              <a:off x="3389" y="1037"/>
              <a:ext cx="198" cy="60"/>
            </a:xfrm>
            <a:prstGeom prst="line">
              <a:avLst/>
            </a:prstGeom>
            <a:noFill/>
            <a:ln w="9525" algn="ctr">
              <a:solidFill>
                <a:srgbClr val="00CC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0" name="Connettore 1 108"/>
            <p:cNvCxnSpPr>
              <a:cxnSpLocks noChangeAspect="1" noChangeShapeType="1"/>
            </p:cNvCxnSpPr>
            <p:nvPr/>
          </p:nvCxnSpPr>
          <p:spPr bwMode="auto">
            <a:xfrm>
              <a:off x="3587" y="1037"/>
              <a:ext cx="327" cy="56"/>
            </a:xfrm>
            <a:prstGeom prst="line">
              <a:avLst/>
            </a:prstGeom>
            <a:noFill/>
            <a:ln w="9525" algn="ctr">
              <a:solidFill>
                <a:srgbClr val="00CC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51" name="CasellaDiTesto 109"/>
            <p:cNvSpPr txBox="1">
              <a:spLocks noChangeAspect="1" noChangeArrowheads="1"/>
            </p:cNvSpPr>
            <p:nvPr/>
          </p:nvSpPr>
          <p:spPr bwMode="auto">
            <a:xfrm>
              <a:off x="3282" y="1290"/>
              <a:ext cx="262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900"/>
                <a:t>NNS</a:t>
              </a:r>
            </a:p>
          </p:txBody>
        </p:sp>
        <p:cxnSp>
          <p:nvCxnSpPr>
            <p:cNvPr id="19" name="Connettore 1 111"/>
            <p:cNvCxnSpPr/>
            <p:nvPr/>
          </p:nvCxnSpPr>
          <p:spPr>
            <a:xfrm rot="16200000" flipH="1">
              <a:off x="3365" y="1262"/>
              <a:ext cx="5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64" name="Group 94"/>
          <p:cNvGrpSpPr>
            <a:grpSpLocks noChangeAspect="1"/>
          </p:cNvGrpSpPr>
          <p:nvPr/>
        </p:nvGrpSpPr>
        <p:grpSpPr bwMode="auto">
          <a:xfrm>
            <a:off x="305280" y="1654735"/>
            <a:ext cx="2514240" cy="1394964"/>
            <a:chOff x="48" y="1008"/>
            <a:chExt cx="2700" cy="1500"/>
          </a:xfrm>
        </p:grpSpPr>
        <p:sp>
          <p:nvSpPr>
            <p:cNvPr id="2111" name="CasellaDiTesto 58"/>
            <p:cNvSpPr txBox="1">
              <a:spLocks noChangeAspect="1" noChangeArrowheads="1"/>
            </p:cNvSpPr>
            <p:nvPr/>
          </p:nvSpPr>
          <p:spPr bwMode="auto">
            <a:xfrm>
              <a:off x="1098" y="1317"/>
              <a:ext cx="357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900"/>
                <a:t>VP</a:t>
              </a:r>
            </a:p>
          </p:txBody>
        </p:sp>
        <p:sp>
          <p:nvSpPr>
            <p:cNvPr id="2112" name="CasellaDiTesto 59"/>
            <p:cNvSpPr txBox="1">
              <a:spLocks noChangeAspect="1" noChangeArrowheads="1"/>
            </p:cNvSpPr>
            <p:nvPr/>
          </p:nvSpPr>
          <p:spPr bwMode="auto">
            <a:xfrm>
              <a:off x="749" y="1638"/>
              <a:ext cx="370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900"/>
                <a:t>VB</a:t>
              </a:r>
            </a:p>
          </p:txBody>
        </p:sp>
        <p:sp>
          <p:nvSpPr>
            <p:cNvPr id="2113" name="CasellaDiTesto 60"/>
            <p:cNvSpPr txBox="1">
              <a:spLocks noChangeAspect="1" noChangeArrowheads="1"/>
            </p:cNvSpPr>
            <p:nvPr/>
          </p:nvSpPr>
          <p:spPr bwMode="auto">
            <a:xfrm>
              <a:off x="1105" y="1638"/>
              <a:ext cx="357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900"/>
                <a:t>NP</a:t>
              </a:r>
            </a:p>
          </p:txBody>
        </p:sp>
        <p:sp>
          <p:nvSpPr>
            <p:cNvPr id="2114" name="CasellaDiTesto 62"/>
            <p:cNvSpPr txBox="1">
              <a:spLocks noChangeAspect="1" noChangeArrowheads="1"/>
            </p:cNvSpPr>
            <p:nvPr/>
          </p:nvSpPr>
          <p:spPr bwMode="auto">
            <a:xfrm>
              <a:off x="701" y="1909"/>
              <a:ext cx="405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900" i="1"/>
                <a:t>feed</a:t>
              </a:r>
            </a:p>
          </p:txBody>
        </p:sp>
        <p:cxnSp>
          <p:nvCxnSpPr>
            <p:cNvPr id="2115" name="Connettore 1 63"/>
            <p:cNvCxnSpPr>
              <a:cxnSpLocks noChangeAspect="1" noChangeShapeType="1"/>
            </p:cNvCxnSpPr>
            <p:nvPr/>
          </p:nvCxnSpPr>
          <p:spPr bwMode="auto">
            <a:xfrm flipH="1">
              <a:off x="895" y="1528"/>
              <a:ext cx="343" cy="110"/>
            </a:xfrm>
            <a:prstGeom prst="line">
              <a:avLst/>
            </a:prstGeom>
            <a:noFill/>
            <a:ln w="9525" algn="ctr">
              <a:solidFill>
                <a:srgbClr val="00CC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16" name="Connettore 1 64"/>
            <p:cNvCxnSpPr>
              <a:cxnSpLocks noChangeAspect="1" noChangeShapeType="1"/>
            </p:cNvCxnSpPr>
            <p:nvPr/>
          </p:nvCxnSpPr>
          <p:spPr bwMode="auto">
            <a:xfrm>
              <a:off x="1238" y="1528"/>
              <a:ext cx="6" cy="110"/>
            </a:xfrm>
            <a:prstGeom prst="line">
              <a:avLst/>
            </a:prstGeom>
            <a:noFill/>
            <a:ln w="9525" algn="ctr">
              <a:solidFill>
                <a:srgbClr val="00CC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17" name="Connettore 1 40"/>
            <p:cNvCxnSpPr>
              <a:cxnSpLocks noChangeAspect="1" noChangeShapeType="1"/>
              <a:stCxn id="2112" idx="2"/>
              <a:endCxn id="2114" idx="0"/>
            </p:cNvCxnSpPr>
            <p:nvPr/>
          </p:nvCxnSpPr>
          <p:spPr bwMode="auto">
            <a:xfrm flipH="1">
              <a:off x="904" y="1886"/>
              <a:ext cx="30" cy="23"/>
            </a:xfrm>
            <a:prstGeom prst="line">
              <a:avLst/>
            </a:prstGeom>
            <a:noFill/>
            <a:ln w="9525" algn="ctr">
              <a:solidFill>
                <a:srgbClr val="00CC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18" name="CasellaDiTesto 66"/>
            <p:cNvSpPr txBox="1">
              <a:spLocks noChangeAspect="1" noChangeArrowheads="1"/>
            </p:cNvSpPr>
            <p:nvPr/>
          </p:nvSpPr>
          <p:spPr bwMode="auto">
            <a:xfrm>
              <a:off x="1845" y="1638"/>
              <a:ext cx="357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900"/>
                <a:t>NP</a:t>
              </a:r>
            </a:p>
          </p:txBody>
        </p:sp>
        <p:cxnSp>
          <p:nvCxnSpPr>
            <p:cNvPr id="2119" name="Connettore 1 68"/>
            <p:cNvCxnSpPr>
              <a:cxnSpLocks noChangeAspect="1" noChangeShapeType="1"/>
            </p:cNvCxnSpPr>
            <p:nvPr/>
          </p:nvCxnSpPr>
          <p:spPr bwMode="auto">
            <a:xfrm>
              <a:off x="1238" y="1528"/>
              <a:ext cx="747" cy="110"/>
            </a:xfrm>
            <a:prstGeom prst="line">
              <a:avLst/>
            </a:prstGeom>
            <a:noFill/>
            <a:ln w="9525" algn="ctr">
              <a:solidFill>
                <a:srgbClr val="00CC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20" name="CasellaDiTesto 90"/>
            <p:cNvSpPr txBox="1">
              <a:spLocks noChangeAspect="1" noChangeArrowheads="1"/>
            </p:cNvSpPr>
            <p:nvPr/>
          </p:nvSpPr>
          <p:spPr bwMode="auto">
            <a:xfrm>
              <a:off x="1059" y="1998"/>
              <a:ext cx="446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900"/>
                <a:t>NNS</a:t>
              </a:r>
            </a:p>
          </p:txBody>
        </p:sp>
        <p:sp>
          <p:nvSpPr>
            <p:cNvPr id="2121" name="CasellaDiTesto 91"/>
            <p:cNvSpPr txBox="1">
              <a:spLocks noChangeAspect="1" noChangeArrowheads="1"/>
            </p:cNvSpPr>
            <p:nvPr/>
          </p:nvSpPr>
          <p:spPr bwMode="auto">
            <a:xfrm>
              <a:off x="1037" y="2260"/>
              <a:ext cx="446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900" i="1"/>
                <a:t>cows</a:t>
              </a:r>
            </a:p>
          </p:txBody>
        </p:sp>
        <p:cxnSp>
          <p:nvCxnSpPr>
            <p:cNvPr id="2122" name="Connettore 1 45"/>
            <p:cNvCxnSpPr>
              <a:cxnSpLocks noChangeAspect="1" noChangeShapeType="1"/>
              <a:stCxn id="2113" idx="2"/>
              <a:endCxn id="2120" idx="0"/>
            </p:cNvCxnSpPr>
            <p:nvPr/>
          </p:nvCxnSpPr>
          <p:spPr bwMode="auto">
            <a:xfrm flipH="1">
              <a:off x="1282" y="1886"/>
              <a:ext cx="1" cy="112"/>
            </a:xfrm>
            <a:prstGeom prst="line">
              <a:avLst/>
            </a:prstGeom>
            <a:noFill/>
            <a:ln w="9525" algn="ctr">
              <a:solidFill>
                <a:srgbClr val="00CC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" name="Connettore 1 46"/>
            <p:cNvCxnSpPr>
              <a:cxnSpLocks noChangeAspect="1" noChangeShapeType="1"/>
              <a:stCxn id="2120" idx="2"/>
              <a:endCxn id="2121" idx="0"/>
            </p:cNvCxnSpPr>
            <p:nvPr/>
          </p:nvCxnSpPr>
          <p:spPr bwMode="auto">
            <a:xfrm flipH="1">
              <a:off x="1260" y="2246"/>
              <a:ext cx="22" cy="14"/>
            </a:xfrm>
            <a:prstGeom prst="line">
              <a:avLst/>
            </a:prstGeom>
            <a:noFill/>
            <a:ln w="9525" algn="ctr">
              <a:solidFill>
                <a:srgbClr val="00CC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24" name="CasellaDiTesto 95"/>
            <p:cNvSpPr txBox="1">
              <a:spLocks noChangeAspect="1" noChangeArrowheads="1"/>
            </p:cNvSpPr>
            <p:nvPr/>
          </p:nvSpPr>
          <p:spPr bwMode="auto">
            <a:xfrm>
              <a:off x="1695" y="1982"/>
              <a:ext cx="377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900"/>
                <a:t>NN</a:t>
              </a:r>
            </a:p>
          </p:txBody>
        </p:sp>
        <p:sp>
          <p:nvSpPr>
            <p:cNvPr id="2125" name="CasellaDiTesto 96"/>
            <p:cNvSpPr txBox="1">
              <a:spLocks noChangeAspect="1" noChangeArrowheads="1"/>
            </p:cNvSpPr>
            <p:nvPr/>
          </p:nvSpPr>
          <p:spPr bwMode="auto">
            <a:xfrm>
              <a:off x="2249" y="1982"/>
              <a:ext cx="446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900"/>
                <a:t>NNS</a:t>
              </a:r>
            </a:p>
          </p:txBody>
        </p:sp>
        <p:cxnSp>
          <p:nvCxnSpPr>
            <p:cNvPr id="2126" name="Connettore 1 49"/>
            <p:cNvCxnSpPr>
              <a:cxnSpLocks noChangeAspect="1" noChangeShapeType="1"/>
              <a:stCxn id="2118" idx="2"/>
              <a:endCxn id="2124" idx="0"/>
            </p:cNvCxnSpPr>
            <p:nvPr/>
          </p:nvCxnSpPr>
          <p:spPr bwMode="auto">
            <a:xfrm flipH="1">
              <a:off x="1883" y="1886"/>
              <a:ext cx="140" cy="96"/>
            </a:xfrm>
            <a:prstGeom prst="line">
              <a:avLst/>
            </a:prstGeom>
            <a:noFill/>
            <a:ln w="9525" algn="ctr">
              <a:solidFill>
                <a:srgbClr val="00CC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7" name="Connettore 1 50"/>
            <p:cNvCxnSpPr>
              <a:cxnSpLocks noChangeAspect="1" noChangeShapeType="1"/>
              <a:stCxn id="2118" idx="2"/>
              <a:endCxn id="2125" idx="0"/>
            </p:cNvCxnSpPr>
            <p:nvPr/>
          </p:nvCxnSpPr>
          <p:spPr bwMode="auto">
            <a:xfrm>
              <a:off x="2023" y="1886"/>
              <a:ext cx="449" cy="96"/>
            </a:xfrm>
            <a:prstGeom prst="line">
              <a:avLst/>
            </a:prstGeom>
            <a:noFill/>
            <a:ln w="9525" algn="ctr">
              <a:solidFill>
                <a:srgbClr val="00CC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28" name="CasellaDiTesto 99"/>
            <p:cNvSpPr txBox="1">
              <a:spLocks noChangeAspect="1" noChangeArrowheads="1"/>
            </p:cNvSpPr>
            <p:nvPr/>
          </p:nvSpPr>
          <p:spPr bwMode="auto">
            <a:xfrm>
              <a:off x="1586" y="2260"/>
              <a:ext cx="543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900" i="1"/>
                <a:t>animal</a:t>
              </a:r>
            </a:p>
          </p:txBody>
        </p:sp>
        <p:cxnSp>
          <p:nvCxnSpPr>
            <p:cNvPr id="2129" name="Connettore 1 52"/>
            <p:cNvCxnSpPr>
              <a:cxnSpLocks noChangeAspect="1" noChangeShapeType="1"/>
              <a:stCxn id="2124" idx="2"/>
              <a:endCxn id="2128" idx="0"/>
            </p:cNvCxnSpPr>
            <p:nvPr/>
          </p:nvCxnSpPr>
          <p:spPr bwMode="auto">
            <a:xfrm flipH="1">
              <a:off x="1858" y="2230"/>
              <a:ext cx="26" cy="30"/>
            </a:xfrm>
            <a:prstGeom prst="line">
              <a:avLst/>
            </a:prstGeom>
            <a:noFill/>
            <a:ln w="9525" algn="ctr">
              <a:solidFill>
                <a:srgbClr val="00CC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30" name="CasellaDiTesto 101"/>
            <p:cNvSpPr txBox="1">
              <a:spLocks noChangeAspect="1" noChangeArrowheads="1"/>
            </p:cNvSpPr>
            <p:nvPr/>
          </p:nvSpPr>
          <p:spPr bwMode="auto">
            <a:xfrm>
              <a:off x="2117" y="2260"/>
              <a:ext cx="631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it-IT" sz="900" i="1"/>
                <a:t>extracts</a:t>
              </a:r>
            </a:p>
          </p:txBody>
        </p:sp>
        <p:cxnSp>
          <p:nvCxnSpPr>
            <p:cNvPr id="2131" name="Connettore 1 54"/>
            <p:cNvCxnSpPr>
              <a:cxnSpLocks noChangeAspect="1" noChangeShapeType="1"/>
              <a:stCxn id="2125" idx="2"/>
              <a:endCxn id="2130" idx="0"/>
            </p:cNvCxnSpPr>
            <p:nvPr/>
          </p:nvCxnSpPr>
          <p:spPr bwMode="auto">
            <a:xfrm flipH="1">
              <a:off x="2433" y="2230"/>
              <a:ext cx="39" cy="30"/>
            </a:xfrm>
            <a:prstGeom prst="line">
              <a:avLst/>
            </a:prstGeom>
            <a:noFill/>
            <a:ln w="9525" algn="ctr">
              <a:solidFill>
                <a:srgbClr val="00CC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32" name="CasellaDiTesto 105"/>
            <p:cNvSpPr txBox="1">
              <a:spLocks noChangeAspect="1" noChangeArrowheads="1"/>
            </p:cNvSpPr>
            <p:nvPr/>
          </p:nvSpPr>
          <p:spPr bwMode="auto">
            <a:xfrm>
              <a:off x="587" y="1008"/>
              <a:ext cx="267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900"/>
                <a:t>S</a:t>
              </a:r>
            </a:p>
          </p:txBody>
        </p:sp>
        <p:sp>
          <p:nvSpPr>
            <p:cNvPr id="2133" name="CasellaDiTesto 106"/>
            <p:cNvSpPr txBox="1">
              <a:spLocks noChangeAspect="1" noChangeArrowheads="1"/>
            </p:cNvSpPr>
            <p:nvPr/>
          </p:nvSpPr>
          <p:spPr bwMode="auto">
            <a:xfrm>
              <a:off x="201" y="1324"/>
              <a:ext cx="357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900"/>
                <a:t>NP</a:t>
              </a:r>
            </a:p>
          </p:txBody>
        </p:sp>
        <p:cxnSp>
          <p:nvCxnSpPr>
            <p:cNvPr id="2134" name="Connettore 1 107"/>
            <p:cNvCxnSpPr>
              <a:cxnSpLocks noChangeAspect="1" noChangeShapeType="1"/>
            </p:cNvCxnSpPr>
            <p:nvPr/>
          </p:nvCxnSpPr>
          <p:spPr bwMode="auto">
            <a:xfrm flipH="1">
              <a:off x="343" y="1221"/>
              <a:ext cx="337" cy="102"/>
            </a:xfrm>
            <a:prstGeom prst="line">
              <a:avLst/>
            </a:prstGeom>
            <a:noFill/>
            <a:ln w="9525" algn="ctr">
              <a:solidFill>
                <a:srgbClr val="00CC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35" name="Connettore 1 108"/>
            <p:cNvCxnSpPr>
              <a:cxnSpLocks noChangeAspect="1" noChangeShapeType="1"/>
            </p:cNvCxnSpPr>
            <p:nvPr/>
          </p:nvCxnSpPr>
          <p:spPr bwMode="auto">
            <a:xfrm>
              <a:off x="680" y="1221"/>
              <a:ext cx="558" cy="95"/>
            </a:xfrm>
            <a:prstGeom prst="line">
              <a:avLst/>
            </a:prstGeom>
            <a:noFill/>
            <a:ln w="9525" algn="ctr">
              <a:solidFill>
                <a:srgbClr val="00CC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36" name="CasellaDiTesto 109"/>
            <p:cNvSpPr txBox="1">
              <a:spLocks noChangeAspect="1" noChangeArrowheads="1"/>
            </p:cNvSpPr>
            <p:nvPr/>
          </p:nvSpPr>
          <p:spPr bwMode="auto">
            <a:xfrm>
              <a:off x="161" y="1653"/>
              <a:ext cx="446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900"/>
                <a:t>NNS</a:t>
              </a:r>
            </a:p>
          </p:txBody>
        </p:sp>
        <p:sp>
          <p:nvSpPr>
            <p:cNvPr id="2137" name="CasellaDiTesto 110"/>
            <p:cNvSpPr txBox="1">
              <a:spLocks noChangeAspect="1" noChangeArrowheads="1"/>
            </p:cNvSpPr>
            <p:nvPr/>
          </p:nvSpPr>
          <p:spPr bwMode="auto">
            <a:xfrm>
              <a:off x="48" y="1915"/>
              <a:ext cx="625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900" i="1"/>
                <a:t>Farmers</a:t>
              </a:r>
            </a:p>
          </p:txBody>
        </p:sp>
        <p:cxnSp>
          <p:nvCxnSpPr>
            <p:cNvPr id="62" name="Connettore 1 111"/>
            <p:cNvCxnSpPr/>
            <p:nvPr/>
          </p:nvCxnSpPr>
          <p:spPr>
            <a:xfrm rot="16200000" flipH="1">
              <a:off x="298" y="1603"/>
              <a:ext cx="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ttore 1 112"/>
            <p:cNvCxnSpPr/>
            <p:nvPr/>
          </p:nvCxnSpPr>
          <p:spPr>
            <a:xfrm rot="5400000">
              <a:off x="329" y="1898"/>
              <a:ext cx="3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65" name="Group 157"/>
          <p:cNvGrpSpPr>
            <a:grpSpLocks/>
          </p:cNvGrpSpPr>
          <p:nvPr/>
        </p:nvGrpSpPr>
        <p:grpSpPr bwMode="auto">
          <a:xfrm>
            <a:off x="5791680" y="1654735"/>
            <a:ext cx="2004511" cy="1074381"/>
            <a:chOff x="4018" y="1584"/>
            <a:chExt cx="1263" cy="677"/>
          </a:xfrm>
        </p:grpSpPr>
        <p:sp>
          <p:nvSpPr>
            <p:cNvPr id="2096" name="CasellaDiTesto 58"/>
            <p:cNvSpPr txBox="1">
              <a:spLocks noChangeAspect="1" noChangeArrowheads="1"/>
            </p:cNvSpPr>
            <p:nvPr/>
          </p:nvSpPr>
          <p:spPr bwMode="auto">
            <a:xfrm>
              <a:off x="4634" y="1765"/>
              <a:ext cx="20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900"/>
                <a:t>VP</a:t>
              </a:r>
            </a:p>
          </p:txBody>
        </p:sp>
        <p:sp>
          <p:nvSpPr>
            <p:cNvPr id="2097" name="CasellaDiTesto 59"/>
            <p:cNvSpPr txBox="1">
              <a:spLocks noChangeAspect="1" noChangeArrowheads="1"/>
            </p:cNvSpPr>
            <p:nvPr/>
          </p:nvSpPr>
          <p:spPr bwMode="auto">
            <a:xfrm>
              <a:off x="4429" y="1953"/>
              <a:ext cx="21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900"/>
                <a:t>VB</a:t>
              </a:r>
            </a:p>
          </p:txBody>
        </p:sp>
        <p:sp>
          <p:nvSpPr>
            <p:cNvPr id="2098" name="CasellaDiTesto 60"/>
            <p:cNvSpPr txBox="1">
              <a:spLocks noChangeAspect="1" noChangeArrowheads="1"/>
            </p:cNvSpPr>
            <p:nvPr/>
          </p:nvSpPr>
          <p:spPr bwMode="auto">
            <a:xfrm>
              <a:off x="4638" y="1953"/>
              <a:ext cx="20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900"/>
                <a:t>NP</a:t>
              </a:r>
            </a:p>
          </p:txBody>
        </p:sp>
        <p:cxnSp>
          <p:nvCxnSpPr>
            <p:cNvPr id="2099" name="Connettore 1 67"/>
            <p:cNvCxnSpPr>
              <a:cxnSpLocks noChangeAspect="1" noChangeShapeType="1"/>
              <a:stCxn id="2096" idx="2"/>
              <a:endCxn id="2097" idx="0"/>
            </p:cNvCxnSpPr>
            <p:nvPr/>
          </p:nvCxnSpPr>
          <p:spPr bwMode="auto">
            <a:xfrm flipH="1">
              <a:off x="4538" y="1910"/>
              <a:ext cx="201" cy="43"/>
            </a:xfrm>
            <a:prstGeom prst="line">
              <a:avLst/>
            </a:prstGeom>
            <a:noFill/>
            <a:ln w="9525" algn="ctr">
              <a:solidFill>
                <a:srgbClr val="00CC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00" name="Connettore 1 68"/>
            <p:cNvCxnSpPr>
              <a:cxnSpLocks noChangeAspect="1" noChangeShapeType="1"/>
              <a:stCxn id="2096" idx="2"/>
              <a:endCxn id="2098" idx="0"/>
            </p:cNvCxnSpPr>
            <p:nvPr/>
          </p:nvCxnSpPr>
          <p:spPr bwMode="auto">
            <a:xfrm>
              <a:off x="4739" y="1910"/>
              <a:ext cx="4" cy="43"/>
            </a:xfrm>
            <a:prstGeom prst="line">
              <a:avLst/>
            </a:prstGeom>
            <a:noFill/>
            <a:ln w="9525" algn="ctr">
              <a:solidFill>
                <a:srgbClr val="00CC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01" name="CasellaDiTesto 66"/>
            <p:cNvSpPr txBox="1">
              <a:spLocks noChangeAspect="1" noChangeArrowheads="1"/>
            </p:cNvSpPr>
            <p:nvPr/>
          </p:nvSpPr>
          <p:spPr bwMode="auto">
            <a:xfrm>
              <a:off x="5072" y="1953"/>
              <a:ext cx="20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900"/>
                <a:t>NP</a:t>
              </a:r>
            </a:p>
          </p:txBody>
        </p:sp>
        <p:cxnSp>
          <p:nvCxnSpPr>
            <p:cNvPr id="2102" name="Connettore 1 70"/>
            <p:cNvCxnSpPr>
              <a:cxnSpLocks noChangeAspect="1" noChangeShapeType="1"/>
              <a:stCxn id="2096" idx="2"/>
              <a:endCxn id="2101" idx="0"/>
            </p:cNvCxnSpPr>
            <p:nvPr/>
          </p:nvCxnSpPr>
          <p:spPr bwMode="auto">
            <a:xfrm>
              <a:off x="4739" y="1910"/>
              <a:ext cx="438" cy="43"/>
            </a:xfrm>
            <a:prstGeom prst="line">
              <a:avLst/>
            </a:prstGeom>
            <a:noFill/>
            <a:ln w="9525" algn="ctr">
              <a:solidFill>
                <a:srgbClr val="00CC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03" name="CasellaDiTesto 105"/>
            <p:cNvSpPr txBox="1">
              <a:spLocks noChangeAspect="1" noChangeArrowheads="1"/>
            </p:cNvSpPr>
            <p:nvPr/>
          </p:nvSpPr>
          <p:spPr bwMode="auto">
            <a:xfrm>
              <a:off x="4334" y="1584"/>
              <a:ext cx="15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900"/>
                <a:t>S</a:t>
              </a:r>
            </a:p>
          </p:txBody>
        </p:sp>
        <p:sp>
          <p:nvSpPr>
            <p:cNvPr id="2104" name="CasellaDiTesto 106"/>
            <p:cNvSpPr txBox="1">
              <a:spLocks noChangeAspect="1" noChangeArrowheads="1"/>
            </p:cNvSpPr>
            <p:nvPr/>
          </p:nvSpPr>
          <p:spPr bwMode="auto">
            <a:xfrm>
              <a:off x="4108" y="1769"/>
              <a:ext cx="20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900"/>
                <a:t>NP</a:t>
              </a:r>
            </a:p>
          </p:txBody>
        </p:sp>
        <p:cxnSp>
          <p:nvCxnSpPr>
            <p:cNvPr id="2105" name="Connettore 1 73"/>
            <p:cNvCxnSpPr>
              <a:cxnSpLocks noChangeAspect="1" noChangeShapeType="1"/>
              <a:stCxn id="2103" idx="2"/>
              <a:endCxn id="2104" idx="0"/>
            </p:cNvCxnSpPr>
            <p:nvPr/>
          </p:nvCxnSpPr>
          <p:spPr bwMode="auto">
            <a:xfrm flipH="1">
              <a:off x="4213" y="1729"/>
              <a:ext cx="200" cy="40"/>
            </a:xfrm>
            <a:prstGeom prst="line">
              <a:avLst/>
            </a:prstGeom>
            <a:noFill/>
            <a:ln w="9525" algn="ctr">
              <a:solidFill>
                <a:srgbClr val="00CC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06" name="Connettore 1 74"/>
            <p:cNvCxnSpPr>
              <a:cxnSpLocks noChangeAspect="1" noChangeShapeType="1"/>
              <a:stCxn id="2103" idx="2"/>
              <a:endCxn id="2096" idx="0"/>
            </p:cNvCxnSpPr>
            <p:nvPr/>
          </p:nvCxnSpPr>
          <p:spPr bwMode="auto">
            <a:xfrm>
              <a:off x="4413" y="1729"/>
              <a:ext cx="326" cy="36"/>
            </a:xfrm>
            <a:prstGeom prst="line">
              <a:avLst/>
            </a:prstGeom>
            <a:noFill/>
            <a:ln w="9525" algn="ctr">
              <a:solidFill>
                <a:srgbClr val="00CC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07" name="CasellaDiTesto 109"/>
            <p:cNvSpPr txBox="1">
              <a:spLocks noChangeAspect="1" noChangeArrowheads="1"/>
            </p:cNvSpPr>
            <p:nvPr/>
          </p:nvSpPr>
          <p:spPr bwMode="auto">
            <a:xfrm>
              <a:off x="4084" y="1962"/>
              <a:ext cx="26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900"/>
                <a:t>NNS</a:t>
              </a:r>
            </a:p>
          </p:txBody>
        </p:sp>
        <p:sp>
          <p:nvSpPr>
            <p:cNvPr id="2108" name="CasellaDiTesto 110"/>
            <p:cNvSpPr txBox="1">
              <a:spLocks noChangeAspect="1" noChangeArrowheads="1"/>
            </p:cNvSpPr>
            <p:nvPr/>
          </p:nvSpPr>
          <p:spPr bwMode="auto">
            <a:xfrm>
              <a:off x="4018" y="2116"/>
              <a:ext cx="36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900" i="1"/>
                <a:t>Farmers</a:t>
              </a:r>
            </a:p>
          </p:txBody>
        </p:sp>
        <p:cxnSp>
          <p:nvCxnSpPr>
            <p:cNvPr id="78" name="Connettore 1 77"/>
            <p:cNvCxnSpPr/>
            <p:nvPr/>
          </p:nvCxnSpPr>
          <p:spPr>
            <a:xfrm rot="16200000" flipH="1">
              <a:off x="4165" y="1934"/>
              <a:ext cx="5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ttore 1 78"/>
            <p:cNvCxnSpPr/>
            <p:nvPr/>
          </p:nvCxnSpPr>
          <p:spPr>
            <a:xfrm rot="5400000">
              <a:off x="4184" y="2107"/>
              <a:ext cx="1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1" name="Connettore 1 80"/>
          <p:cNvCxnSpPr/>
          <p:nvPr/>
        </p:nvCxnSpPr>
        <p:spPr>
          <a:xfrm>
            <a:off x="305280" y="3123688"/>
            <a:ext cx="815328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ttore 1 84"/>
          <p:cNvCxnSpPr/>
          <p:nvPr/>
        </p:nvCxnSpPr>
        <p:spPr>
          <a:xfrm rot="5400000">
            <a:off x="2057680" y="2361849"/>
            <a:ext cx="15236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ttore 1 86"/>
          <p:cNvCxnSpPr/>
          <p:nvPr/>
        </p:nvCxnSpPr>
        <p:spPr>
          <a:xfrm>
            <a:off x="305281" y="5029008"/>
            <a:ext cx="82296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ttore 1 89"/>
          <p:cNvCxnSpPr/>
          <p:nvPr/>
        </p:nvCxnSpPr>
        <p:spPr>
          <a:xfrm rot="5400000">
            <a:off x="1828696" y="4114512"/>
            <a:ext cx="198164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0" name="CasellaDiTesto 90"/>
          <p:cNvSpPr txBox="1">
            <a:spLocks noChangeArrowheads="1"/>
          </p:cNvSpPr>
          <p:nvPr/>
        </p:nvSpPr>
        <p:spPr bwMode="auto">
          <a:xfrm>
            <a:off x="2819520" y="2134305"/>
            <a:ext cx="492422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/>
          <a:p>
            <a:r>
              <a:rPr lang="it-IT"/>
              <a:t>…</a:t>
            </a:r>
          </a:p>
        </p:txBody>
      </p:sp>
      <p:sp>
        <p:nvSpPr>
          <p:cNvPr id="2071" name="CasellaDiTesto 91"/>
          <p:cNvSpPr txBox="1">
            <a:spLocks noChangeArrowheads="1"/>
          </p:cNvSpPr>
          <p:nvPr/>
        </p:nvSpPr>
        <p:spPr bwMode="auto">
          <a:xfrm>
            <a:off x="5257441" y="2134305"/>
            <a:ext cx="492422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/>
          <a:p>
            <a:r>
              <a:rPr lang="it-IT"/>
              <a:t>…</a:t>
            </a:r>
          </a:p>
        </p:txBody>
      </p:sp>
      <p:sp>
        <p:nvSpPr>
          <p:cNvPr id="2072" name="CasellaDiTesto 92"/>
          <p:cNvSpPr txBox="1">
            <a:spLocks noChangeArrowheads="1"/>
          </p:cNvSpPr>
          <p:nvPr/>
        </p:nvSpPr>
        <p:spPr bwMode="auto">
          <a:xfrm>
            <a:off x="7889761" y="2134305"/>
            <a:ext cx="492422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/>
          <a:p>
            <a:r>
              <a:rPr lang="it-IT"/>
              <a:t>…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987361" y="3541333"/>
          <a:ext cx="254880" cy="1487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6" name="Equazione" r:id="rId11" imgW="254000" imgH="2514600" progId="Equation.3">
                  <p:embed/>
                </p:oleObj>
              </mc:Choice>
              <mc:Fallback>
                <p:oleObj name="Equazione" r:id="rId11" imgW="254000" imgH="2514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7361" y="3541333"/>
                        <a:ext cx="254880" cy="14876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344960" y="3541333"/>
          <a:ext cx="253440" cy="1487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7" name="Equazione" r:id="rId13" imgW="254000" imgH="2514600" progId="Equation.3">
                  <p:embed/>
                </p:oleObj>
              </mc:Choice>
              <mc:Fallback>
                <p:oleObj name="Equazione" r:id="rId13" imgW="254000" imgH="2514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4960" y="3541333"/>
                        <a:ext cx="253440" cy="14876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6783840" y="3541333"/>
          <a:ext cx="253440" cy="1487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8" name="Equazione" r:id="rId15" imgW="254000" imgH="2514600" progId="Equation.3">
                  <p:embed/>
                </p:oleObj>
              </mc:Choice>
              <mc:Fallback>
                <p:oleObj name="Equazione" r:id="rId15" imgW="254000" imgH="2514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3840" y="3541333"/>
                        <a:ext cx="253440" cy="14876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3" name="CasellaDiTesto 99"/>
          <p:cNvSpPr txBox="1">
            <a:spLocks noChangeArrowheads="1"/>
          </p:cNvSpPr>
          <p:nvPr/>
        </p:nvSpPr>
        <p:spPr bwMode="auto">
          <a:xfrm>
            <a:off x="2819520" y="4100111"/>
            <a:ext cx="492422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/>
          <a:p>
            <a:r>
              <a:rPr lang="it-IT"/>
              <a:t>…</a:t>
            </a:r>
          </a:p>
        </p:txBody>
      </p:sp>
      <p:sp>
        <p:nvSpPr>
          <p:cNvPr id="2074" name="CasellaDiTesto 100"/>
          <p:cNvSpPr txBox="1">
            <a:spLocks noChangeArrowheads="1"/>
          </p:cNvSpPr>
          <p:nvPr/>
        </p:nvSpPr>
        <p:spPr bwMode="auto">
          <a:xfrm>
            <a:off x="5257441" y="4100111"/>
            <a:ext cx="492422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/>
          <a:p>
            <a:r>
              <a:rPr lang="it-IT"/>
              <a:t>…</a:t>
            </a:r>
          </a:p>
        </p:txBody>
      </p:sp>
      <p:sp>
        <p:nvSpPr>
          <p:cNvPr id="2075" name="CasellaDiTesto 101"/>
          <p:cNvSpPr txBox="1">
            <a:spLocks noChangeArrowheads="1"/>
          </p:cNvSpPr>
          <p:nvPr/>
        </p:nvSpPr>
        <p:spPr bwMode="auto">
          <a:xfrm>
            <a:off x="7889761" y="4100111"/>
            <a:ext cx="492422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/>
          <a:p>
            <a:r>
              <a:rPr lang="it-IT"/>
              <a:t>…</a:t>
            </a:r>
          </a:p>
        </p:txBody>
      </p:sp>
      <p:graphicFrame>
        <p:nvGraphicFramePr>
          <p:cNvPr id="109" name="Object 5"/>
          <p:cNvGraphicFramePr>
            <a:graphicFrameLocks noChangeAspect="1"/>
          </p:cNvGraphicFramePr>
          <p:nvPr/>
        </p:nvGraphicFramePr>
        <p:xfrm>
          <a:off x="970560" y="5563305"/>
          <a:ext cx="1002240" cy="913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9" name="Equazione" r:id="rId17" imgW="1003300" imgH="914400" progId="Equation.3">
                  <p:embed/>
                </p:oleObj>
              </mc:Choice>
              <mc:Fallback>
                <p:oleObj name="Equazione" r:id="rId17" imgW="10033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0560" y="5563305"/>
                        <a:ext cx="1002240" cy="913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51" name="Object 6"/>
          <p:cNvGraphicFramePr>
            <a:graphicFrameLocks noChangeAspect="1"/>
          </p:cNvGraphicFramePr>
          <p:nvPr/>
        </p:nvGraphicFramePr>
        <p:xfrm>
          <a:off x="3612961" y="5563305"/>
          <a:ext cx="1003680" cy="913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0" name="Equazione" r:id="rId19" imgW="1003300" imgH="914400" progId="Equation.3">
                  <p:embed/>
                </p:oleObj>
              </mc:Choice>
              <mc:Fallback>
                <p:oleObj name="Equazione" r:id="rId19" imgW="10033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2961" y="5563305"/>
                        <a:ext cx="1003680" cy="913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52" name="Object 7"/>
          <p:cNvGraphicFramePr>
            <a:graphicFrameLocks noChangeAspect="1"/>
          </p:cNvGraphicFramePr>
          <p:nvPr/>
        </p:nvGraphicFramePr>
        <p:xfrm>
          <a:off x="6409440" y="5563305"/>
          <a:ext cx="1002240" cy="913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1" name="Equazione" r:id="rId21" imgW="1003300" imgH="914400" progId="Equation.3">
                  <p:embed/>
                </p:oleObj>
              </mc:Choice>
              <mc:Fallback>
                <p:oleObj name="Equazione" r:id="rId21" imgW="10033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9440" y="5563305"/>
                        <a:ext cx="1002240" cy="913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" name="CasellaDiTesto 112"/>
          <p:cNvSpPr txBox="1"/>
          <p:nvPr/>
        </p:nvSpPr>
        <p:spPr>
          <a:xfrm>
            <a:off x="1285920" y="1180924"/>
            <a:ext cx="372198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>
              <a:defRPr/>
            </a:pPr>
            <a:r>
              <a:rPr lang="it-IT" dirty="0">
                <a:latin typeface="+mj-lt"/>
                <a:cs typeface="+mn-cs"/>
              </a:rPr>
              <a:t>T</a:t>
            </a:r>
          </a:p>
        </p:txBody>
      </p:sp>
      <p:sp>
        <p:nvSpPr>
          <p:cNvPr id="114" name="CasellaDiTesto 113"/>
          <p:cNvSpPr txBox="1"/>
          <p:nvPr/>
        </p:nvSpPr>
        <p:spPr>
          <a:xfrm>
            <a:off x="3925440" y="1180924"/>
            <a:ext cx="377006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>
              <a:defRPr/>
            </a:pPr>
            <a:r>
              <a:rPr lang="it-IT" dirty="0">
                <a:latin typeface="Symbol" pitchFamily="18" charset="2"/>
                <a:cs typeface="+mn-cs"/>
              </a:rPr>
              <a:t>t</a:t>
            </a:r>
            <a:r>
              <a:rPr lang="it-IT" baseline="-25000" dirty="0">
                <a:latin typeface="+mj-lt"/>
                <a:cs typeface="+mn-cs"/>
              </a:rPr>
              <a:t>i</a:t>
            </a:r>
          </a:p>
        </p:txBody>
      </p:sp>
      <p:sp>
        <p:nvSpPr>
          <p:cNvPr id="115" name="CasellaDiTesto 114"/>
          <p:cNvSpPr txBox="1"/>
          <p:nvPr/>
        </p:nvSpPr>
        <p:spPr>
          <a:xfrm>
            <a:off x="6721921" y="1180924"/>
            <a:ext cx="377006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>
              <a:defRPr/>
            </a:pPr>
            <a:r>
              <a:rPr lang="it-IT" dirty="0" err="1">
                <a:latin typeface="Symbol" pitchFamily="18" charset="2"/>
                <a:cs typeface="+mn-cs"/>
              </a:rPr>
              <a:t>t</a:t>
            </a:r>
            <a:r>
              <a:rPr lang="it-IT" baseline="-25000" dirty="0" err="1">
                <a:latin typeface="+mj-lt"/>
                <a:cs typeface="+mn-cs"/>
              </a:rPr>
              <a:t>j</a:t>
            </a:r>
            <a:endParaRPr lang="it-IT" baseline="-25000" dirty="0">
              <a:latin typeface="+mj-lt"/>
              <a:cs typeface="+mn-cs"/>
            </a:endParaRPr>
          </a:p>
        </p:txBody>
      </p:sp>
      <p:pic>
        <p:nvPicPr>
          <p:cNvPr id="2079" name="Picture 20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641" y="2181829"/>
            <a:ext cx="419040" cy="40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0" name="Picture 21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160" y="4172119"/>
            <a:ext cx="447840" cy="40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2" name="Picture 22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240" y="5762046"/>
            <a:ext cx="437760" cy="410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" name="Parentesi graffa chiusa 125"/>
          <p:cNvSpPr/>
          <p:nvPr/>
        </p:nvSpPr>
        <p:spPr>
          <a:xfrm>
            <a:off x="8229600" y="1752664"/>
            <a:ext cx="305280" cy="121980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27" name="Parentesi graffa chiusa 126"/>
          <p:cNvSpPr/>
          <p:nvPr/>
        </p:nvSpPr>
        <p:spPr>
          <a:xfrm>
            <a:off x="8305920" y="3734313"/>
            <a:ext cx="305280" cy="121836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28" name="Parentesi graffa chiusa 127"/>
          <p:cNvSpPr/>
          <p:nvPr/>
        </p:nvSpPr>
        <p:spPr>
          <a:xfrm>
            <a:off x="8382240" y="5563305"/>
            <a:ext cx="305280" cy="83816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29" name="CasellaDiTesto 128"/>
          <p:cNvSpPr txBox="1">
            <a:spLocks noChangeArrowheads="1"/>
          </p:cNvSpPr>
          <p:nvPr/>
        </p:nvSpPr>
        <p:spPr bwMode="auto">
          <a:xfrm>
            <a:off x="2819520" y="5878698"/>
            <a:ext cx="492422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/>
          <a:p>
            <a:r>
              <a:rPr lang="it-IT"/>
              <a:t>…</a:t>
            </a:r>
          </a:p>
        </p:txBody>
      </p:sp>
      <p:sp>
        <p:nvSpPr>
          <p:cNvPr id="130" name="CasellaDiTesto 129"/>
          <p:cNvSpPr txBox="1">
            <a:spLocks noChangeArrowheads="1"/>
          </p:cNvSpPr>
          <p:nvPr/>
        </p:nvSpPr>
        <p:spPr bwMode="auto">
          <a:xfrm>
            <a:off x="5257441" y="5878698"/>
            <a:ext cx="492422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/>
          <a:p>
            <a:r>
              <a:rPr lang="it-IT"/>
              <a:t>…</a:t>
            </a:r>
          </a:p>
        </p:txBody>
      </p:sp>
      <p:sp>
        <p:nvSpPr>
          <p:cNvPr id="131" name="CasellaDiTesto 130"/>
          <p:cNvSpPr txBox="1">
            <a:spLocks noChangeArrowheads="1"/>
          </p:cNvSpPr>
          <p:nvPr/>
        </p:nvSpPr>
        <p:spPr bwMode="auto">
          <a:xfrm>
            <a:off x="7889761" y="5878698"/>
            <a:ext cx="492422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/>
          <a:p>
            <a:r>
              <a:rPr lang="it-IT"/>
              <a:t>…</a:t>
            </a:r>
          </a:p>
        </p:txBody>
      </p:sp>
      <p:cxnSp>
        <p:nvCxnSpPr>
          <p:cNvPr id="107" name="Connettore 1 106"/>
          <p:cNvCxnSpPr/>
          <p:nvPr/>
        </p:nvCxnSpPr>
        <p:spPr>
          <a:xfrm rot="5400000">
            <a:off x="1829416" y="5638913"/>
            <a:ext cx="198020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2320581" y="3657798"/>
            <a:ext cx="4931863" cy="1200329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800" b="1" i="1" dirty="0" smtClean="0"/>
              <a:t>Traditional Dimensionality Reduction Techniques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/>
              <a:t>Singular Value Decomposition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/>
              <a:t>Random Indexing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/>
              <a:t>Feature Selection</a:t>
            </a:r>
          </a:p>
        </p:txBody>
      </p:sp>
      <p:sp>
        <p:nvSpPr>
          <p:cNvPr id="3" name="CasellaDiTesto 2"/>
          <p:cNvSpPr txBox="1"/>
          <p:nvPr/>
        </p:nvSpPr>
        <p:spPr>
          <a:xfrm rot="18973450">
            <a:off x="5927494" y="4191223"/>
            <a:ext cx="1984839" cy="46166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t-IT" dirty="0" err="1" smtClean="0"/>
              <a:t>Not</a:t>
            </a:r>
            <a:r>
              <a:rPr lang="it-IT" dirty="0"/>
              <a:t> </a:t>
            </a:r>
            <a:r>
              <a:rPr lang="it-IT" dirty="0" err="1" smtClean="0"/>
              <a:t>applicable</a:t>
            </a:r>
            <a:endParaRPr lang="it-IT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03666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789"/>
    </mc:Choice>
    <mc:Fallback xmlns="">
      <p:transition spd="slow" advTm="457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2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2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2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2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2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129" grpId="0"/>
      <p:bldP spid="130" grpId="0"/>
      <p:bldP spid="131" grpId="0"/>
      <p:bldP spid="2" grpId="0" animBg="1"/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Computational</a:t>
            </a:r>
            <a:r>
              <a:rPr lang="it-IT" dirty="0" smtClean="0"/>
              <a:t> </a:t>
            </a:r>
            <a:r>
              <a:rPr lang="it-IT" dirty="0" err="1" smtClean="0"/>
              <a:t>Complexity</a:t>
            </a:r>
            <a:r>
              <a:rPr lang="it-IT" dirty="0" smtClean="0"/>
              <a:t> of DTK</a:t>
            </a:r>
          </a:p>
        </p:txBody>
      </p:sp>
      <p:sp>
        <p:nvSpPr>
          <p:cNvPr id="18435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sz="2200" i="1" dirty="0"/>
              <a:t>n </a:t>
            </a:r>
            <a:r>
              <a:rPr lang="it-IT" sz="2200" dirty="0" err="1"/>
              <a:t>size</a:t>
            </a:r>
            <a:r>
              <a:rPr lang="it-IT" sz="2200" dirty="0"/>
              <a:t> of the </a:t>
            </a:r>
            <a:r>
              <a:rPr lang="it-IT" sz="2200" dirty="0" err="1"/>
              <a:t>tree</a:t>
            </a:r>
            <a:endParaRPr lang="it-IT" sz="2200" dirty="0"/>
          </a:p>
          <a:p>
            <a:r>
              <a:rPr lang="it-IT" sz="2200" i="1" dirty="0"/>
              <a:t>k</a:t>
            </a:r>
            <a:r>
              <a:rPr lang="it-IT" sz="2200" dirty="0"/>
              <a:t> </a:t>
            </a:r>
            <a:r>
              <a:rPr lang="it-IT" sz="2200" dirty="0" err="1"/>
              <a:t>selected</a:t>
            </a:r>
            <a:r>
              <a:rPr lang="it-IT" sz="2200" dirty="0"/>
              <a:t> </a:t>
            </a:r>
            <a:r>
              <a:rPr lang="it-IT" sz="2200" dirty="0" err="1"/>
              <a:t>tree</a:t>
            </a:r>
            <a:r>
              <a:rPr lang="it-IT" sz="2200" dirty="0"/>
              <a:t> </a:t>
            </a:r>
            <a:r>
              <a:rPr lang="it-IT" sz="2200" dirty="0" err="1"/>
              <a:t>fragments</a:t>
            </a:r>
            <a:endParaRPr lang="it-IT" sz="2200" dirty="0"/>
          </a:p>
          <a:p>
            <a:r>
              <a:rPr lang="it-IT" sz="2200" i="1" dirty="0" err="1"/>
              <a:t>q</a:t>
            </a:r>
            <a:r>
              <a:rPr lang="it-IT" sz="2200" i="1" baseline="-25000" dirty="0" err="1">
                <a:latin typeface="Symbol" pitchFamily="18" charset="2"/>
              </a:rPr>
              <a:t>w</a:t>
            </a:r>
            <a:r>
              <a:rPr lang="it-IT" sz="2200" dirty="0"/>
              <a:t> </a:t>
            </a:r>
            <a:r>
              <a:rPr lang="it-IT" sz="2200" dirty="0" err="1"/>
              <a:t>reducing</a:t>
            </a:r>
            <a:r>
              <a:rPr lang="it-IT" sz="2200" dirty="0"/>
              <a:t> </a:t>
            </a:r>
            <a:r>
              <a:rPr lang="it-IT" sz="2200" dirty="0" err="1"/>
              <a:t>factor</a:t>
            </a:r>
            <a:endParaRPr lang="it-IT" sz="2200" i="1" baseline="-25000" dirty="0">
              <a:latin typeface="Symbol" pitchFamily="18" charset="2"/>
            </a:endParaRPr>
          </a:p>
          <a:p>
            <a:r>
              <a:rPr lang="it-IT" sz="2200" i="1" dirty="0"/>
              <a:t>O(.) </a:t>
            </a:r>
            <a:r>
              <a:rPr lang="it-IT" sz="2200" dirty="0" err="1"/>
              <a:t>worst</a:t>
            </a:r>
            <a:r>
              <a:rPr lang="it-IT" sz="2200" dirty="0"/>
              <a:t>-case </a:t>
            </a:r>
            <a:r>
              <a:rPr lang="it-IT" sz="2200" dirty="0" err="1"/>
              <a:t>complexity</a:t>
            </a:r>
            <a:endParaRPr lang="it-IT" sz="2200" i="1" dirty="0"/>
          </a:p>
          <a:p>
            <a:r>
              <a:rPr lang="it-IT" sz="2200" i="1" dirty="0"/>
              <a:t>A(.) </a:t>
            </a:r>
            <a:r>
              <a:rPr lang="it-IT" sz="2200" dirty="0" err="1"/>
              <a:t>average</a:t>
            </a:r>
            <a:r>
              <a:rPr lang="it-IT" sz="2200" dirty="0"/>
              <a:t>-case </a:t>
            </a:r>
            <a:r>
              <a:rPr lang="it-IT" sz="2200" dirty="0" err="1"/>
              <a:t>complexity</a:t>
            </a:r>
            <a:endParaRPr lang="it-IT" sz="2200" dirty="0"/>
          </a:p>
          <a:p>
            <a:endParaRPr lang="it-IT" dirty="0" smtClean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60" y="1991730"/>
            <a:ext cx="8556480" cy="2459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669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955"/>
    </mc:Choice>
    <mc:Fallback xmlns="">
      <p:transition spd="slow" advTm="65955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Time </a:t>
            </a:r>
            <a:r>
              <a:rPr lang="it-IT" dirty="0" err="1" smtClean="0"/>
              <a:t>Complexity</a:t>
            </a:r>
            <a:r>
              <a:rPr lang="it-IT" dirty="0" smtClean="0"/>
              <a:t> Analysis</a:t>
            </a:r>
          </a:p>
        </p:txBody>
      </p:sp>
      <p:sp>
        <p:nvSpPr>
          <p:cNvPr id="2560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mtClean="0"/>
              <a:t>DTK time complexity is independent of the tree sizes!</a:t>
            </a:r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40" y="2645558"/>
            <a:ext cx="7312320" cy="339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422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995"/>
    </mc:Choice>
    <mc:Fallback xmlns="">
      <p:transition spd="slow" advTm="49995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it-IT" dirty="0" err="1" smtClean="0"/>
              <a:t>Outline</a:t>
            </a:r>
            <a:endParaRPr lang="it-IT" dirty="0" smtClean="0"/>
          </a:p>
        </p:txBody>
      </p:sp>
      <p:sp>
        <p:nvSpPr>
          <p:cNvPr id="8195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>
              <a:buFont typeface="Arial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DTK: Expected properties and challenges</a:t>
            </a:r>
          </a:p>
          <a:p>
            <a:pPr eaLnBrk="1">
              <a:buFont typeface="Arial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Model:</a:t>
            </a:r>
          </a:p>
          <a:p>
            <a:pPr lvl="1" eaLnBrk="1">
              <a:buFont typeface="Arial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Distributed Tree Fragments</a:t>
            </a:r>
          </a:p>
          <a:p>
            <a:pPr lvl="1" eaLnBrk="1">
              <a:buFont typeface="Arial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Distributed Trees</a:t>
            </a:r>
          </a:p>
          <a:p>
            <a:pPr eaLnBrk="1">
              <a:buFont typeface="Arial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Experimental evaluation</a:t>
            </a:r>
          </a:p>
          <a:p>
            <a:pPr eaLnBrk="1">
              <a:buFont typeface="Arial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Remarks</a:t>
            </a:r>
          </a:p>
          <a:p>
            <a:pPr eaLnBrk="1">
              <a:buFont typeface="Arial" charset="0"/>
              <a:buChar char="•"/>
            </a:pPr>
            <a:r>
              <a:rPr lang="en-US" dirty="0" smtClean="0"/>
              <a:t>Back to Compositional Distributional Semantics</a:t>
            </a:r>
          </a:p>
          <a:p>
            <a:pPr eaLnBrk="1">
              <a:buFont typeface="Arial" charset="0"/>
              <a:buChar char="•"/>
            </a:pPr>
            <a:r>
              <a:rPr lang="en-US" dirty="0" smtClean="0"/>
              <a:t>Future Work</a:t>
            </a:r>
          </a:p>
          <a:p>
            <a:pPr eaLnBrk="1"/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4120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446"/>
    </mc:Choice>
    <mc:Fallback xmlns="">
      <p:transition spd="slow" advTm="3444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Learning RTE </a:t>
            </a:r>
            <a:r>
              <a:rPr lang="it-IT" dirty="0" err="1" smtClean="0"/>
              <a:t>Classifiers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2300804" y="5357826"/>
            <a:ext cx="4143404" cy="15001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71406" y="1422140"/>
            <a:ext cx="4357152" cy="1371600"/>
            <a:chOff x="240" y="1440"/>
            <a:chExt cx="6556" cy="864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240" y="1728"/>
              <a:ext cx="6556" cy="576"/>
              <a:chOff x="324" y="1728"/>
              <a:chExt cx="6556" cy="576"/>
            </a:xfrm>
          </p:grpSpPr>
          <p:sp>
            <p:nvSpPr>
              <p:cNvPr id="8" name="Text Box 6"/>
              <p:cNvSpPr txBox="1">
                <a:spLocks noChangeArrowheads="1"/>
              </p:cNvSpPr>
              <p:nvPr/>
            </p:nvSpPr>
            <p:spPr bwMode="auto">
              <a:xfrm>
                <a:off x="324" y="1728"/>
                <a:ext cx="642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sz="2000" dirty="0" smtClean="0"/>
                  <a:t>T</a:t>
                </a:r>
                <a:r>
                  <a:rPr lang="it-IT" sz="2000" baseline="-25000" dirty="0" smtClean="0"/>
                  <a:t>1</a:t>
                </a:r>
                <a:endParaRPr lang="it-IT" sz="2000" baseline="-25000" dirty="0"/>
              </a:p>
            </p:txBody>
          </p:sp>
          <p:sp>
            <p:nvSpPr>
              <p:cNvPr id="9" name="Text Box 7"/>
              <p:cNvSpPr txBox="1">
                <a:spLocks noChangeArrowheads="1"/>
              </p:cNvSpPr>
              <p:nvPr/>
            </p:nvSpPr>
            <p:spPr bwMode="auto">
              <a:xfrm>
                <a:off x="324" y="2006"/>
                <a:ext cx="685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sz="2000" dirty="0" smtClean="0"/>
                  <a:t>H</a:t>
                </a:r>
                <a:r>
                  <a:rPr lang="it-IT" sz="2000" baseline="-25000" dirty="0" smtClean="0"/>
                  <a:t>1</a:t>
                </a:r>
                <a:endParaRPr lang="it-IT" sz="2000" baseline="-25000" dirty="0"/>
              </a:p>
            </p:txBody>
          </p:sp>
          <p:sp>
            <p:nvSpPr>
              <p:cNvPr id="10" name="Text Box 8"/>
              <p:cNvSpPr txBox="1">
                <a:spLocks noChangeArrowheads="1"/>
              </p:cNvSpPr>
              <p:nvPr/>
            </p:nvSpPr>
            <p:spPr bwMode="auto">
              <a:xfrm>
                <a:off x="756" y="1728"/>
                <a:ext cx="6124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sz="2000" i="1" dirty="0" smtClean="0"/>
                  <a:t>“</a:t>
                </a:r>
                <a:r>
                  <a:rPr lang="it-IT" sz="2000" i="1" dirty="0" err="1" smtClean="0"/>
                  <a:t>Farmers</a:t>
                </a:r>
                <a:r>
                  <a:rPr lang="it-IT" sz="2000" i="1" dirty="0" smtClean="0"/>
                  <a:t> </a:t>
                </a:r>
                <a:r>
                  <a:rPr lang="it-IT" sz="2000" i="1" dirty="0" err="1" smtClean="0"/>
                  <a:t>feed</a:t>
                </a:r>
                <a:r>
                  <a:rPr lang="it-IT" sz="2000" i="1" dirty="0" smtClean="0"/>
                  <a:t> </a:t>
                </a:r>
                <a:r>
                  <a:rPr lang="it-IT" sz="2000" i="1" dirty="0" err="1" smtClean="0"/>
                  <a:t>cows</a:t>
                </a:r>
                <a:r>
                  <a:rPr lang="it-IT" sz="2000" i="1" dirty="0" smtClean="0"/>
                  <a:t> </a:t>
                </a:r>
                <a:r>
                  <a:rPr lang="it-IT" sz="2000" i="1" dirty="0" err="1" smtClean="0"/>
                  <a:t>animal</a:t>
                </a:r>
                <a:r>
                  <a:rPr lang="it-IT" sz="2000" i="1" dirty="0" smtClean="0"/>
                  <a:t> </a:t>
                </a:r>
                <a:r>
                  <a:rPr lang="it-IT" sz="2000" i="1" dirty="0" err="1" smtClean="0"/>
                  <a:t>extracts</a:t>
                </a:r>
                <a:r>
                  <a:rPr lang="it-IT" sz="2000" i="1" dirty="0" smtClean="0"/>
                  <a:t>”</a:t>
                </a:r>
                <a:endParaRPr lang="it-IT" sz="2000" i="1" dirty="0"/>
              </a:p>
            </p:txBody>
          </p:sp>
          <p:sp>
            <p:nvSpPr>
              <p:cNvPr id="11" name="Text Box 9"/>
              <p:cNvSpPr txBox="1">
                <a:spLocks noChangeArrowheads="1"/>
              </p:cNvSpPr>
              <p:nvPr/>
            </p:nvSpPr>
            <p:spPr bwMode="auto">
              <a:xfrm>
                <a:off x="756" y="2006"/>
                <a:ext cx="4615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sz="2000" i="1" dirty="0" smtClean="0"/>
                  <a:t>“</a:t>
                </a:r>
                <a:r>
                  <a:rPr lang="it-IT" sz="2000" i="1" dirty="0" err="1" smtClean="0"/>
                  <a:t>Cows</a:t>
                </a:r>
                <a:r>
                  <a:rPr lang="it-IT" sz="2000" i="1" dirty="0" smtClean="0"/>
                  <a:t> </a:t>
                </a:r>
                <a:r>
                  <a:rPr lang="it-IT" sz="2000" i="1" dirty="0" err="1" smtClean="0"/>
                  <a:t>eat</a:t>
                </a:r>
                <a:r>
                  <a:rPr lang="it-IT" sz="2000" i="1" dirty="0" smtClean="0"/>
                  <a:t> </a:t>
                </a:r>
                <a:r>
                  <a:rPr lang="it-IT" sz="2000" i="1" dirty="0" err="1" smtClean="0"/>
                  <a:t>animal</a:t>
                </a:r>
                <a:r>
                  <a:rPr lang="it-IT" sz="2000" i="1" dirty="0" smtClean="0"/>
                  <a:t> </a:t>
                </a:r>
                <a:r>
                  <a:rPr lang="it-IT" sz="2000" i="1" dirty="0" err="1" smtClean="0"/>
                  <a:t>extracts</a:t>
                </a:r>
                <a:r>
                  <a:rPr lang="it-IT" sz="2000" i="1" dirty="0" smtClean="0"/>
                  <a:t>”</a:t>
                </a:r>
                <a:endParaRPr lang="it-IT" sz="2000" i="1" dirty="0"/>
              </a:p>
            </p:txBody>
          </p:sp>
          <p:sp>
            <p:nvSpPr>
              <p:cNvPr id="12" name="Line 10"/>
              <p:cNvSpPr>
                <a:spLocks noChangeShapeType="1"/>
              </p:cNvSpPr>
              <p:nvPr/>
            </p:nvSpPr>
            <p:spPr bwMode="auto">
              <a:xfrm>
                <a:off x="336" y="2016"/>
                <a:ext cx="49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" name="Line 11"/>
              <p:cNvSpPr>
                <a:spLocks noChangeShapeType="1"/>
              </p:cNvSpPr>
              <p:nvPr/>
            </p:nvSpPr>
            <p:spPr bwMode="auto">
              <a:xfrm>
                <a:off x="336" y="1728"/>
                <a:ext cx="504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" name="Line 12"/>
              <p:cNvSpPr>
                <a:spLocks noChangeShapeType="1"/>
              </p:cNvSpPr>
              <p:nvPr/>
            </p:nvSpPr>
            <p:spPr bwMode="auto">
              <a:xfrm>
                <a:off x="336" y="2304"/>
                <a:ext cx="504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7" name="Text Box 13"/>
            <p:cNvSpPr txBox="1">
              <a:spLocks noChangeArrowheads="1"/>
            </p:cNvSpPr>
            <p:nvPr/>
          </p:nvSpPr>
          <p:spPr bwMode="auto">
            <a:xfrm>
              <a:off x="240" y="1440"/>
              <a:ext cx="213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000" dirty="0" smtClean="0"/>
                <a:t>P</a:t>
              </a:r>
              <a:r>
                <a:rPr lang="it-IT" sz="2000" baseline="-25000" dirty="0" smtClean="0"/>
                <a:t>1</a:t>
              </a:r>
              <a:r>
                <a:rPr lang="it-IT" sz="2000" dirty="0" smtClean="0"/>
                <a:t>: T</a:t>
              </a:r>
              <a:r>
                <a:rPr lang="it-IT" sz="2000" baseline="-25000" dirty="0" smtClean="0"/>
                <a:t>1 </a:t>
              </a:r>
              <a:r>
                <a:rPr lang="it-IT" sz="2000" dirty="0">
                  <a:sym typeface="Symbol" pitchFamily="18" charset="2"/>
                </a:rPr>
                <a:t> </a:t>
              </a:r>
              <a:r>
                <a:rPr lang="it-IT" sz="2000" dirty="0" smtClean="0"/>
                <a:t>H</a:t>
              </a:r>
              <a:r>
                <a:rPr lang="it-IT" sz="2000" baseline="-25000" dirty="0" smtClean="0"/>
                <a:t>1</a:t>
              </a:r>
              <a:endParaRPr lang="it-IT" sz="2000" baseline="-25000" dirty="0"/>
            </a:p>
          </p:txBody>
        </p:sp>
      </p:grpSp>
      <p:grpSp>
        <p:nvGrpSpPr>
          <p:cNvPr id="15" name="Group 4"/>
          <p:cNvGrpSpPr>
            <a:grpSpLocks/>
          </p:cNvGrpSpPr>
          <p:nvPr/>
        </p:nvGrpSpPr>
        <p:grpSpPr bwMode="auto">
          <a:xfrm>
            <a:off x="4857752" y="1422140"/>
            <a:ext cx="3786214" cy="1371600"/>
            <a:chOff x="240" y="1440"/>
            <a:chExt cx="5052" cy="864"/>
          </a:xfrm>
        </p:grpSpPr>
        <p:grpSp>
          <p:nvGrpSpPr>
            <p:cNvPr id="16" name="Group 5"/>
            <p:cNvGrpSpPr>
              <a:grpSpLocks/>
            </p:cNvGrpSpPr>
            <p:nvPr/>
          </p:nvGrpSpPr>
          <p:grpSpPr bwMode="auto">
            <a:xfrm>
              <a:off x="240" y="1728"/>
              <a:ext cx="5052" cy="576"/>
              <a:chOff x="324" y="1728"/>
              <a:chExt cx="5052" cy="576"/>
            </a:xfrm>
          </p:grpSpPr>
          <p:sp>
            <p:nvSpPr>
              <p:cNvPr id="18" name="Text Box 6"/>
              <p:cNvSpPr txBox="1">
                <a:spLocks noChangeArrowheads="1"/>
              </p:cNvSpPr>
              <p:nvPr/>
            </p:nvSpPr>
            <p:spPr bwMode="auto">
              <a:xfrm>
                <a:off x="324" y="1728"/>
                <a:ext cx="569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sz="2000" dirty="0" smtClean="0"/>
                  <a:t>T</a:t>
                </a:r>
                <a:r>
                  <a:rPr lang="it-IT" sz="2000" baseline="-25000" dirty="0" smtClean="0"/>
                  <a:t>2</a:t>
                </a:r>
                <a:endParaRPr lang="it-IT" sz="2000" baseline="-25000" dirty="0"/>
              </a:p>
            </p:txBody>
          </p:sp>
          <p:sp>
            <p:nvSpPr>
              <p:cNvPr id="19" name="Text Box 7"/>
              <p:cNvSpPr txBox="1">
                <a:spLocks noChangeArrowheads="1"/>
              </p:cNvSpPr>
              <p:nvPr/>
            </p:nvSpPr>
            <p:spPr bwMode="auto">
              <a:xfrm>
                <a:off x="324" y="2006"/>
                <a:ext cx="608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sz="2000" dirty="0" smtClean="0"/>
                  <a:t>H</a:t>
                </a:r>
                <a:r>
                  <a:rPr lang="it-IT" sz="2000" baseline="-25000" dirty="0" smtClean="0"/>
                  <a:t>2</a:t>
                </a:r>
                <a:endParaRPr lang="it-IT" sz="2000" baseline="-25000" dirty="0"/>
              </a:p>
            </p:txBody>
          </p:sp>
          <p:sp>
            <p:nvSpPr>
              <p:cNvPr id="20" name="Text Box 8"/>
              <p:cNvSpPr txBox="1">
                <a:spLocks noChangeArrowheads="1"/>
              </p:cNvSpPr>
              <p:nvPr/>
            </p:nvSpPr>
            <p:spPr bwMode="auto">
              <a:xfrm>
                <a:off x="756" y="1728"/>
                <a:ext cx="3919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sz="2000" i="1" dirty="0" smtClean="0"/>
                  <a:t>“</a:t>
                </a:r>
                <a:r>
                  <a:rPr lang="en-US" sz="2000" i="1" dirty="0" smtClean="0"/>
                  <a:t>They feed dolphins </a:t>
                </a:r>
                <a:r>
                  <a:rPr lang="en-US" sz="2000" i="1" dirty="0" err="1" smtClean="0"/>
                  <a:t>fishs</a:t>
                </a:r>
                <a:r>
                  <a:rPr lang="it-IT" sz="2000" i="1" dirty="0" smtClean="0"/>
                  <a:t>”</a:t>
                </a:r>
                <a:endParaRPr lang="it-IT" sz="2000" i="1" dirty="0"/>
              </a:p>
            </p:txBody>
          </p:sp>
          <p:sp>
            <p:nvSpPr>
              <p:cNvPr id="21" name="Text Box 9"/>
              <p:cNvSpPr txBox="1">
                <a:spLocks noChangeArrowheads="1"/>
              </p:cNvSpPr>
              <p:nvPr/>
            </p:nvSpPr>
            <p:spPr bwMode="auto">
              <a:xfrm>
                <a:off x="756" y="2006"/>
                <a:ext cx="3132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sz="2000" i="1" dirty="0" smtClean="0"/>
                  <a:t>“</a:t>
                </a:r>
                <a:r>
                  <a:rPr lang="en-US" sz="2000" i="1" dirty="0" err="1" smtClean="0"/>
                  <a:t>Fishs</a:t>
                </a:r>
                <a:r>
                  <a:rPr lang="it-IT" sz="2000" i="1" dirty="0" smtClean="0"/>
                  <a:t> </a:t>
                </a:r>
                <a:r>
                  <a:rPr lang="it-IT" sz="2000" i="1" dirty="0" err="1" smtClean="0"/>
                  <a:t>eat</a:t>
                </a:r>
                <a:r>
                  <a:rPr lang="it-IT" sz="2000" i="1" dirty="0" smtClean="0"/>
                  <a:t> </a:t>
                </a:r>
                <a:r>
                  <a:rPr lang="it-IT" sz="2000" i="1" dirty="0" err="1" smtClean="0"/>
                  <a:t>dolphins</a:t>
                </a:r>
                <a:r>
                  <a:rPr lang="it-IT" sz="2000" i="1" dirty="0" smtClean="0"/>
                  <a:t>”</a:t>
                </a:r>
                <a:endParaRPr lang="it-IT" sz="2000" i="1" dirty="0"/>
              </a:p>
            </p:txBody>
          </p:sp>
          <p:sp>
            <p:nvSpPr>
              <p:cNvPr id="22" name="Line 10"/>
              <p:cNvSpPr>
                <a:spLocks noChangeShapeType="1"/>
              </p:cNvSpPr>
              <p:nvPr/>
            </p:nvSpPr>
            <p:spPr bwMode="auto">
              <a:xfrm>
                <a:off x="336" y="2016"/>
                <a:ext cx="49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3" name="Line 11"/>
              <p:cNvSpPr>
                <a:spLocks noChangeShapeType="1"/>
              </p:cNvSpPr>
              <p:nvPr/>
            </p:nvSpPr>
            <p:spPr bwMode="auto">
              <a:xfrm>
                <a:off x="336" y="1728"/>
                <a:ext cx="504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" name="Line 12"/>
              <p:cNvSpPr>
                <a:spLocks noChangeShapeType="1"/>
              </p:cNvSpPr>
              <p:nvPr/>
            </p:nvSpPr>
            <p:spPr bwMode="auto">
              <a:xfrm>
                <a:off x="336" y="2304"/>
                <a:ext cx="504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240" y="1440"/>
              <a:ext cx="188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000" dirty="0" smtClean="0"/>
                <a:t>P</a:t>
              </a:r>
              <a:r>
                <a:rPr lang="it-IT" sz="2000" baseline="-25000" dirty="0" smtClean="0"/>
                <a:t>2</a:t>
              </a:r>
              <a:r>
                <a:rPr lang="it-IT" sz="2000" dirty="0" smtClean="0"/>
                <a:t>: T</a:t>
              </a:r>
              <a:r>
                <a:rPr lang="it-IT" sz="2000" baseline="-25000" dirty="0" smtClean="0"/>
                <a:t>2 </a:t>
              </a:r>
              <a:r>
                <a:rPr lang="it-IT" sz="2000" dirty="0">
                  <a:sym typeface="Symbol" pitchFamily="18" charset="2"/>
                </a:rPr>
                <a:t> </a:t>
              </a:r>
              <a:r>
                <a:rPr lang="it-IT" sz="2000" dirty="0" smtClean="0"/>
                <a:t>H</a:t>
              </a:r>
              <a:r>
                <a:rPr lang="it-IT" sz="2000" baseline="-25000" dirty="0" smtClean="0"/>
                <a:t>2</a:t>
              </a:r>
              <a:endParaRPr lang="it-IT" sz="2000" baseline="-25000" dirty="0"/>
            </a:p>
          </p:txBody>
        </p:sp>
      </p:grpSp>
      <p:cxnSp>
        <p:nvCxnSpPr>
          <p:cNvPr id="25" name="Connettore 1 24"/>
          <p:cNvCxnSpPr/>
          <p:nvPr/>
        </p:nvCxnSpPr>
        <p:spPr>
          <a:xfrm rot="16200000" flipH="1">
            <a:off x="5598668" y="1609014"/>
            <a:ext cx="214314" cy="714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4"/>
          <p:cNvGrpSpPr>
            <a:grpSpLocks/>
          </p:cNvGrpSpPr>
          <p:nvPr/>
        </p:nvGrpSpPr>
        <p:grpSpPr bwMode="auto">
          <a:xfrm>
            <a:off x="2505428" y="5414986"/>
            <a:ext cx="3786214" cy="1371600"/>
            <a:chOff x="240" y="1440"/>
            <a:chExt cx="5052" cy="864"/>
          </a:xfrm>
          <a:solidFill>
            <a:schemeClr val="bg1"/>
          </a:solidFill>
        </p:grpSpPr>
        <p:grpSp>
          <p:nvGrpSpPr>
            <p:cNvPr id="27" name="Group 5"/>
            <p:cNvGrpSpPr>
              <a:grpSpLocks/>
            </p:cNvGrpSpPr>
            <p:nvPr/>
          </p:nvGrpSpPr>
          <p:grpSpPr bwMode="auto">
            <a:xfrm>
              <a:off x="240" y="1728"/>
              <a:ext cx="5052" cy="576"/>
              <a:chOff x="324" y="1728"/>
              <a:chExt cx="5052" cy="576"/>
            </a:xfrm>
            <a:grpFill/>
          </p:grpSpPr>
          <p:sp>
            <p:nvSpPr>
              <p:cNvPr id="29" name="Text Box 6"/>
              <p:cNvSpPr txBox="1">
                <a:spLocks noChangeArrowheads="1"/>
              </p:cNvSpPr>
              <p:nvPr/>
            </p:nvSpPr>
            <p:spPr bwMode="auto">
              <a:xfrm>
                <a:off x="324" y="1728"/>
                <a:ext cx="569" cy="25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sz="2000" dirty="0" smtClean="0"/>
                  <a:t>T</a:t>
                </a:r>
                <a:r>
                  <a:rPr lang="it-IT" sz="2000" baseline="-25000" dirty="0" smtClean="0"/>
                  <a:t>3</a:t>
                </a:r>
                <a:endParaRPr lang="it-IT" sz="2000" baseline="-25000" dirty="0"/>
              </a:p>
            </p:txBody>
          </p:sp>
          <p:sp>
            <p:nvSpPr>
              <p:cNvPr id="30" name="Text Box 7"/>
              <p:cNvSpPr txBox="1">
                <a:spLocks noChangeArrowheads="1"/>
              </p:cNvSpPr>
              <p:nvPr/>
            </p:nvSpPr>
            <p:spPr bwMode="auto">
              <a:xfrm>
                <a:off x="324" y="2006"/>
                <a:ext cx="608" cy="25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sz="2000" dirty="0" smtClean="0"/>
                  <a:t>H</a:t>
                </a:r>
                <a:r>
                  <a:rPr lang="it-IT" sz="2000" baseline="-25000" dirty="0" smtClean="0"/>
                  <a:t>3</a:t>
                </a:r>
                <a:endParaRPr lang="it-IT" sz="2000" baseline="-25000" dirty="0"/>
              </a:p>
            </p:txBody>
          </p:sp>
          <p:sp>
            <p:nvSpPr>
              <p:cNvPr id="31" name="Text Box 8"/>
              <p:cNvSpPr txBox="1">
                <a:spLocks noChangeArrowheads="1"/>
              </p:cNvSpPr>
              <p:nvPr/>
            </p:nvSpPr>
            <p:spPr bwMode="auto">
              <a:xfrm>
                <a:off x="756" y="1728"/>
                <a:ext cx="4071" cy="25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sz="2000" i="1" dirty="0" smtClean="0"/>
                  <a:t>“</a:t>
                </a:r>
                <a:r>
                  <a:rPr lang="it-IT" sz="2000" i="1" dirty="0" err="1" smtClean="0"/>
                  <a:t>Mothers</a:t>
                </a:r>
                <a:r>
                  <a:rPr lang="it-IT" sz="2000" i="1" dirty="0" smtClean="0"/>
                  <a:t> </a:t>
                </a:r>
                <a:r>
                  <a:rPr lang="it-IT" sz="2000" i="1" dirty="0" err="1" smtClean="0"/>
                  <a:t>feed</a:t>
                </a:r>
                <a:r>
                  <a:rPr lang="it-IT" sz="2000" i="1" dirty="0" smtClean="0"/>
                  <a:t> </a:t>
                </a:r>
                <a:r>
                  <a:rPr lang="it-IT" sz="2000" i="1" dirty="0" err="1" smtClean="0"/>
                  <a:t>babies</a:t>
                </a:r>
                <a:r>
                  <a:rPr lang="it-IT" sz="2000" i="1" dirty="0" smtClean="0"/>
                  <a:t> milk”</a:t>
                </a:r>
                <a:endParaRPr lang="it-IT" sz="2000" i="1" dirty="0"/>
              </a:p>
            </p:txBody>
          </p:sp>
          <p:sp>
            <p:nvSpPr>
              <p:cNvPr id="32" name="Text Box 9"/>
              <p:cNvSpPr txBox="1">
                <a:spLocks noChangeArrowheads="1"/>
              </p:cNvSpPr>
              <p:nvPr/>
            </p:nvSpPr>
            <p:spPr bwMode="auto">
              <a:xfrm>
                <a:off x="926" y="2006"/>
                <a:ext cx="2734" cy="25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sz="2000" i="1" dirty="0" smtClean="0"/>
                  <a:t>“</a:t>
                </a:r>
                <a:r>
                  <a:rPr lang="it-IT" sz="2000" i="1" dirty="0" err="1" smtClean="0"/>
                  <a:t>Babies</a:t>
                </a:r>
                <a:r>
                  <a:rPr lang="it-IT" sz="2000" i="1" dirty="0" smtClean="0"/>
                  <a:t> </a:t>
                </a:r>
                <a:r>
                  <a:rPr lang="it-IT" sz="2000" i="1" dirty="0" err="1" smtClean="0"/>
                  <a:t>eat</a:t>
                </a:r>
                <a:r>
                  <a:rPr lang="it-IT" sz="2000" i="1" dirty="0" smtClean="0"/>
                  <a:t> milk”</a:t>
                </a:r>
                <a:endParaRPr lang="it-IT" sz="2000" i="1" dirty="0"/>
              </a:p>
            </p:txBody>
          </p:sp>
          <p:sp>
            <p:nvSpPr>
              <p:cNvPr id="33" name="Line 10"/>
              <p:cNvSpPr>
                <a:spLocks noChangeShapeType="1"/>
              </p:cNvSpPr>
              <p:nvPr/>
            </p:nvSpPr>
            <p:spPr bwMode="auto">
              <a:xfrm>
                <a:off x="336" y="2016"/>
                <a:ext cx="4992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4" name="Line 11"/>
              <p:cNvSpPr>
                <a:spLocks noChangeShapeType="1"/>
              </p:cNvSpPr>
              <p:nvPr/>
            </p:nvSpPr>
            <p:spPr bwMode="auto">
              <a:xfrm>
                <a:off x="336" y="1728"/>
                <a:ext cx="5040" cy="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5" name="Line 12"/>
              <p:cNvSpPr>
                <a:spLocks noChangeShapeType="1"/>
              </p:cNvSpPr>
              <p:nvPr/>
            </p:nvSpPr>
            <p:spPr bwMode="auto">
              <a:xfrm>
                <a:off x="336" y="2304"/>
                <a:ext cx="5040" cy="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28" name="Text Box 13"/>
            <p:cNvSpPr txBox="1">
              <a:spLocks noChangeArrowheads="1"/>
            </p:cNvSpPr>
            <p:nvPr/>
          </p:nvSpPr>
          <p:spPr bwMode="auto">
            <a:xfrm>
              <a:off x="240" y="1440"/>
              <a:ext cx="1832" cy="2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000" smtClean="0"/>
                <a:t>P</a:t>
              </a:r>
              <a:r>
                <a:rPr lang="it-IT" sz="2000" baseline="-25000" smtClean="0"/>
                <a:t>3</a:t>
              </a:r>
              <a:r>
                <a:rPr lang="it-IT" sz="2000" smtClean="0"/>
                <a:t>: </a:t>
              </a:r>
              <a:r>
                <a:rPr lang="it-IT" sz="2000" dirty="0" smtClean="0"/>
                <a:t>T</a:t>
              </a:r>
              <a:r>
                <a:rPr lang="it-IT" sz="2000" baseline="-25000" dirty="0" smtClean="0"/>
                <a:t>3</a:t>
              </a:r>
              <a:r>
                <a:rPr lang="it-IT" sz="2000" dirty="0" smtClean="0">
                  <a:sym typeface="Symbol" pitchFamily="18" charset="2"/>
                </a:rPr>
                <a:t> </a:t>
              </a:r>
              <a:r>
                <a:rPr lang="it-IT" sz="2000" dirty="0" smtClean="0"/>
                <a:t>H</a:t>
              </a:r>
              <a:r>
                <a:rPr lang="it-IT" sz="2000" baseline="-25000" dirty="0" smtClean="0"/>
                <a:t>3</a:t>
              </a:r>
              <a:endParaRPr lang="it-IT" sz="2000" baseline="-25000" dirty="0"/>
            </a:p>
          </p:txBody>
        </p:sp>
      </p:grpSp>
      <p:cxnSp>
        <p:nvCxnSpPr>
          <p:cNvPr id="36" name="Connettore 1 35"/>
          <p:cNvCxnSpPr/>
          <p:nvPr/>
        </p:nvCxnSpPr>
        <p:spPr>
          <a:xfrm>
            <a:off x="106778" y="2995364"/>
            <a:ext cx="892971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tangolo 36"/>
          <p:cNvSpPr/>
          <p:nvPr/>
        </p:nvSpPr>
        <p:spPr>
          <a:xfrm>
            <a:off x="7000892" y="1209414"/>
            <a:ext cx="214314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solidFill>
                  <a:schemeClr val="tx1"/>
                </a:solidFill>
              </a:rPr>
              <a:t>Training </a:t>
            </a:r>
            <a:r>
              <a:rPr lang="it-IT" sz="2000" dirty="0" err="1" smtClean="0">
                <a:solidFill>
                  <a:schemeClr val="tx1"/>
                </a:solidFill>
              </a:rPr>
              <a:t>examples</a:t>
            </a: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38" name="Rettangolo 37"/>
          <p:cNvSpPr/>
          <p:nvPr/>
        </p:nvSpPr>
        <p:spPr>
          <a:xfrm>
            <a:off x="7072330" y="5500702"/>
            <a:ext cx="207170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err="1" smtClean="0">
                <a:solidFill>
                  <a:schemeClr val="tx1"/>
                </a:solidFill>
              </a:rPr>
              <a:t>Classification</a:t>
            </a:r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39" name="Connettore 1 38"/>
          <p:cNvCxnSpPr/>
          <p:nvPr/>
        </p:nvCxnSpPr>
        <p:spPr>
          <a:xfrm>
            <a:off x="106778" y="5214950"/>
            <a:ext cx="892971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tangolo 39"/>
          <p:cNvSpPr/>
          <p:nvPr/>
        </p:nvSpPr>
        <p:spPr>
          <a:xfrm>
            <a:off x="7072330" y="4071942"/>
            <a:ext cx="207170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err="1" smtClean="0">
                <a:solidFill>
                  <a:schemeClr val="tx1"/>
                </a:solidFill>
              </a:rPr>
              <a:t>Relevant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</a:rPr>
              <a:t>Features</a:t>
            </a: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47" name="Rettangolo 46"/>
          <p:cNvSpPr/>
          <p:nvPr/>
        </p:nvSpPr>
        <p:spPr>
          <a:xfrm>
            <a:off x="2868888" y="3861048"/>
            <a:ext cx="3143272" cy="5715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i="1" dirty="0" err="1" smtClean="0"/>
              <a:t>Rules</a:t>
            </a:r>
            <a:r>
              <a:rPr lang="it-IT" sz="2000" b="1" i="1" dirty="0" smtClean="0"/>
              <a:t> with </a:t>
            </a:r>
            <a:r>
              <a:rPr lang="it-IT" sz="2000" b="1" i="1" dirty="0" err="1" smtClean="0"/>
              <a:t>Variables</a:t>
            </a:r>
            <a:r>
              <a:rPr lang="it-IT" sz="2000" b="1" i="1" dirty="0" smtClean="0"/>
              <a:t/>
            </a:r>
            <a:br>
              <a:rPr lang="it-IT" sz="2000" b="1" i="1" dirty="0" smtClean="0"/>
            </a:br>
            <a:r>
              <a:rPr lang="it-IT" sz="1600" b="1" i="1" dirty="0" smtClean="0"/>
              <a:t>(First-</a:t>
            </a:r>
            <a:r>
              <a:rPr lang="it-IT" sz="1600" b="1" i="1" dirty="0" err="1" smtClean="0"/>
              <a:t>order</a:t>
            </a:r>
            <a:r>
              <a:rPr lang="it-IT" sz="1600" b="1" i="1" dirty="0" smtClean="0"/>
              <a:t> </a:t>
            </a:r>
            <a:r>
              <a:rPr lang="it-IT" sz="1600" b="1" i="1" dirty="0" err="1" smtClean="0"/>
              <a:t>rules</a:t>
            </a:r>
            <a:r>
              <a:rPr lang="it-IT" sz="1600" b="1" i="1" dirty="0" smtClean="0"/>
              <a:t>)</a:t>
            </a:r>
            <a:endParaRPr lang="it-IT" sz="2000" b="1" i="1" dirty="0"/>
          </a:p>
        </p:txBody>
      </p:sp>
      <p:grpSp>
        <p:nvGrpSpPr>
          <p:cNvPr id="74" name="Gruppo 51"/>
          <p:cNvGrpSpPr/>
          <p:nvPr/>
        </p:nvGrpSpPr>
        <p:grpSpPr>
          <a:xfrm>
            <a:off x="162795" y="3212976"/>
            <a:ext cx="3216216" cy="461665"/>
            <a:chOff x="3286116" y="4214818"/>
            <a:chExt cx="3216216" cy="461665"/>
          </a:xfrm>
        </p:grpSpPr>
        <p:sp>
          <p:nvSpPr>
            <p:cNvPr id="75" name="CasellaDiTesto 74"/>
            <p:cNvSpPr txBox="1"/>
            <p:nvPr/>
          </p:nvSpPr>
          <p:spPr>
            <a:xfrm>
              <a:off x="3286116" y="4214818"/>
              <a:ext cx="29899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 smtClean="0"/>
                <a:t>feed</a:t>
              </a:r>
              <a:r>
                <a:rPr lang="it-IT" dirty="0" smtClean="0"/>
                <a:t>            </a:t>
              </a:r>
              <a:r>
                <a:rPr lang="it-IT" dirty="0" smtClean="0">
                  <a:sym typeface="Symbol"/>
                </a:rPr>
                <a:t>        </a:t>
              </a:r>
              <a:r>
                <a:rPr lang="it-IT" dirty="0" err="1" smtClean="0">
                  <a:sym typeface="Symbol"/>
                </a:rPr>
                <a:t>eat</a:t>
              </a:r>
              <a:endParaRPr lang="it-IT" dirty="0"/>
            </a:p>
          </p:txBody>
        </p:sp>
        <p:sp>
          <p:nvSpPr>
            <p:cNvPr id="76" name="CasellaDiTesto 75"/>
            <p:cNvSpPr txBox="1"/>
            <p:nvPr/>
          </p:nvSpPr>
          <p:spPr>
            <a:xfrm>
              <a:off x="4000496" y="4357694"/>
              <a:ext cx="287258" cy="26161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it-IT" sz="1050" dirty="0" smtClean="0">
                  <a:solidFill>
                    <a:schemeClr val="tx1"/>
                  </a:solidFill>
                </a:rPr>
                <a:t>X</a:t>
              </a:r>
              <a:endParaRPr lang="it-IT" sz="1600" dirty="0">
                <a:solidFill>
                  <a:schemeClr val="tx1"/>
                </a:solidFill>
              </a:endParaRPr>
            </a:p>
          </p:txBody>
        </p:sp>
        <p:sp>
          <p:nvSpPr>
            <p:cNvPr id="77" name="CasellaDiTesto 76"/>
            <p:cNvSpPr txBox="1"/>
            <p:nvPr/>
          </p:nvSpPr>
          <p:spPr>
            <a:xfrm>
              <a:off x="4429124" y="4357694"/>
              <a:ext cx="287258" cy="26161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it-IT" sz="1050" dirty="0" smtClean="0">
                  <a:solidFill>
                    <a:schemeClr val="tx1"/>
                  </a:solidFill>
                </a:rPr>
                <a:t>Y</a:t>
              </a:r>
              <a:endParaRPr lang="it-IT" sz="1600" dirty="0">
                <a:solidFill>
                  <a:schemeClr val="tx1"/>
                </a:solidFill>
              </a:endParaRPr>
            </a:p>
          </p:txBody>
        </p:sp>
        <p:sp>
          <p:nvSpPr>
            <p:cNvPr id="78" name="CasellaDiTesto 77"/>
            <p:cNvSpPr txBox="1"/>
            <p:nvPr/>
          </p:nvSpPr>
          <p:spPr>
            <a:xfrm>
              <a:off x="5357818" y="4357694"/>
              <a:ext cx="287258" cy="26161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it-IT" sz="1050" dirty="0" smtClean="0">
                  <a:solidFill>
                    <a:schemeClr val="tx1"/>
                  </a:solidFill>
                </a:rPr>
                <a:t>X</a:t>
              </a:r>
              <a:endParaRPr lang="it-IT" sz="1600" dirty="0">
                <a:solidFill>
                  <a:schemeClr val="tx1"/>
                </a:solidFill>
              </a:endParaRPr>
            </a:p>
          </p:txBody>
        </p:sp>
        <p:sp>
          <p:nvSpPr>
            <p:cNvPr id="79" name="CasellaDiTesto 78"/>
            <p:cNvSpPr txBox="1"/>
            <p:nvPr/>
          </p:nvSpPr>
          <p:spPr>
            <a:xfrm>
              <a:off x="6215074" y="4357694"/>
              <a:ext cx="287258" cy="26161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it-IT" sz="1050" dirty="0" smtClean="0">
                  <a:solidFill>
                    <a:schemeClr val="tx1"/>
                  </a:solidFill>
                </a:rPr>
                <a:t>Y</a:t>
              </a:r>
              <a:endParaRPr lang="it-IT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3" name="Gruppo 51"/>
          <p:cNvGrpSpPr/>
          <p:nvPr/>
        </p:nvGrpSpPr>
        <p:grpSpPr>
          <a:xfrm>
            <a:off x="5100200" y="3212976"/>
            <a:ext cx="3211408" cy="461665"/>
            <a:chOff x="3286116" y="4214818"/>
            <a:chExt cx="3211408" cy="461665"/>
          </a:xfrm>
        </p:grpSpPr>
        <p:sp>
          <p:nvSpPr>
            <p:cNvPr id="84" name="CasellaDiTesto 83"/>
            <p:cNvSpPr txBox="1"/>
            <p:nvPr/>
          </p:nvSpPr>
          <p:spPr>
            <a:xfrm>
              <a:off x="3286116" y="4214818"/>
              <a:ext cx="29899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 smtClean="0"/>
                <a:t>feed</a:t>
              </a:r>
              <a:r>
                <a:rPr lang="it-IT" dirty="0" smtClean="0"/>
                <a:t>            </a:t>
              </a:r>
              <a:r>
                <a:rPr lang="it-IT" dirty="0" smtClean="0">
                  <a:sym typeface="Symbol"/>
                </a:rPr>
                <a:t>        </a:t>
              </a:r>
              <a:r>
                <a:rPr lang="it-IT" dirty="0" err="1" smtClean="0">
                  <a:sym typeface="Symbol"/>
                </a:rPr>
                <a:t>eat</a:t>
              </a:r>
              <a:endParaRPr lang="it-IT" dirty="0"/>
            </a:p>
          </p:txBody>
        </p:sp>
        <p:sp>
          <p:nvSpPr>
            <p:cNvPr id="85" name="CasellaDiTesto 84"/>
            <p:cNvSpPr txBox="1"/>
            <p:nvPr/>
          </p:nvSpPr>
          <p:spPr>
            <a:xfrm>
              <a:off x="4000496" y="4357694"/>
              <a:ext cx="287258" cy="26161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it-IT" sz="1050" dirty="0" smtClean="0">
                  <a:solidFill>
                    <a:schemeClr val="tx1"/>
                  </a:solidFill>
                </a:rPr>
                <a:t>X</a:t>
              </a:r>
              <a:endParaRPr lang="it-IT" sz="1600" dirty="0">
                <a:solidFill>
                  <a:schemeClr val="tx1"/>
                </a:solidFill>
              </a:endParaRPr>
            </a:p>
          </p:txBody>
        </p:sp>
        <p:sp>
          <p:nvSpPr>
            <p:cNvPr id="86" name="CasellaDiTesto 85"/>
            <p:cNvSpPr txBox="1"/>
            <p:nvPr/>
          </p:nvSpPr>
          <p:spPr>
            <a:xfrm>
              <a:off x="4429124" y="4357694"/>
              <a:ext cx="287258" cy="26161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it-IT" sz="1050" dirty="0" smtClean="0">
                  <a:solidFill>
                    <a:schemeClr val="tx1"/>
                  </a:solidFill>
                </a:rPr>
                <a:t>Y</a:t>
              </a:r>
              <a:endParaRPr lang="it-IT" sz="1600" dirty="0">
                <a:solidFill>
                  <a:schemeClr val="tx1"/>
                </a:solidFill>
              </a:endParaRPr>
            </a:p>
          </p:txBody>
        </p:sp>
        <p:sp>
          <p:nvSpPr>
            <p:cNvPr id="87" name="CasellaDiTesto 86"/>
            <p:cNvSpPr txBox="1"/>
            <p:nvPr/>
          </p:nvSpPr>
          <p:spPr>
            <a:xfrm>
              <a:off x="5357818" y="4357694"/>
              <a:ext cx="287258" cy="26161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it-IT" sz="1050" dirty="0" smtClean="0">
                  <a:solidFill>
                    <a:schemeClr val="tx1"/>
                  </a:solidFill>
                </a:rPr>
                <a:t>Y</a:t>
              </a:r>
              <a:endParaRPr lang="it-IT" sz="1600" dirty="0">
                <a:solidFill>
                  <a:schemeClr val="tx1"/>
                </a:solidFill>
              </a:endParaRPr>
            </a:p>
          </p:txBody>
        </p:sp>
        <p:sp>
          <p:nvSpPr>
            <p:cNvPr id="88" name="CasellaDiTesto 87"/>
            <p:cNvSpPr txBox="1"/>
            <p:nvPr/>
          </p:nvSpPr>
          <p:spPr>
            <a:xfrm>
              <a:off x="6215074" y="4357694"/>
              <a:ext cx="282450" cy="253916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it-IT" sz="1050" dirty="0">
                  <a:solidFill>
                    <a:schemeClr val="tx1"/>
                  </a:solidFill>
                </a:rPr>
                <a:t>X</a:t>
              </a:r>
              <a:endParaRPr lang="it-IT" sz="16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89" name="Connettore 7 88"/>
          <p:cNvCxnSpPr>
            <a:stCxn id="11" idx="2"/>
            <a:endCxn id="75" idx="0"/>
          </p:cNvCxnSpPr>
          <p:nvPr/>
        </p:nvCxnSpPr>
        <p:spPr>
          <a:xfrm rot="5400000">
            <a:off x="1528794" y="2849677"/>
            <a:ext cx="492261" cy="234336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ttore 7 90"/>
          <p:cNvCxnSpPr>
            <a:endCxn id="57" idx="2"/>
          </p:cNvCxnSpPr>
          <p:nvPr/>
        </p:nvCxnSpPr>
        <p:spPr>
          <a:xfrm rot="10800000">
            <a:off x="1657756" y="5004246"/>
            <a:ext cx="2714754" cy="867942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ttore 7 99"/>
          <p:cNvCxnSpPr>
            <a:stCxn id="21" idx="2"/>
            <a:endCxn id="84" idx="0"/>
          </p:cNvCxnSpPr>
          <p:nvPr/>
        </p:nvCxnSpPr>
        <p:spPr>
          <a:xfrm rot="16200000" flipH="1">
            <a:off x="6229026" y="2846840"/>
            <a:ext cx="492261" cy="24001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uppo 51"/>
          <p:cNvGrpSpPr/>
          <p:nvPr/>
        </p:nvGrpSpPr>
        <p:grpSpPr>
          <a:xfrm>
            <a:off x="162795" y="4542581"/>
            <a:ext cx="3216216" cy="461665"/>
            <a:chOff x="3286116" y="4214818"/>
            <a:chExt cx="3216216" cy="461665"/>
          </a:xfrm>
        </p:grpSpPr>
        <p:sp>
          <p:nvSpPr>
            <p:cNvPr id="57" name="CasellaDiTesto 56"/>
            <p:cNvSpPr txBox="1"/>
            <p:nvPr/>
          </p:nvSpPr>
          <p:spPr>
            <a:xfrm>
              <a:off x="3286116" y="4214818"/>
              <a:ext cx="29899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 smtClean="0"/>
                <a:t>feed</a:t>
              </a:r>
              <a:r>
                <a:rPr lang="it-IT" dirty="0" smtClean="0"/>
                <a:t>            </a:t>
              </a:r>
              <a:r>
                <a:rPr lang="it-IT" dirty="0" smtClean="0">
                  <a:sym typeface="Symbol"/>
                </a:rPr>
                <a:t>        </a:t>
              </a:r>
              <a:r>
                <a:rPr lang="it-IT" dirty="0" err="1" smtClean="0">
                  <a:sym typeface="Symbol"/>
                </a:rPr>
                <a:t>eat</a:t>
              </a:r>
              <a:endParaRPr lang="it-IT" dirty="0"/>
            </a:p>
          </p:txBody>
        </p:sp>
        <p:sp>
          <p:nvSpPr>
            <p:cNvPr id="58" name="CasellaDiTesto 57"/>
            <p:cNvSpPr txBox="1"/>
            <p:nvPr/>
          </p:nvSpPr>
          <p:spPr>
            <a:xfrm>
              <a:off x="4000496" y="4357694"/>
              <a:ext cx="287258" cy="26161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it-IT" sz="1050" dirty="0" smtClean="0">
                  <a:solidFill>
                    <a:schemeClr val="tx1"/>
                  </a:solidFill>
                </a:rPr>
                <a:t>X</a:t>
              </a:r>
              <a:endParaRPr lang="it-IT" sz="1600" dirty="0">
                <a:solidFill>
                  <a:schemeClr val="tx1"/>
                </a:solidFill>
              </a:endParaRPr>
            </a:p>
          </p:txBody>
        </p:sp>
        <p:sp>
          <p:nvSpPr>
            <p:cNvPr id="59" name="CasellaDiTesto 58"/>
            <p:cNvSpPr txBox="1"/>
            <p:nvPr/>
          </p:nvSpPr>
          <p:spPr>
            <a:xfrm>
              <a:off x="4429124" y="4357694"/>
              <a:ext cx="287258" cy="26161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it-IT" sz="1050" dirty="0" smtClean="0">
                  <a:solidFill>
                    <a:schemeClr val="tx1"/>
                  </a:solidFill>
                </a:rPr>
                <a:t>Y</a:t>
              </a:r>
              <a:endParaRPr lang="it-IT" sz="1600" dirty="0">
                <a:solidFill>
                  <a:schemeClr val="tx1"/>
                </a:solidFill>
              </a:endParaRPr>
            </a:p>
          </p:txBody>
        </p:sp>
        <p:sp>
          <p:nvSpPr>
            <p:cNvPr id="60" name="CasellaDiTesto 59"/>
            <p:cNvSpPr txBox="1"/>
            <p:nvPr/>
          </p:nvSpPr>
          <p:spPr>
            <a:xfrm>
              <a:off x="5357818" y="4357694"/>
              <a:ext cx="287258" cy="26161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it-IT" sz="1050" dirty="0" smtClean="0">
                  <a:solidFill>
                    <a:schemeClr val="tx1"/>
                  </a:solidFill>
                </a:rPr>
                <a:t>X</a:t>
              </a:r>
              <a:endParaRPr lang="it-IT" sz="1600" dirty="0">
                <a:solidFill>
                  <a:schemeClr val="tx1"/>
                </a:solidFill>
              </a:endParaRPr>
            </a:p>
          </p:txBody>
        </p:sp>
        <p:sp>
          <p:nvSpPr>
            <p:cNvPr id="61" name="CasellaDiTesto 60"/>
            <p:cNvSpPr txBox="1"/>
            <p:nvPr/>
          </p:nvSpPr>
          <p:spPr>
            <a:xfrm>
              <a:off x="6215074" y="4357694"/>
              <a:ext cx="287258" cy="26161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it-IT" sz="1050" dirty="0" smtClean="0">
                  <a:solidFill>
                    <a:schemeClr val="tx1"/>
                  </a:solidFill>
                </a:rPr>
                <a:t>Y</a:t>
              </a:r>
              <a:endParaRPr lang="it-IT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41" name="Freccia bidirezionale orizzontale 40"/>
          <p:cNvSpPr/>
          <p:nvPr/>
        </p:nvSpPr>
        <p:spPr>
          <a:xfrm rot="5400000">
            <a:off x="1415432" y="3967347"/>
            <a:ext cx="710943" cy="358908"/>
          </a:xfrm>
          <a:prstGeom prst="leftRightArrow">
            <a:avLst>
              <a:gd name="adj1" fmla="val 2241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111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7" grpId="0" animBg="1"/>
      <p:bldP spid="4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Towards Distributional </a:t>
            </a:r>
            <a:r>
              <a:rPr lang="en-US" dirty="0"/>
              <a:t>Distributed Trees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048000"/>
          </a:xfrm>
        </p:spPr>
        <p:txBody>
          <a:bodyPr/>
          <a:lstStyle/>
          <a:p>
            <a:r>
              <a:rPr lang="en-US" dirty="0"/>
              <a:t>Distributed </a:t>
            </a:r>
            <a:r>
              <a:rPr lang="en-US" dirty="0" smtClean="0"/>
              <a:t>Tree Fragments</a:t>
            </a:r>
            <a:endParaRPr lang="en-US" dirty="0"/>
          </a:p>
          <a:p>
            <a:pPr lvl="1"/>
            <a:r>
              <a:rPr lang="en-US" dirty="0"/>
              <a:t>Non-terminal nodes </a:t>
            </a:r>
            <a:r>
              <a:rPr lang="en-US" i="1" dirty="0"/>
              <a:t>n</a:t>
            </a:r>
            <a:r>
              <a:rPr lang="en-US" dirty="0"/>
              <a:t>: random vectors</a:t>
            </a:r>
          </a:p>
          <a:p>
            <a:pPr lvl="1"/>
            <a:r>
              <a:rPr lang="en-US" dirty="0"/>
              <a:t>Terminal nodes </a:t>
            </a:r>
            <a:r>
              <a:rPr lang="en-US" i="1" dirty="0"/>
              <a:t>w</a:t>
            </a:r>
            <a:r>
              <a:rPr lang="en-US" dirty="0"/>
              <a:t>: random vectors</a:t>
            </a:r>
          </a:p>
          <a:p>
            <a:r>
              <a:rPr lang="en-US" i="1" dirty="0"/>
              <a:t>Distributional</a:t>
            </a:r>
            <a:r>
              <a:rPr lang="en-US" dirty="0"/>
              <a:t> Distributed </a:t>
            </a:r>
            <a:r>
              <a:rPr lang="en-US" dirty="0" smtClean="0"/>
              <a:t>Tree Fragments</a:t>
            </a:r>
            <a:endParaRPr lang="en-US" dirty="0"/>
          </a:p>
          <a:p>
            <a:pPr lvl="1"/>
            <a:r>
              <a:rPr lang="en-US" dirty="0"/>
              <a:t>Non-terminal nodes </a:t>
            </a:r>
            <a:r>
              <a:rPr lang="en-US" i="1" dirty="0"/>
              <a:t>n</a:t>
            </a:r>
            <a:r>
              <a:rPr lang="en-US" dirty="0"/>
              <a:t>: random vectors</a:t>
            </a:r>
          </a:p>
          <a:p>
            <a:pPr lvl="1"/>
            <a:r>
              <a:rPr lang="en-US" dirty="0"/>
              <a:t>Terminal nodes </a:t>
            </a:r>
            <a:r>
              <a:rPr lang="en-US" i="1" dirty="0"/>
              <a:t>w</a:t>
            </a:r>
            <a:r>
              <a:rPr lang="en-US" dirty="0"/>
              <a:t>: </a:t>
            </a:r>
            <a:r>
              <a:rPr lang="en-US" dirty="0">
                <a:solidFill>
                  <a:srgbClr val="FF9900"/>
                </a:solidFill>
              </a:rPr>
              <a:t>distributional vectors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438400" y="5001154"/>
            <a:ext cx="4203395" cy="1323439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>
                <a:latin typeface="Times New Roman" pitchFamily="18" charset="0"/>
              </a:rPr>
              <a:t>Caveat: Property 2</a:t>
            </a:r>
          </a:p>
          <a:p>
            <a:endParaRPr lang="en-US" sz="2000" b="1" i="1" dirty="0">
              <a:latin typeface="Times New Roman" pitchFamily="18" charset="0"/>
            </a:endParaRPr>
          </a:p>
          <a:p>
            <a:r>
              <a:rPr lang="en-US" sz="2000" b="1" i="1" dirty="0">
                <a:latin typeface="Times New Roman" pitchFamily="18" charset="0"/>
              </a:rPr>
              <a:t>Random vectors </a:t>
            </a:r>
            <a:r>
              <a:rPr lang="en-US" sz="2000" dirty="0">
                <a:latin typeface="Times New Roman" pitchFamily="18" charset="0"/>
              </a:rPr>
              <a:t>are nearly orthogonal </a:t>
            </a:r>
          </a:p>
          <a:p>
            <a:r>
              <a:rPr lang="en-US" sz="2000" b="1" i="1" dirty="0">
                <a:latin typeface="Times New Roman" pitchFamily="18" charset="0"/>
              </a:rPr>
              <a:t>Distributional vectors</a:t>
            </a:r>
            <a:r>
              <a:rPr lang="en-US" sz="2000" dirty="0">
                <a:latin typeface="Times New Roman" pitchFamily="18" charset="0"/>
              </a:rPr>
              <a:t> are not</a:t>
            </a:r>
          </a:p>
        </p:txBody>
      </p:sp>
      <p:graphicFrame>
        <p:nvGraphicFramePr>
          <p:cNvPr id="1946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981129"/>
              </p:ext>
            </p:extLst>
          </p:nvPr>
        </p:nvGraphicFramePr>
        <p:xfrm>
          <a:off x="3943474" y="5373216"/>
          <a:ext cx="84455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35" name="Equation" r:id="rId3" imgW="533160" imgH="215640" progId="Equation.3">
                  <p:embed/>
                </p:oleObj>
              </mc:Choice>
              <mc:Fallback>
                <p:oleObj name="Equation" r:id="rId3" imgW="533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474" y="5373216"/>
                        <a:ext cx="844550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ttangolo 1"/>
          <p:cNvSpPr/>
          <p:nvPr/>
        </p:nvSpPr>
        <p:spPr>
          <a:xfrm>
            <a:off x="1331640" y="6237312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1600" dirty="0" err="1" smtClean="0"/>
              <a:t>Zanzotto&amp;Dell‘Arciprete</a:t>
            </a:r>
            <a:r>
              <a:rPr lang="it-IT" sz="1600" dirty="0" smtClean="0"/>
              <a:t>, </a:t>
            </a:r>
            <a:r>
              <a:rPr lang="it-IT" sz="1600" i="1" dirty="0" smtClean="0"/>
              <a:t>Distributed </a:t>
            </a:r>
            <a:r>
              <a:rPr lang="it-IT" sz="1600" i="1" dirty="0" err="1"/>
              <a:t>Representations</a:t>
            </a:r>
            <a:r>
              <a:rPr lang="it-IT" sz="1600" i="1" dirty="0"/>
              <a:t> and </a:t>
            </a:r>
            <a:r>
              <a:rPr lang="it-IT" sz="1600" i="1" dirty="0" err="1"/>
              <a:t>Distributional</a:t>
            </a:r>
            <a:r>
              <a:rPr lang="it-IT" sz="1600" i="1" dirty="0"/>
              <a:t> Semantics</a:t>
            </a:r>
            <a:r>
              <a:rPr lang="it-IT" sz="1600" dirty="0"/>
              <a:t>, </a:t>
            </a:r>
            <a:r>
              <a:rPr lang="it-IT" sz="1600" dirty="0" err="1"/>
              <a:t>Proceedings</a:t>
            </a:r>
            <a:r>
              <a:rPr lang="it-IT" sz="1600" dirty="0"/>
              <a:t> of the </a:t>
            </a:r>
            <a:r>
              <a:rPr lang="it-IT" sz="1600" dirty="0" smtClean="0"/>
              <a:t>ACL-workshop </a:t>
            </a:r>
            <a:r>
              <a:rPr lang="it-IT" sz="1600" dirty="0" err="1" smtClean="0"/>
              <a:t>DiSCo</a:t>
            </a:r>
            <a:r>
              <a:rPr lang="it-IT" sz="1600" dirty="0" smtClean="0"/>
              <a:t>, 2011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410495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Experimental Set-up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Task </a:t>
            </a:r>
            <a:r>
              <a:rPr lang="en-US" dirty="0"/>
              <a:t>Based Comparison: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Corpus: RTE1,2,3,5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Measure: Accuracy</a:t>
            </a:r>
          </a:p>
          <a:p>
            <a:pPr>
              <a:lnSpc>
                <a:spcPct val="90000"/>
              </a:lnSpc>
            </a:pPr>
            <a:r>
              <a:rPr lang="en-US" dirty="0"/>
              <a:t>Distributed/Distributional Vector Size: 250</a:t>
            </a:r>
          </a:p>
          <a:p>
            <a:pPr>
              <a:lnSpc>
                <a:spcPct val="90000"/>
              </a:lnSpc>
            </a:pPr>
            <a:r>
              <a:rPr lang="en-US" dirty="0"/>
              <a:t>Distributional Vectors: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Corpus: </a:t>
            </a:r>
            <a:r>
              <a:rPr lang="en-US" dirty="0" err="1"/>
              <a:t>UKWaC</a:t>
            </a:r>
            <a:r>
              <a:rPr lang="en-US" dirty="0"/>
              <a:t> </a:t>
            </a:r>
            <a:r>
              <a:rPr lang="en-US" sz="1800" dirty="0"/>
              <a:t>(</a:t>
            </a:r>
            <a:r>
              <a:rPr lang="en-US" sz="1800" dirty="0" err="1"/>
              <a:t>Ferraresi</a:t>
            </a:r>
            <a:r>
              <a:rPr lang="en-US" sz="1800" dirty="0"/>
              <a:t> et al., 2008)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LSA: applied with k=250</a:t>
            </a:r>
          </a:p>
        </p:txBody>
      </p:sp>
      <p:sp>
        <p:nvSpPr>
          <p:cNvPr id="6" name="Rettangolo 5"/>
          <p:cNvSpPr/>
          <p:nvPr/>
        </p:nvSpPr>
        <p:spPr>
          <a:xfrm>
            <a:off x="1331640" y="6237312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1600" dirty="0" err="1" smtClean="0"/>
              <a:t>Zanzotto&amp;Dell‘Arciprete</a:t>
            </a:r>
            <a:r>
              <a:rPr lang="it-IT" sz="1600" dirty="0" smtClean="0"/>
              <a:t>, </a:t>
            </a:r>
            <a:r>
              <a:rPr lang="it-IT" sz="1600" i="1" dirty="0" smtClean="0"/>
              <a:t>Distributed </a:t>
            </a:r>
            <a:r>
              <a:rPr lang="it-IT" sz="1600" i="1" dirty="0" err="1"/>
              <a:t>Representations</a:t>
            </a:r>
            <a:r>
              <a:rPr lang="it-IT" sz="1600" i="1" dirty="0"/>
              <a:t> and </a:t>
            </a:r>
            <a:r>
              <a:rPr lang="it-IT" sz="1600" i="1" dirty="0" err="1"/>
              <a:t>Distributional</a:t>
            </a:r>
            <a:r>
              <a:rPr lang="it-IT" sz="1600" i="1" dirty="0"/>
              <a:t> Semantics</a:t>
            </a:r>
            <a:r>
              <a:rPr lang="it-IT" sz="1600" dirty="0"/>
              <a:t>, </a:t>
            </a:r>
            <a:r>
              <a:rPr lang="it-IT" sz="1600" dirty="0" err="1"/>
              <a:t>Proceedings</a:t>
            </a:r>
            <a:r>
              <a:rPr lang="it-IT" sz="1600" dirty="0"/>
              <a:t> of the </a:t>
            </a:r>
            <a:r>
              <a:rPr lang="it-IT" sz="1600" dirty="0" smtClean="0"/>
              <a:t>ACL-workshop </a:t>
            </a:r>
            <a:r>
              <a:rPr lang="it-IT" sz="1600" dirty="0" err="1" smtClean="0"/>
              <a:t>DiSCo</a:t>
            </a:r>
            <a:r>
              <a:rPr lang="it-IT" sz="1600" dirty="0" smtClean="0"/>
              <a:t>, 2011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422074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Accuracy Results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19400"/>
            <a:ext cx="869315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tangolo 6"/>
          <p:cNvSpPr/>
          <p:nvPr/>
        </p:nvSpPr>
        <p:spPr>
          <a:xfrm>
            <a:off x="1331640" y="6237312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1600" dirty="0" err="1" smtClean="0"/>
              <a:t>Zanzotto&amp;Dell‘Arciprete</a:t>
            </a:r>
            <a:r>
              <a:rPr lang="it-IT" sz="1600" dirty="0" smtClean="0"/>
              <a:t>, </a:t>
            </a:r>
            <a:r>
              <a:rPr lang="it-IT" sz="1600" i="1" dirty="0" smtClean="0"/>
              <a:t>Distributed </a:t>
            </a:r>
            <a:r>
              <a:rPr lang="it-IT" sz="1600" i="1" dirty="0" err="1"/>
              <a:t>Representations</a:t>
            </a:r>
            <a:r>
              <a:rPr lang="it-IT" sz="1600" i="1" dirty="0"/>
              <a:t> and </a:t>
            </a:r>
            <a:r>
              <a:rPr lang="it-IT" sz="1600" i="1" dirty="0" err="1"/>
              <a:t>Distributional</a:t>
            </a:r>
            <a:r>
              <a:rPr lang="it-IT" sz="1600" i="1" dirty="0"/>
              <a:t> Semantics</a:t>
            </a:r>
            <a:r>
              <a:rPr lang="it-IT" sz="1600" dirty="0"/>
              <a:t>, </a:t>
            </a:r>
            <a:r>
              <a:rPr lang="it-IT" sz="1600" dirty="0" err="1"/>
              <a:t>Proceedings</a:t>
            </a:r>
            <a:r>
              <a:rPr lang="it-IT" sz="1600" dirty="0"/>
              <a:t> of the </a:t>
            </a:r>
            <a:r>
              <a:rPr lang="it-IT" sz="1600" dirty="0" smtClean="0"/>
              <a:t>ACL-workshop </a:t>
            </a:r>
            <a:r>
              <a:rPr lang="it-IT" sz="1600" dirty="0" err="1" smtClean="0"/>
              <a:t>DiSCo</a:t>
            </a:r>
            <a:r>
              <a:rPr lang="it-IT" sz="1600" dirty="0" smtClean="0"/>
              <a:t>, 2011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06174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plot so far…</a:t>
            </a:r>
            <a:endParaRPr lang="it-IT" dirty="0"/>
          </a:p>
        </p:txBody>
      </p:sp>
      <p:grpSp>
        <p:nvGrpSpPr>
          <p:cNvPr id="2" name="Gruppo 1"/>
          <p:cNvGrpSpPr>
            <a:grpSpLocks noChangeAspect="1"/>
          </p:cNvGrpSpPr>
          <p:nvPr/>
        </p:nvGrpSpPr>
        <p:grpSpPr>
          <a:xfrm>
            <a:off x="35496" y="995984"/>
            <a:ext cx="3312369" cy="3009080"/>
            <a:chOff x="57598" y="1124744"/>
            <a:chExt cx="5090467" cy="4624370"/>
          </a:xfrm>
        </p:grpSpPr>
        <p:sp>
          <p:nvSpPr>
            <p:cNvPr id="139" name="Rettangolo 138"/>
            <p:cNvSpPr/>
            <p:nvPr/>
          </p:nvSpPr>
          <p:spPr>
            <a:xfrm>
              <a:off x="57598" y="4040096"/>
              <a:ext cx="2621887" cy="169316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/>
            </a:p>
          </p:txBody>
        </p:sp>
        <p:sp>
          <p:nvSpPr>
            <p:cNvPr id="140" name="Rettangolo 139"/>
            <p:cNvSpPr/>
            <p:nvPr/>
          </p:nvSpPr>
          <p:spPr>
            <a:xfrm>
              <a:off x="2839207" y="4023155"/>
              <a:ext cx="2308858" cy="169316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/>
            </a:p>
          </p:txBody>
        </p:sp>
        <p:sp>
          <p:nvSpPr>
            <p:cNvPr id="123" name="Rettangolo 122"/>
            <p:cNvSpPr/>
            <p:nvPr/>
          </p:nvSpPr>
          <p:spPr>
            <a:xfrm>
              <a:off x="1190751" y="1879856"/>
              <a:ext cx="3021209" cy="169316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/>
            </a:p>
          </p:txBody>
        </p:sp>
        <p:pic>
          <p:nvPicPr>
            <p:cNvPr id="26214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4116869"/>
              <a:ext cx="2011115" cy="968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214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8202" y="2060848"/>
              <a:ext cx="2427734" cy="93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2148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6" y="4078356"/>
              <a:ext cx="2491358" cy="853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" name="CasellaDiTesto 89"/>
            <p:cNvSpPr txBox="1"/>
            <p:nvPr/>
          </p:nvSpPr>
          <p:spPr>
            <a:xfrm>
              <a:off x="1190751" y="1124744"/>
              <a:ext cx="3092190" cy="4020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dirty="0" err="1" smtClean="0"/>
                <a:t>Recognizing</a:t>
              </a:r>
              <a:r>
                <a:rPr lang="it-IT" sz="1100" dirty="0" smtClean="0"/>
                <a:t> </a:t>
              </a:r>
              <a:r>
                <a:rPr lang="it-IT" sz="1100" dirty="0" err="1" smtClean="0"/>
                <a:t>Textual</a:t>
              </a:r>
              <a:r>
                <a:rPr lang="it-IT" sz="1100" dirty="0" smtClean="0"/>
                <a:t> </a:t>
              </a:r>
              <a:r>
                <a:rPr lang="it-IT" sz="1100" dirty="0" err="1" smtClean="0"/>
                <a:t>Entailment</a:t>
              </a:r>
              <a:endParaRPr lang="it-IT" sz="1100" dirty="0"/>
            </a:p>
          </p:txBody>
        </p:sp>
        <p:sp>
          <p:nvSpPr>
            <p:cNvPr id="131" name="CasellaDiTesto 130"/>
            <p:cNvSpPr txBox="1"/>
            <p:nvPr/>
          </p:nvSpPr>
          <p:spPr>
            <a:xfrm>
              <a:off x="1619673" y="2849204"/>
              <a:ext cx="2160240" cy="662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100" dirty="0" err="1" smtClean="0"/>
                <a:t>Feature</a:t>
              </a:r>
              <a:r>
                <a:rPr lang="it-IT" sz="1100" dirty="0" smtClean="0"/>
                <a:t> </a:t>
              </a:r>
              <a:r>
                <a:rPr lang="it-IT" sz="1100" dirty="0" err="1" smtClean="0"/>
                <a:t>Spaces</a:t>
              </a:r>
              <a:r>
                <a:rPr lang="it-IT" sz="1100" dirty="0" smtClean="0"/>
                <a:t> of the </a:t>
              </a:r>
              <a:r>
                <a:rPr lang="it-IT" sz="1100" dirty="0" err="1" smtClean="0"/>
                <a:t>Rules</a:t>
              </a:r>
              <a:r>
                <a:rPr lang="it-IT" sz="1100" dirty="0" smtClean="0"/>
                <a:t> with </a:t>
              </a:r>
              <a:r>
                <a:rPr lang="it-IT" sz="1100" dirty="0" err="1" smtClean="0"/>
                <a:t>Variables</a:t>
              </a:r>
              <a:endParaRPr lang="it-IT" sz="1100" dirty="0"/>
            </a:p>
          </p:txBody>
        </p:sp>
        <p:sp>
          <p:nvSpPr>
            <p:cNvPr id="132" name="CasellaDiTesto 131"/>
            <p:cNvSpPr txBox="1"/>
            <p:nvPr/>
          </p:nvSpPr>
          <p:spPr>
            <a:xfrm>
              <a:off x="467542" y="5086925"/>
              <a:ext cx="1944216" cy="662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100" dirty="0" err="1" smtClean="0"/>
                <a:t>adding</a:t>
              </a:r>
              <a:r>
                <a:rPr lang="it-IT" sz="1100" dirty="0" smtClean="0"/>
                <a:t> </a:t>
              </a:r>
              <a:r>
                <a:rPr lang="it-IT" sz="1100" dirty="0" err="1" smtClean="0"/>
                <a:t>shallow</a:t>
              </a:r>
              <a:r>
                <a:rPr lang="it-IT" sz="1100" dirty="0" smtClean="0"/>
                <a:t> </a:t>
              </a:r>
              <a:r>
                <a:rPr lang="it-IT" sz="1100" dirty="0" err="1" smtClean="0"/>
                <a:t>semantics</a:t>
              </a:r>
              <a:endParaRPr lang="it-IT" sz="1100" dirty="0"/>
            </a:p>
          </p:txBody>
        </p:sp>
        <p:sp>
          <p:nvSpPr>
            <p:cNvPr id="133" name="CasellaDiTesto 132"/>
            <p:cNvSpPr txBox="1"/>
            <p:nvPr/>
          </p:nvSpPr>
          <p:spPr>
            <a:xfrm>
              <a:off x="2898532" y="5086925"/>
              <a:ext cx="2249531" cy="662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100" dirty="0" err="1" smtClean="0"/>
                <a:t>adding</a:t>
              </a:r>
              <a:r>
                <a:rPr lang="it-IT" sz="1100" dirty="0" smtClean="0"/>
                <a:t> </a:t>
              </a:r>
              <a:r>
                <a:rPr lang="it-IT" sz="1100" dirty="0" err="1" smtClean="0"/>
                <a:t>distributional</a:t>
              </a:r>
              <a:r>
                <a:rPr lang="it-IT" sz="1100" dirty="0" smtClean="0"/>
                <a:t> </a:t>
              </a:r>
              <a:r>
                <a:rPr lang="it-IT" sz="1100" dirty="0" err="1" smtClean="0"/>
                <a:t>semantics</a:t>
              </a:r>
              <a:endParaRPr lang="it-IT" sz="1100" dirty="0"/>
            </a:p>
          </p:txBody>
        </p:sp>
        <p:sp>
          <p:nvSpPr>
            <p:cNvPr id="135" name="Freccia in giù 134"/>
            <p:cNvSpPr/>
            <p:nvPr/>
          </p:nvSpPr>
          <p:spPr>
            <a:xfrm rot="2790212">
              <a:off x="1416953" y="3569309"/>
              <a:ext cx="472662" cy="65001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/>
            </a:p>
          </p:txBody>
        </p:sp>
        <p:sp>
          <p:nvSpPr>
            <p:cNvPr id="136" name="Freccia in giù 135"/>
            <p:cNvSpPr/>
            <p:nvPr/>
          </p:nvSpPr>
          <p:spPr>
            <a:xfrm rot="18809788" flipH="1">
              <a:off x="3361169" y="3572944"/>
              <a:ext cx="472662" cy="65001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/>
            </a:p>
          </p:txBody>
        </p:sp>
        <p:sp>
          <p:nvSpPr>
            <p:cNvPr id="137" name="Freccia in giù 136"/>
            <p:cNvSpPr/>
            <p:nvPr/>
          </p:nvSpPr>
          <p:spPr>
            <a:xfrm flipH="1">
              <a:off x="2443154" y="1554848"/>
              <a:ext cx="472662" cy="65001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/>
            </a:p>
          </p:txBody>
        </p:sp>
      </p:grpSp>
      <p:grpSp>
        <p:nvGrpSpPr>
          <p:cNvPr id="4" name="Gruppo 3"/>
          <p:cNvGrpSpPr>
            <a:grpSpLocks noChangeAspect="1"/>
          </p:cNvGrpSpPr>
          <p:nvPr/>
        </p:nvGrpSpPr>
        <p:grpSpPr>
          <a:xfrm>
            <a:off x="5998259" y="1058664"/>
            <a:ext cx="2039670" cy="3775771"/>
            <a:chOff x="5725942" y="1124744"/>
            <a:chExt cx="2878505" cy="5328593"/>
          </a:xfrm>
        </p:grpSpPr>
        <p:sp>
          <p:nvSpPr>
            <p:cNvPr id="156" name="Rettangolo 155"/>
            <p:cNvSpPr/>
            <p:nvPr/>
          </p:nvSpPr>
          <p:spPr>
            <a:xfrm>
              <a:off x="5734392" y="2002625"/>
              <a:ext cx="2870055" cy="169316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149" name="Rettangolo 148"/>
            <p:cNvSpPr/>
            <p:nvPr/>
          </p:nvSpPr>
          <p:spPr>
            <a:xfrm>
              <a:off x="5725942" y="3897953"/>
              <a:ext cx="2878505" cy="255538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pic>
          <p:nvPicPr>
            <p:cNvPr id="262149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2251132"/>
              <a:ext cx="2300882" cy="690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Rettangolo 123"/>
                <p:cNvSpPr/>
                <p:nvPr/>
              </p:nvSpPr>
              <p:spPr>
                <a:xfrm>
                  <a:off x="6124663" y="5675940"/>
                  <a:ext cx="2150227" cy="57171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it-IT" sz="8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it-IT" sz="800" i="1">
                                <a:latin typeface="Cambria Math"/>
                              </a:rPr>
                              <m:t>𝑣</m:t>
                            </m:r>
                          </m:e>
                        </m:acc>
                        <m:r>
                          <a:rPr lang="it-IT" sz="80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acc>
                          <m:accPr>
                            <m:chr m:val="⃗"/>
                            <m:ctrlPr>
                              <a:rPr lang="it-IT" sz="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it-IT" sz="800" i="1">
                                <a:latin typeface="Cambria Math"/>
                              </a:rPr>
                              <m:t>𝑢</m:t>
                            </m:r>
                          </m:e>
                        </m:acc>
                        <m:r>
                          <a:rPr lang="it-IT" sz="800" b="0" i="1" smtClean="0"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it-IT" sz="800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it-IT" sz="800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it-IT" sz="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it-IT" sz="8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it-IT" sz="800" i="1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it-IT" sz="8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nary>
                          <m:naryPr>
                            <m:chr m:val="∑"/>
                            <m:supHide m:val="on"/>
                            <m:ctrlPr>
                              <a:rPr lang="it-IT" sz="800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it-IT" sz="800" b="0" i="1" smtClean="0">
                                <a:latin typeface="Cambria Math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it-IT" sz="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it-IT" sz="8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it-IT" sz="800" b="0" i="1" smtClean="0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it-IT" sz="800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  <m:r>
                          <a:rPr lang="it-IT" sz="800" b="0" i="1" smtClean="0"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it-IT" sz="8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it-IT" sz="800" i="1">
                                <a:latin typeface="Cambria Math"/>
                              </a:rPr>
                              <m:t>𝑖</m:t>
                            </m:r>
                            <m:r>
                              <a:rPr lang="it-IT" sz="8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it-IT" sz="800" b="0" i="1" smtClean="0">
                                <a:latin typeface="Cambria Math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it-IT" sz="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it-IT" sz="8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it-IT" sz="800" i="1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it-IT" sz="8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sSub>
                          <m:sSubPr>
                            <m:ctrlPr>
                              <a:rPr lang="it-IT" sz="800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it-IT" sz="8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it-IT" sz="800" i="1">
                                    <a:latin typeface="Cambria Math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it-IT" sz="8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it-IT" sz="800" dirty="0"/>
                </a:p>
              </p:txBody>
            </p:sp>
          </mc:Choice>
          <mc:Fallback xmlns="">
            <p:sp>
              <p:nvSpPr>
                <p:cNvPr id="124" name="Rettangolo 1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4663" y="5675940"/>
                  <a:ext cx="2150227" cy="57171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ttangolo 88"/>
                <p:cNvSpPr/>
                <p:nvPr/>
              </p:nvSpPr>
              <p:spPr>
                <a:xfrm>
                  <a:off x="6228760" y="4312233"/>
                  <a:ext cx="1531275" cy="43010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1200" i="1">
                                <a:latin typeface="Cambria Math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it-IT" sz="1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it-IT" sz="1200" i="1">
                                    <a:latin typeface="Cambria Math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it-IT" sz="1200" i="1">
                                    <a:latin typeface="Cambria Math"/>
                                  </a:rPr>
                                  <m:t>𝑉𝑁</m:t>
                                </m:r>
                              </m:sub>
                            </m:sSub>
                            <m:r>
                              <a:rPr lang="it-IT" sz="1200" i="1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it-IT" sz="1200" i="1">
                                <a:latin typeface="Cambria Math"/>
                              </a:rPr>
                              <m:t>𝑁𝑁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it-IT" sz="12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it-IT" sz="1200" i="1">
                                <a:latin typeface="Cambria Math"/>
                              </a:rPr>
                              <m:t>𝑏𝑒𝑒𝑓</m:t>
                            </m:r>
                          </m:e>
                        </m:acc>
                      </m:oMath>
                    </m:oMathPara>
                  </a14:m>
                  <a:endParaRPr lang="it-IT" sz="1200" dirty="0"/>
                </a:p>
              </p:txBody>
            </p:sp>
          </mc:Choice>
          <mc:Fallback xmlns="">
            <p:sp>
              <p:nvSpPr>
                <p:cNvPr id="89" name="Rettangolo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8760" y="4312233"/>
                  <a:ext cx="1531275" cy="43010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60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6" name="Parentesi graffa chiusa 125"/>
            <p:cNvSpPr/>
            <p:nvPr/>
          </p:nvSpPr>
          <p:spPr>
            <a:xfrm rot="5400000">
              <a:off x="6558010" y="4539615"/>
              <a:ext cx="270845" cy="67628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127" name="Parentesi graffa chiusa 126"/>
            <p:cNvSpPr/>
            <p:nvPr/>
          </p:nvSpPr>
          <p:spPr>
            <a:xfrm rot="5400000">
              <a:off x="7102350" y="4647889"/>
              <a:ext cx="548768" cy="396043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128" name="CasellaDiTesto 127"/>
            <p:cNvSpPr txBox="1"/>
            <p:nvPr/>
          </p:nvSpPr>
          <p:spPr>
            <a:xfrm>
              <a:off x="6340312" y="4901673"/>
              <a:ext cx="952862" cy="369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dirty="0" err="1" smtClean="0"/>
                <a:t>structure</a:t>
              </a:r>
              <a:endParaRPr lang="it-IT" sz="1200" dirty="0"/>
            </a:p>
          </p:txBody>
        </p:sp>
        <p:sp>
          <p:nvSpPr>
            <p:cNvPr id="129" name="CasellaDiTesto 128"/>
            <p:cNvSpPr txBox="1"/>
            <p:nvPr/>
          </p:nvSpPr>
          <p:spPr>
            <a:xfrm>
              <a:off x="6965024" y="5079635"/>
              <a:ext cx="943813" cy="369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dirty="0" err="1" smtClean="0"/>
                <a:t>meaning</a:t>
              </a:r>
              <a:endParaRPr lang="it-IT" sz="1200" dirty="0"/>
            </a:p>
          </p:txBody>
        </p:sp>
        <p:sp>
          <p:nvSpPr>
            <p:cNvPr id="145" name="CasellaDiTesto 144"/>
            <p:cNvSpPr txBox="1"/>
            <p:nvPr/>
          </p:nvSpPr>
          <p:spPr>
            <a:xfrm>
              <a:off x="5896870" y="1124744"/>
              <a:ext cx="2185791" cy="3583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50" dirty="0" err="1" smtClean="0"/>
                <a:t>Distributional</a:t>
              </a:r>
              <a:r>
                <a:rPr lang="it-IT" sz="1050" dirty="0" smtClean="0"/>
                <a:t> Semantics </a:t>
              </a:r>
              <a:endParaRPr lang="it-IT" sz="1050" dirty="0"/>
            </a:p>
          </p:txBody>
        </p:sp>
        <p:sp>
          <p:nvSpPr>
            <p:cNvPr id="150" name="Freccia in giù 149"/>
            <p:cNvSpPr/>
            <p:nvPr/>
          </p:nvSpPr>
          <p:spPr>
            <a:xfrm flipH="1">
              <a:off x="6982636" y="1530051"/>
              <a:ext cx="472662" cy="65001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151" name="CasellaDiTesto 150"/>
            <p:cNvSpPr txBox="1"/>
            <p:nvPr/>
          </p:nvSpPr>
          <p:spPr>
            <a:xfrm>
              <a:off x="6564777" y="3042975"/>
              <a:ext cx="1240169" cy="369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50" dirty="0" err="1" smtClean="0"/>
                <a:t>Binary</a:t>
              </a:r>
              <a:r>
                <a:rPr lang="it-IT" sz="1050" dirty="0" smtClean="0"/>
                <a:t> CDS</a:t>
              </a:r>
              <a:endParaRPr lang="it-IT" sz="1050" dirty="0"/>
            </a:p>
          </p:txBody>
        </p:sp>
        <p:sp>
          <p:nvSpPr>
            <p:cNvPr id="154" name="CasellaDiTesto 153"/>
            <p:cNvSpPr txBox="1"/>
            <p:nvPr/>
          </p:nvSpPr>
          <p:spPr>
            <a:xfrm>
              <a:off x="6413840" y="4005064"/>
              <a:ext cx="1493541" cy="369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50" dirty="0" smtClean="0"/>
                <a:t>Recursive CDS</a:t>
              </a:r>
              <a:endParaRPr lang="it-IT" sz="1050" dirty="0"/>
            </a:p>
          </p:txBody>
        </p:sp>
        <p:sp>
          <p:nvSpPr>
            <p:cNvPr id="155" name="Freccia in giù 154"/>
            <p:cNvSpPr/>
            <p:nvPr/>
          </p:nvSpPr>
          <p:spPr>
            <a:xfrm flipH="1">
              <a:off x="6984780" y="3444617"/>
              <a:ext cx="472662" cy="65001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tangolo 32"/>
              <p:cNvSpPr/>
              <p:nvPr/>
            </p:nvSpPr>
            <p:spPr>
              <a:xfrm>
                <a:off x="3131840" y="2131622"/>
                <a:ext cx="2635579" cy="56137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2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it-IT" sz="12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it-IT" sz="1200" i="1">
                                  <a:latin typeface="Cambria Math"/>
                                </a:rPr>
                                <m:t>𝑇</m:t>
                              </m:r>
                            </m:e>
                          </m:acc>
                        </m:e>
                        <m:sub>
                          <m:r>
                            <a:rPr lang="it-IT" sz="1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it-IT" sz="120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it-IT" sz="12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it-IT" sz="12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it-IT" sz="1200" i="1">
                                  <a:latin typeface="Cambria Math"/>
                                </a:rPr>
                                <m:t>𝑇</m:t>
                              </m:r>
                            </m:e>
                          </m:acc>
                        </m:e>
                        <m:sub>
                          <m:r>
                            <a:rPr lang="it-IT" sz="1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it-IT" sz="12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it-IT" sz="12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it-IT" sz="1200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it-IT" sz="1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1200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12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it-IT" sz="1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it-IT" sz="1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it-IT" sz="12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sz="1200" i="1">
                                          <a:latin typeface="Cambria Math"/>
                                          <a:ea typeface="Cambria Math"/>
                                        </a:rPr>
                                        <m:t>𝜏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it-IT" sz="12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it-IT" sz="1200" b="0" i="1" smtClean="0">
                                  <a:latin typeface="Cambria Math"/>
                                </a:rPr>
                                <m:t>(1)</m:t>
                              </m:r>
                            </m:sup>
                          </m:sSup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it-IT" sz="12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it-IT" sz="1200" b="0" i="1" smtClean="0"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it-IT" sz="1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120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it-IT" sz="1200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sSup>
                            <m:sSupPr>
                              <m:ctrlPr>
                                <a:rPr lang="it-IT" sz="1200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it-IT" sz="1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it-IT" sz="12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sz="1200" i="1">
                                          <a:latin typeface="Cambria Math"/>
                                          <a:ea typeface="Cambria Math"/>
                                        </a:rPr>
                                        <m:t>𝜏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it-IT" sz="1200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it-IT" sz="12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it-IT" sz="12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it-IT" sz="1200" i="1">
                                  <a:latin typeface="Cambria Math"/>
                                </a:rPr>
                                <m:t>)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it-IT" sz="1200" dirty="0"/>
              </a:p>
            </p:txBody>
          </p:sp>
        </mc:Choice>
        <mc:Fallback xmlns="">
          <p:sp>
            <p:nvSpPr>
              <p:cNvPr id="33" name="Rettango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2131622"/>
                <a:ext cx="2635579" cy="56137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CasellaDiTesto 33"/>
          <p:cNvSpPr txBox="1"/>
          <p:nvPr/>
        </p:nvSpPr>
        <p:spPr>
          <a:xfrm>
            <a:off x="3851920" y="1700808"/>
            <a:ext cx="11113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 smtClean="0"/>
              <a:t>Tree</a:t>
            </a:r>
            <a:r>
              <a:rPr lang="it-IT" sz="1400" dirty="0" smtClean="0"/>
              <a:t> </a:t>
            </a:r>
            <a:r>
              <a:rPr lang="it-IT" sz="1400" dirty="0" err="1" smtClean="0"/>
              <a:t>Kernels</a:t>
            </a:r>
            <a:endParaRPr lang="it-IT" sz="1400" dirty="0"/>
          </a:p>
        </p:txBody>
      </p:sp>
      <p:cxnSp>
        <p:nvCxnSpPr>
          <p:cNvPr id="6" name="Connettore 2 5"/>
          <p:cNvCxnSpPr>
            <a:stCxn id="128" idx="2"/>
          </p:cNvCxnSpPr>
          <p:nvPr/>
        </p:nvCxnSpPr>
        <p:spPr>
          <a:xfrm flipH="1">
            <a:off x="5580112" y="3996556"/>
            <a:ext cx="1191074" cy="4873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ttangolo 38"/>
          <p:cNvSpPr/>
          <p:nvPr/>
        </p:nvSpPr>
        <p:spPr>
          <a:xfrm>
            <a:off x="2837030" y="4509120"/>
            <a:ext cx="33361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it-IT" b="1" dirty="0"/>
              <a:t>D</a:t>
            </a:r>
            <a:r>
              <a:rPr lang="it-IT" dirty="0"/>
              <a:t>istributed </a:t>
            </a:r>
            <a:r>
              <a:rPr lang="it-IT" b="1" dirty="0" err="1"/>
              <a:t>T</a:t>
            </a:r>
            <a:r>
              <a:rPr lang="it-IT" dirty="0" err="1"/>
              <a:t>ree</a:t>
            </a:r>
            <a:r>
              <a:rPr lang="it-IT" dirty="0"/>
              <a:t> </a:t>
            </a:r>
            <a:r>
              <a:rPr lang="it-IT" b="1" dirty="0" err="1"/>
              <a:t>K</a:t>
            </a:r>
            <a:r>
              <a:rPr lang="it-IT" dirty="0" err="1"/>
              <a:t>ernels</a:t>
            </a:r>
            <a:r>
              <a:rPr lang="it-IT" dirty="0"/>
              <a:t>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(</a:t>
            </a:r>
            <a:r>
              <a:rPr lang="it-IT" dirty="0"/>
              <a:t>DTK)</a:t>
            </a: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927" y="5384992"/>
            <a:ext cx="300037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Rettangolo 40"/>
          <p:cNvSpPr/>
          <p:nvPr/>
        </p:nvSpPr>
        <p:spPr>
          <a:xfrm>
            <a:off x="2627784" y="4365104"/>
            <a:ext cx="3816424" cy="1728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CasellaDiTesto 41"/>
          <p:cNvSpPr txBox="1"/>
          <p:nvPr/>
        </p:nvSpPr>
        <p:spPr>
          <a:xfrm>
            <a:off x="7001760" y="5157192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meaning</a:t>
            </a:r>
            <a:endParaRPr lang="it-IT" sz="2800" dirty="0"/>
          </a:p>
        </p:txBody>
      </p:sp>
      <p:sp>
        <p:nvSpPr>
          <p:cNvPr id="7" name="Freccia in giù 6"/>
          <p:cNvSpPr/>
          <p:nvPr/>
        </p:nvSpPr>
        <p:spPr>
          <a:xfrm>
            <a:off x="4276047" y="2822484"/>
            <a:ext cx="458135" cy="9914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roce 7"/>
          <p:cNvSpPr/>
          <p:nvPr/>
        </p:nvSpPr>
        <p:spPr>
          <a:xfrm>
            <a:off x="6555202" y="5229200"/>
            <a:ext cx="465070" cy="412967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854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Distributed Tree Kernels</a:t>
            </a:r>
          </a:p>
          <a:p>
            <a:pPr lvl="1"/>
            <a:r>
              <a:rPr lang="en-US" sz="2000" dirty="0" smtClean="0"/>
              <a:t>Applying the method to other tree and graph kernels</a:t>
            </a:r>
          </a:p>
          <a:p>
            <a:pPr lvl="1"/>
            <a:r>
              <a:rPr lang="en-US" sz="2000" dirty="0" smtClean="0"/>
              <a:t>Optimizing the code with GPU programming (CUDA)</a:t>
            </a:r>
          </a:p>
          <a:p>
            <a:pPr lvl="1"/>
            <a:r>
              <a:rPr lang="en-US" sz="2000" dirty="0" smtClean="0"/>
              <a:t>Using Distributed Trees for different applications </a:t>
            </a:r>
          </a:p>
          <a:p>
            <a:pPr lvl="2"/>
            <a:r>
              <a:rPr lang="en-US" sz="1800" dirty="0" smtClean="0"/>
              <a:t>for indexing structured information for Syntax-aware Information Retrieval or </a:t>
            </a:r>
          </a:p>
          <a:p>
            <a:pPr lvl="2"/>
            <a:r>
              <a:rPr lang="en-US" sz="1800" dirty="0"/>
              <a:t>for indexing structured information for </a:t>
            </a:r>
            <a:r>
              <a:rPr lang="en-US" sz="1800" dirty="0" smtClean="0"/>
              <a:t>XML Information Retrieval</a:t>
            </a:r>
          </a:p>
          <a:p>
            <a:pPr marL="914400" lvl="2" indent="0">
              <a:buNone/>
            </a:pPr>
            <a:r>
              <a:rPr lang="en-US" sz="1800" dirty="0" smtClean="0"/>
              <a:t>…</a:t>
            </a:r>
          </a:p>
          <a:p>
            <a:r>
              <a:rPr lang="en-US" sz="2400" dirty="0" smtClean="0"/>
              <a:t>Compositional Distributional Semantics</a:t>
            </a:r>
          </a:p>
          <a:p>
            <a:pPr lvl="1"/>
            <a:r>
              <a:rPr lang="en-US" sz="2000" dirty="0" smtClean="0"/>
              <a:t>Using the insight gained with DTKs to better understand how to produce syntax-aware CDS models (see preliminary investigation in </a:t>
            </a:r>
            <a:r>
              <a:rPr lang="en-US" sz="2000" dirty="0" err="1" smtClean="0"/>
              <a:t>Zanzotto&amp;Dell’Arciprete</a:t>
            </a:r>
            <a:r>
              <a:rPr lang="en-US" sz="2000" dirty="0" smtClean="0"/>
              <a:t>, DISCO 2011)</a:t>
            </a:r>
          </a:p>
          <a:p>
            <a:pPr lvl="1"/>
            <a:endParaRPr lang="en-US" dirty="0" smtClean="0"/>
          </a:p>
          <a:p>
            <a:pPr lvl="2"/>
            <a:endParaRPr lang="it-IT" dirty="0"/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Future Work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9051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Lorenzo Dell’Arciprete</a:t>
            </a:r>
          </a:p>
          <a:p>
            <a:r>
              <a:rPr lang="it-IT" dirty="0" smtClean="0"/>
              <a:t>Marco Pennacchiotti</a:t>
            </a:r>
          </a:p>
          <a:p>
            <a:r>
              <a:rPr lang="it-IT" dirty="0" smtClean="0"/>
              <a:t>Alessandro Moschitti</a:t>
            </a:r>
          </a:p>
          <a:p>
            <a:r>
              <a:rPr lang="it-IT" dirty="0" err="1" smtClean="0"/>
              <a:t>Yashar</a:t>
            </a:r>
            <a:r>
              <a:rPr lang="it-IT" dirty="0"/>
              <a:t> </a:t>
            </a:r>
            <a:r>
              <a:rPr lang="it-IT" dirty="0" err="1" smtClean="0"/>
              <a:t>Mehdad</a:t>
            </a:r>
            <a:endParaRPr lang="it-IT" dirty="0" smtClean="0"/>
          </a:p>
          <a:p>
            <a:r>
              <a:rPr lang="it-IT" dirty="0"/>
              <a:t>Ioannis </a:t>
            </a:r>
            <a:r>
              <a:rPr lang="it-IT" dirty="0" smtClean="0"/>
              <a:t>Korkontzelos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dirty="0" smtClean="0"/>
              <a:t>Code:</a:t>
            </a:r>
          </a:p>
          <a:p>
            <a:pPr marL="0" indent="0" algn="ctr">
              <a:buNone/>
            </a:pPr>
            <a:r>
              <a:rPr lang="it-IT" u="sng" dirty="0">
                <a:solidFill>
                  <a:schemeClr val="accent6">
                    <a:lumMod val="75000"/>
                  </a:schemeClr>
                </a:solidFill>
              </a:rPr>
              <a:t>http://code.google.com/p/distributed-tree-kernels</a:t>
            </a:r>
            <a:r>
              <a:rPr lang="it-IT" u="sng" dirty="0" smtClean="0">
                <a:solidFill>
                  <a:schemeClr val="accent6">
                    <a:lumMod val="75000"/>
                  </a:schemeClr>
                </a:solidFill>
              </a:rPr>
              <a:t>/</a:t>
            </a:r>
          </a:p>
          <a:p>
            <a:pPr marL="0" indent="0" algn="ctr">
              <a:buNone/>
            </a:pP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Credits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-6092725" y="3453311"/>
            <a:ext cx="608063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it-IT" sz="1800" dirty="0"/>
              <a:t>SEMEVAL TASK 5: EVALUATING PHRASAL SEMANTICS</a:t>
            </a:r>
          </a:p>
          <a:p>
            <a:pPr marL="0" indent="0" algn="ctr">
              <a:buNone/>
            </a:pPr>
            <a:r>
              <a:rPr lang="it-IT" sz="1800" dirty="0" smtClean="0"/>
              <a:t>http</a:t>
            </a:r>
            <a:r>
              <a:rPr lang="it-IT" sz="1800" dirty="0"/>
              <a:t>://www.cs.york.ac.uk/semeval-2013/task5</a:t>
            </a:r>
            <a:r>
              <a:rPr lang="it-IT" sz="1800" dirty="0" smtClean="0"/>
              <a:t>/</a:t>
            </a:r>
            <a:endParaRPr lang="it-IT" dirty="0"/>
          </a:p>
        </p:txBody>
      </p:sp>
      <p:grpSp>
        <p:nvGrpSpPr>
          <p:cNvPr id="11" name="Gruppo 10"/>
          <p:cNvGrpSpPr/>
          <p:nvPr/>
        </p:nvGrpSpPr>
        <p:grpSpPr>
          <a:xfrm>
            <a:off x="5652120" y="2132856"/>
            <a:ext cx="1728192" cy="2016224"/>
            <a:chOff x="3728937" y="2924944"/>
            <a:chExt cx="1728192" cy="2016224"/>
          </a:xfrm>
        </p:grpSpPr>
        <p:sp>
          <p:nvSpPr>
            <p:cNvPr id="12" name="Rettangolo 11"/>
            <p:cNvSpPr/>
            <p:nvPr/>
          </p:nvSpPr>
          <p:spPr>
            <a:xfrm>
              <a:off x="3728937" y="2924944"/>
              <a:ext cx="1728192" cy="201622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3889111" y="3086243"/>
              <a:ext cx="1439952" cy="1532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uppo 11"/>
          <p:cNvGrpSpPr>
            <a:grpSpLocks noChangeAspect="1"/>
          </p:cNvGrpSpPr>
          <p:nvPr/>
        </p:nvGrpSpPr>
        <p:grpSpPr>
          <a:xfrm>
            <a:off x="5873125" y="3146544"/>
            <a:ext cx="2742211" cy="841239"/>
            <a:chOff x="4482680" y="5558214"/>
            <a:chExt cx="2465584" cy="751106"/>
          </a:xfrm>
        </p:grpSpPr>
        <p:sp>
          <p:nvSpPr>
            <p:cNvPr id="15" name="Arco 14"/>
            <p:cNvSpPr/>
            <p:nvPr/>
          </p:nvSpPr>
          <p:spPr>
            <a:xfrm rot="10196117">
              <a:off x="4549897" y="5559661"/>
              <a:ext cx="338063" cy="655713"/>
            </a:xfrm>
            <a:prstGeom prst="arc">
              <a:avLst>
                <a:gd name="adj1" fmla="val 16246493"/>
                <a:gd name="adj2" fmla="val 0"/>
              </a:avLst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Arco 15"/>
            <p:cNvSpPr/>
            <p:nvPr/>
          </p:nvSpPr>
          <p:spPr>
            <a:xfrm rot="10196117">
              <a:off x="4482680" y="5629112"/>
              <a:ext cx="338063" cy="655713"/>
            </a:xfrm>
            <a:prstGeom prst="arc">
              <a:avLst>
                <a:gd name="adj1" fmla="val 16246493"/>
                <a:gd name="adj2" fmla="val 0"/>
              </a:avLst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Arco 16"/>
            <p:cNvSpPr/>
            <p:nvPr/>
          </p:nvSpPr>
          <p:spPr>
            <a:xfrm rot="9121938">
              <a:off x="5925361" y="5558214"/>
              <a:ext cx="338063" cy="655713"/>
            </a:xfrm>
            <a:prstGeom prst="arc">
              <a:avLst>
                <a:gd name="adj1" fmla="val 16246493"/>
                <a:gd name="adj2" fmla="val 0"/>
              </a:avLst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Arco 17"/>
            <p:cNvSpPr/>
            <p:nvPr/>
          </p:nvSpPr>
          <p:spPr>
            <a:xfrm rot="9121938">
              <a:off x="5858144" y="5627665"/>
              <a:ext cx="338063" cy="655713"/>
            </a:xfrm>
            <a:prstGeom prst="arc">
              <a:avLst>
                <a:gd name="adj1" fmla="val 16246493"/>
                <a:gd name="adj2" fmla="val 0"/>
              </a:avLst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19" name="Gruppo 17"/>
            <p:cNvGrpSpPr/>
            <p:nvPr/>
          </p:nvGrpSpPr>
          <p:grpSpPr>
            <a:xfrm flipH="1">
              <a:off x="5167520" y="5582709"/>
              <a:ext cx="1780744" cy="726611"/>
              <a:chOff x="929048" y="3037934"/>
              <a:chExt cx="1780744" cy="726611"/>
            </a:xfrm>
          </p:grpSpPr>
          <p:sp>
            <p:nvSpPr>
              <p:cNvPr id="20" name="Arco 13"/>
              <p:cNvSpPr/>
              <p:nvPr/>
            </p:nvSpPr>
            <p:spPr>
              <a:xfrm rot="10196117">
                <a:off x="996265" y="3039381"/>
                <a:ext cx="338063" cy="655713"/>
              </a:xfrm>
              <a:prstGeom prst="arc">
                <a:avLst>
                  <a:gd name="adj1" fmla="val 16246493"/>
                  <a:gd name="adj2" fmla="val 0"/>
                </a:avLst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1" name="Arco 20"/>
              <p:cNvSpPr/>
              <p:nvPr/>
            </p:nvSpPr>
            <p:spPr>
              <a:xfrm rot="10196117">
                <a:off x="929048" y="3108832"/>
                <a:ext cx="338063" cy="655713"/>
              </a:xfrm>
              <a:prstGeom prst="arc">
                <a:avLst>
                  <a:gd name="adj1" fmla="val 16246493"/>
                  <a:gd name="adj2" fmla="val 0"/>
                </a:avLst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2" name="Arco 21"/>
              <p:cNvSpPr/>
              <p:nvPr/>
            </p:nvSpPr>
            <p:spPr>
              <a:xfrm rot="9121938">
                <a:off x="2371729" y="3037934"/>
                <a:ext cx="338063" cy="655713"/>
              </a:xfrm>
              <a:prstGeom prst="arc">
                <a:avLst>
                  <a:gd name="adj1" fmla="val 16246493"/>
                  <a:gd name="adj2" fmla="val 0"/>
                </a:avLst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3" name="Arco 22"/>
              <p:cNvSpPr/>
              <p:nvPr/>
            </p:nvSpPr>
            <p:spPr>
              <a:xfrm rot="9121938">
                <a:off x="2304512" y="3107385"/>
                <a:ext cx="338063" cy="655713"/>
              </a:xfrm>
              <a:prstGeom prst="arc">
                <a:avLst>
                  <a:gd name="adj1" fmla="val 16246493"/>
                  <a:gd name="adj2" fmla="val 0"/>
                </a:avLst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4904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4.44444E-6 2.22222E-6 L 1.77968 -0.0104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976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500"/>
                            </p:stCondLst>
                            <p:childTnLst>
                              <p:par>
                                <p:cTn id="8" presetID="35" presetClass="path" presetSubtype="0" accel="50000" decel="50000" fill="hold" grpId="2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77968 -0.01041 L -0.00868 0.00209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427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" presetID="50" presetClass="path" presetSubtype="0" accel="50000" decel="5000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4.16667E-6 -2.96296E-6 L 0.44045 -2.96296E-6 C 0.63802 -2.96296E-6 0.88107 0.10764 0.88107 0.19514 L 0.88107 0.39051 " pathEditMode="relative" rAng="0" ptsTypes="FfFF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45" y="1951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Freccia a destra 97"/>
          <p:cNvSpPr/>
          <p:nvPr/>
        </p:nvSpPr>
        <p:spPr>
          <a:xfrm>
            <a:off x="899912" y="2132856"/>
            <a:ext cx="2880000" cy="2880000"/>
          </a:xfrm>
          <a:prstGeom prst="rightArrow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Distributed </a:t>
            </a:r>
            <a:r>
              <a:rPr kumimoji="0" lang="it-IT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Tree</a:t>
            </a:r>
            <a:r>
              <a:rPr kumimoji="0" lang="it-IT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Kernels</a:t>
            </a:r>
            <a:endParaRPr kumimoji="0" lang="it-IT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Freccia a sinistra 98"/>
          <p:cNvSpPr/>
          <p:nvPr/>
        </p:nvSpPr>
        <p:spPr>
          <a:xfrm>
            <a:off x="5652440" y="2132856"/>
            <a:ext cx="2880000" cy="2880000"/>
          </a:xfrm>
          <a:prstGeom prst="leftArrow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Compositional</a:t>
            </a:r>
            <a:r>
              <a:rPr kumimoji="0" lang="it-IT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Distributional</a:t>
            </a:r>
            <a:r>
              <a:rPr kumimoji="0" lang="it-IT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Semantics</a:t>
            </a:r>
            <a:endParaRPr kumimoji="0" lang="it-IT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Freccia in su 99"/>
          <p:cNvSpPr/>
          <p:nvPr/>
        </p:nvSpPr>
        <p:spPr>
          <a:xfrm>
            <a:off x="3240252" y="3933056"/>
            <a:ext cx="2880000" cy="2880320"/>
          </a:xfrm>
          <a:prstGeom prst="upArrow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Freccia in giù 100"/>
          <p:cNvSpPr/>
          <p:nvPr/>
        </p:nvSpPr>
        <p:spPr>
          <a:xfrm>
            <a:off x="3240252" y="0"/>
            <a:ext cx="2880000" cy="2880000"/>
          </a:xfrm>
          <a:prstGeom prst="downArrow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Brain&amp;Computer</a:t>
            </a:r>
            <a:endParaRPr kumimoji="0" lang="it-IT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2" name="Gruppo 101"/>
          <p:cNvGrpSpPr/>
          <p:nvPr/>
        </p:nvGrpSpPr>
        <p:grpSpPr>
          <a:xfrm>
            <a:off x="869401" y="3444368"/>
            <a:ext cx="718901" cy="818875"/>
            <a:chOff x="51240" y="2093582"/>
            <a:chExt cx="1746625" cy="842170"/>
          </a:xfrm>
        </p:grpSpPr>
        <p:sp>
          <p:nvSpPr>
            <p:cNvPr id="103" name="CasellaDiTesto 58"/>
            <p:cNvSpPr txBox="1">
              <a:spLocks noChangeAspect="1" noChangeArrowheads="1"/>
            </p:cNvSpPr>
            <p:nvPr/>
          </p:nvSpPr>
          <p:spPr bwMode="auto">
            <a:xfrm>
              <a:off x="828384" y="2338620"/>
              <a:ext cx="516924" cy="342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5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VP</a:t>
              </a:r>
            </a:p>
          </p:txBody>
        </p:sp>
        <p:sp>
          <p:nvSpPr>
            <p:cNvPr id="104" name="CasellaDiTesto 59"/>
            <p:cNvSpPr txBox="1">
              <a:spLocks noChangeAspect="1" noChangeArrowheads="1"/>
            </p:cNvSpPr>
            <p:nvPr/>
          </p:nvSpPr>
          <p:spPr bwMode="auto">
            <a:xfrm>
              <a:off x="401138" y="2593174"/>
              <a:ext cx="520099" cy="342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5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VB</a:t>
              </a:r>
            </a:p>
          </p:txBody>
        </p:sp>
        <p:sp>
          <p:nvSpPr>
            <p:cNvPr id="105" name="CasellaDiTesto 60"/>
            <p:cNvSpPr txBox="1">
              <a:spLocks noChangeAspect="1" noChangeArrowheads="1"/>
            </p:cNvSpPr>
            <p:nvPr/>
          </p:nvSpPr>
          <p:spPr bwMode="auto">
            <a:xfrm>
              <a:off x="683817" y="2593174"/>
              <a:ext cx="526453" cy="342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5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NP</a:t>
              </a:r>
            </a:p>
          </p:txBody>
        </p:sp>
        <p:cxnSp>
          <p:nvCxnSpPr>
            <p:cNvPr id="106" name="Connettore 1 63"/>
            <p:cNvCxnSpPr>
              <a:cxnSpLocks noChangeAspect="1" noChangeShapeType="1"/>
            </p:cNvCxnSpPr>
            <p:nvPr/>
          </p:nvCxnSpPr>
          <p:spPr bwMode="auto">
            <a:xfrm flipH="1">
              <a:off x="852070" y="2505944"/>
              <a:ext cx="272358" cy="87230"/>
            </a:xfrm>
            <a:prstGeom prst="line">
              <a:avLst/>
            </a:prstGeom>
            <a:noFill/>
            <a:ln w="9525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" name="Connettore 1 64"/>
            <p:cNvCxnSpPr>
              <a:cxnSpLocks noChangeAspect="1" noChangeShapeType="1"/>
            </p:cNvCxnSpPr>
            <p:nvPr/>
          </p:nvCxnSpPr>
          <p:spPr bwMode="auto">
            <a:xfrm>
              <a:off x="1124428" y="2505944"/>
              <a:ext cx="4764" cy="87230"/>
            </a:xfrm>
            <a:prstGeom prst="line">
              <a:avLst/>
            </a:prstGeom>
            <a:noFill/>
            <a:ln w="9525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8" name="CasellaDiTesto 66"/>
            <p:cNvSpPr txBox="1">
              <a:spLocks noChangeAspect="1" noChangeArrowheads="1"/>
            </p:cNvSpPr>
            <p:nvPr/>
          </p:nvSpPr>
          <p:spPr bwMode="auto">
            <a:xfrm>
              <a:off x="1271412" y="2593174"/>
              <a:ext cx="526453" cy="342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5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NP</a:t>
              </a:r>
            </a:p>
          </p:txBody>
        </p:sp>
        <p:cxnSp>
          <p:nvCxnSpPr>
            <p:cNvPr id="109" name="Connettore 1 68"/>
            <p:cNvCxnSpPr>
              <a:cxnSpLocks noChangeAspect="1" noChangeShapeType="1"/>
            </p:cNvCxnSpPr>
            <p:nvPr/>
          </p:nvCxnSpPr>
          <p:spPr bwMode="auto">
            <a:xfrm>
              <a:off x="1124428" y="2505944"/>
              <a:ext cx="593152" cy="87230"/>
            </a:xfrm>
            <a:prstGeom prst="line">
              <a:avLst/>
            </a:prstGeom>
            <a:noFill/>
            <a:ln w="9525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0" name="CasellaDiTesto 105"/>
            <p:cNvSpPr txBox="1">
              <a:spLocks noChangeAspect="1" noChangeArrowheads="1"/>
            </p:cNvSpPr>
            <p:nvPr/>
          </p:nvSpPr>
          <p:spPr bwMode="auto">
            <a:xfrm>
              <a:off x="401439" y="2093582"/>
              <a:ext cx="432756" cy="342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5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S</a:t>
              </a:r>
            </a:p>
          </p:txBody>
        </p:sp>
        <p:sp>
          <p:nvSpPr>
            <p:cNvPr id="111" name="CasellaDiTesto 106"/>
            <p:cNvSpPr txBox="1">
              <a:spLocks noChangeAspect="1" noChangeArrowheads="1"/>
            </p:cNvSpPr>
            <p:nvPr/>
          </p:nvSpPr>
          <p:spPr bwMode="auto">
            <a:xfrm>
              <a:off x="51240" y="2344171"/>
              <a:ext cx="530449" cy="174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5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C</a:t>
              </a:r>
            </a:p>
          </p:txBody>
        </p:sp>
        <p:cxnSp>
          <p:nvCxnSpPr>
            <p:cNvPr id="112" name="Connettore 1 107"/>
            <p:cNvCxnSpPr>
              <a:cxnSpLocks noChangeAspect="1" noChangeShapeType="1"/>
            </p:cNvCxnSpPr>
            <p:nvPr/>
          </p:nvCxnSpPr>
          <p:spPr bwMode="auto">
            <a:xfrm flipH="1">
              <a:off x="413757" y="2262492"/>
              <a:ext cx="267594" cy="80886"/>
            </a:xfrm>
            <a:prstGeom prst="line">
              <a:avLst/>
            </a:prstGeom>
            <a:noFill/>
            <a:ln w="9525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" name="Connettore 1 108"/>
            <p:cNvCxnSpPr>
              <a:cxnSpLocks noChangeAspect="1" noChangeShapeType="1"/>
            </p:cNvCxnSpPr>
            <p:nvPr/>
          </p:nvCxnSpPr>
          <p:spPr bwMode="auto">
            <a:xfrm>
              <a:off x="681348" y="2262492"/>
              <a:ext cx="443077" cy="75335"/>
            </a:xfrm>
            <a:prstGeom prst="line">
              <a:avLst/>
            </a:prstGeom>
            <a:noFill/>
            <a:ln w="9525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4" name="CasellaDiTesto 109"/>
            <p:cNvSpPr txBox="1">
              <a:spLocks noChangeAspect="1" noChangeArrowheads="1"/>
            </p:cNvSpPr>
            <p:nvPr/>
          </p:nvSpPr>
          <p:spPr bwMode="auto">
            <a:xfrm>
              <a:off x="51240" y="2605069"/>
              <a:ext cx="630111" cy="174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5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N</a:t>
              </a:r>
            </a:p>
          </p:txBody>
        </p:sp>
        <p:cxnSp>
          <p:nvCxnSpPr>
            <p:cNvPr id="115" name="Connettore 1 111"/>
            <p:cNvCxnSpPr/>
            <p:nvPr/>
          </p:nvCxnSpPr>
          <p:spPr bwMode="auto">
            <a:xfrm rot="16200000" flipH="1">
              <a:off x="280692" y="2552114"/>
              <a:ext cx="76128" cy="0"/>
            </a:xfrm>
            <a:prstGeom prst="line">
              <a:avLst/>
            </a:prstGeom>
            <a:noFill/>
            <a:ln w="9525" cap="flat" cmpd="sng" algn="ctr">
              <a:solidFill>
                <a:srgbClr val="FFFF00"/>
              </a:solidFill>
              <a:prstDash val="solid"/>
            </a:ln>
            <a:effectLst/>
          </p:spPr>
        </p:cxnSp>
      </p:grpSp>
      <p:sp>
        <p:nvSpPr>
          <p:cNvPr id="116" name="Freccia a destra 115"/>
          <p:cNvSpPr/>
          <p:nvPr/>
        </p:nvSpPr>
        <p:spPr>
          <a:xfrm>
            <a:off x="1517473" y="3699665"/>
            <a:ext cx="216024" cy="145933"/>
          </a:xfrm>
          <a:prstGeom prst="rightArrow">
            <a:avLst>
              <a:gd name="adj1" fmla="val 18553"/>
              <a:gd name="adj2" fmla="val 50000"/>
            </a:avLst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17" name="Tabella 1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470774"/>
              </p:ext>
            </p:extLst>
          </p:nvPr>
        </p:nvGraphicFramePr>
        <p:xfrm>
          <a:off x="1805504" y="3289790"/>
          <a:ext cx="97400" cy="819840"/>
        </p:xfrm>
        <a:graphic>
          <a:graphicData uri="http://schemas.openxmlformats.org/drawingml/2006/table">
            <a:tbl>
              <a:tblPr firstRow="1" bandRow="1"/>
              <a:tblGrid>
                <a:gridCol w="97400"/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F4CE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pSp>
        <p:nvGrpSpPr>
          <p:cNvPr id="118" name="Gruppo 117"/>
          <p:cNvGrpSpPr/>
          <p:nvPr/>
        </p:nvGrpSpPr>
        <p:grpSpPr>
          <a:xfrm>
            <a:off x="2700112" y="3456854"/>
            <a:ext cx="707140" cy="818875"/>
            <a:chOff x="-370906" y="2093582"/>
            <a:chExt cx="1718053" cy="842170"/>
          </a:xfrm>
        </p:grpSpPr>
        <p:sp>
          <p:nvSpPr>
            <p:cNvPr id="119" name="CasellaDiTesto 58"/>
            <p:cNvSpPr txBox="1">
              <a:spLocks noChangeAspect="1" noChangeArrowheads="1"/>
            </p:cNvSpPr>
            <p:nvPr/>
          </p:nvSpPr>
          <p:spPr bwMode="auto">
            <a:xfrm>
              <a:off x="828383" y="2338620"/>
              <a:ext cx="518764" cy="174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it-IT" sz="500" dirty="0" smtClean="0">
                  <a:solidFill>
                    <a:prstClr val="black"/>
                  </a:solidFill>
                  <a:latin typeface="Calibri"/>
                  <a:cs typeface="+mn-cs"/>
                </a:rPr>
                <a:t>F</a:t>
              </a:r>
              <a:endParaRPr lang="it-IT" sz="5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20" name="CasellaDiTesto 59"/>
            <p:cNvSpPr txBox="1">
              <a:spLocks noChangeAspect="1" noChangeArrowheads="1"/>
            </p:cNvSpPr>
            <p:nvPr/>
          </p:nvSpPr>
          <p:spPr bwMode="auto">
            <a:xfrm>
              <a:off x="-370906" y="2593174"/>
              <a:ext cx="520100" cy="342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it-IT" sz="500">
                  <a:solidFill>
                    <a:prstClr val="black"/>
                  </a:solidFill>
                  <a:latin typeface="Calibri"/>
                  <a:cs typeface="+mn-cs"/>
                </a:rPr>
                <a:t>VB</a:t>
              </a:r>
            </a:p>
          </p:txBody>
        </p:sp>
        <p:sp>
          <p:nvSpPr>
            <p:cNvPr id="121" name="CasellaDiTesto 60"/>
            <p:cNvSpPr txBox="1">
              <a:spLocks noChangeAspect="1" noChangeArrowheads="1"/>
            </p:cNvSpPr>
            <p:nvPr/>
          </p:nvSpPr>
          <p:spPr bwMode="auto">
            <a:xfrm>
              <a:off x="-88227" y="2593174"/>
              <a:ext cx="526454" cy="342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it-IT" sz="500">
                  <a:solidFill>
                    <a:prstClr val="black"/>
                  </a:solidFill>
                  <a:latin typeface="Calibri"/>
                  <a:cs typeface="+mn-cs"/>
                </a:rPr>
                <a:t>NP</a:t>
              </a:r>
            </a:p>
          </p:txBody>
        </p:sp>
        <p:cxnSp>
          <p:nvCxnSpPr>
            <p:cNvPr id="122" name="Connettore 1 63"/>
            <p:cNvCxnSpPr>
              <a:cxnSpLocks noChangeAspect="1" noChangeShapeType="1"/>
            </p:cNvCxnSpPr>
            <p:nvPr/>
          </p:nvCxnSpPr>
          <p:spPr bwMode="auto">
            <a:xfrm flipH="1">
              <a:off x="80026" y="2505944"/>
              <a:ext cx="272358" cy="87230"/>
            </a:xfrm>
            <a:prstGeom prst="line">
              <a:avLst/>
            </a:prstGeom>
            <a:noFill/>
            <a:ln w="9525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" name="Connettore 1 64"/>
            <p:cNvCxnSpPr>
              <a:cxnSpLocks noChangeAspect="1" noChangeShapeType="1"/>
            </p:cNvCxnSpPr>
            <p:nvPr/>
          </p:nvCxnSpPr>
          <p:spPr bwMode="auto">
            <a:xfrm>
              <a:off x="352385" y="2505944"/>
              <a:ext cx="4764" cy="87230"/>
            </a:xfrm>
            <a:prstGeom prst="line">
              <a:avLst/>
            </a:prstGeom>
            <a:noFill/>
            <a:ln w="9525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CasellaDiTesto 66"/>
            <p:cNvSpPr txBox="1">
              <a:spLocks noChangeAspect="1" noChangeArrowheads="1"/>
            </p:cNvSpPr>
            <p:nvPr/>
          </p:nvSpPr>
          <p:spPr bwMode="auto">
            <a:xfrm>
              <a:off x="499370" y="2593174"/>
              <a:ext cx="526454" cy="342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it-IT" sz="500" dirty="0">
                  <a:solidFill>
                    <a:prstClr val="black"/>
                  </a:solidFill>
                  <a:latin typeface="Calibri"/>
                  <a:cs typeface="+mn-cs"/>
                </a:rPr>
                <a:t>NP</a:t>
              </a:r>
            </a:p>
          </p:txBody>
        </p:sp>
        <p:cxnSp>
          <p:nvCxnSpPr>
            <p:cNvPr id="125" name="Connettore 1 68"/>
            <p:cNvCxnSpPr>
              <a:cxnSpLocks noChangeAspect="1" noChangeShapeType="1"/>
            </p:cNvCxnSpPr>
            <p:nvPr/>
          </p:nvCxnSpPr>
          <p:spPr bwMode="auto">
            <a:xfrm>
              <a:off x="352385" y="2505944"/>
              <a:ext cx="593153" cy="87230"/>
            </a:xfrm>
            <a:prstGeom prst="line">
              <a:avLst/>
            </a:prstGeom>
            <a:noFill/>
            <a:ln w="9525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CasellaDiTesto 105"/>
            <p:cNvSpPr txBox="1">
              <a:spLocks noChangeAspect="1" noChangeArrowheads="1"/>
            </p:cNvSpPr>
            <p:nvPr/>
          </p:nvSpPr>
          <p:spPr bwMode="auto">
            <a:xfrm>
              <a:off x="420984" y="2093582"/>
              <a:ext cx="432754" cy="342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it-IT" sz="500">
                  <a:solidFill>
                    <a:prstClr val="black"/>
                  </a:solidFill>
                  <a:latin typeface="Calibri"/>
                  <a:cs typeface="+mn-cs"/>
                </a:rPr>
                <a:t>S</a:t>
              </a:r>
            </a:p>
          </p:txBody>
        </p:sp>
        <p:sp>
          <p:nvSpPr>
            <p:cNvPr id="127" name="CasellaDiTesto 106"/>
            <p:cNvSpPr txBox="1">
              <a:spLocks noChangeAspect="1" noChangeArrowheads="1"/>
            </p:cNvSpPr>
            <p:nvPr/>
          </p:nvSpPr>
          <p:spPr bwMode="auto">
            <a:xfrm>
              <a:off x="51241" y="2344171"/>
              <a:ext cx="620024" cy="174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it-IT" sz="500" dirty="0" smtClean="0">
                  <a:solidFill>
                    <a:prstClr val="black"/>
                  </a:solidFill>
                  <a:latin typeface="Calibri"/>
                  <a:cs typeface="+mn-cs"/>
                </a:rPr>
                <a:t>VP</a:t>
              </a:r>
              <a:endParaRPr lang="it-IT" sz="5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cxnSp>
          <p:nvCxnSpPr>
            <p:cNvPr id="128" name="Connettore 1 107"/>
            <p:cNvCxnSpPr>
              <a:cxnSpLocks noChangeAspect="1" noChangeShapeType="1"/>
            </p:cNvCxnSpPr>
            <p:nvPr/>
          </p:nvCxnSpPr>
          <p:spPr bwMode="auto">
            <a:xfrm flipH="1">
              <a:off x="413756" y="2262492"/>
              <a:ext cx="267594" cy="80886"/>
            </a:xfrm>
            <a:prstGeom prst="line">
              <a:avLst/>
            </a:prstGeom>
            <a:noFill/>
            <a:ln w="9525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9" name="Connettore 1 108"/>
            <p:cNvCxnSpPr>
              <a:cxnSpLocks noChangeAspect="1" noChangeShapeType="1"/>
            </p:cNvCxnSpPr>
            <p:nvPr/>
          </p:nvCxnSpPr>
          <p:spPr bwMode="auto">
            <a:xfrm>
              <a:off x="681349" y="2262492"/>
              <a:ext cx="443078" cy="75335"/>
            </a:xfrm>
            <a:prstGeom prst="line">
              <a:avLst/>
            </a:prstGeom>
            <a:noFill/>
            <a:ln w="9525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30" name="Freccia a destra 129"/>
          <p:cNvSpPr/>
          <p:nvPr/>
        </p:nvSpPr>
        <p:spPr>
          <a:xfrm rot="10800000">
            <a:off x="2556095" y="3722524"/>
            <a:ext cx="216025" cy="145933"/>
          </a:xfrm>
          <a:prstGeom prst="rightArrow">
            <a:avLst>
              <a:gd name="adj1" fmla="val 18553"/>
              <a:gd name="adj2" fmla="val 50000"/>
            </a:avLst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31" name="Tabella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245516"/>
              </p:ext>
            </p:extLst>
          </p:nvPr>
        </p:nvGraphicFramePr>
        <p:xfrm>
          <a:off x="2307828" y="3284984"/>
          <a:ext cx="97400" cy="819840"/>
        </p:xfrm>
        <a:graphic>
          <a:graphicData uri="http://schemas.openxmlformats.org/drawingml/2006/table">
            <a:tbl>
              <a:tblPr firstRow="1" bandRow="1"/>
              <a:tblGrid>
                <a:gridCol w="97400"/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7BE1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1C5E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75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sp>
        <p:nvSpPr>
          <p:cNvPr id="132" name="Per 131"/>
          <p:cNvSpPr/>
          <p:nvPr/>
        </p:nvSpPr>
        <p:spPr>
          <a:xfrm>
            <a:off x="2024744" y="3730367"/>
            <a:ext cx="144016" cy="130681"/>
          </a:xfrm>
          <a:prstGeom prst="mathMultiply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3" name="Gruppo 132"/>
          <p:cNvGrpSpPr>
            <a:grpSpLocks noChangeAspect="1"/>
          </p:cNvGrpSpPr>
          <p:nvPr/>
        </p:nvGrpSpPr>
        <p:grpSpPr>
          <a:xfrm>
            <a:off x="4144467" y="429603"/>
            <a:ext cx="1071570" cy="986357"/>
            <a:chOff x="2928926" y="3212976"/>
            <a:chExt cx="3571900" cy="3287858"/>
          </a:xfrm>
        </p:grpSpPr>
        <p:sp>
          <p:nvSpPr>
            <p:cNvPr id="134" name="Rettangolo 133"/>
            <p:cNvSpPr/>
            <p:nvPr/>
          </p:nvSpPr>
          <p:spPr>
            <a:xfrm>
              <a:off x="4643438" y="3212976"/>
              <a:ext cx="1857388" cy="3287858"/>
            </a:xfrm>
            <a:prstGeom prst="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5" name="Rettangolo 134"/>
            <p:cNvSpPr/>
            <p:nvPr/>
          </p:nvSpPr>
          <p:spPr>
            <a:xfrm>
              <a:off x="2928926" y="3212976"/>
              <a:ext cx="1714512" cy="3287858"/>
            </a:xfrm>
            <a:prstGeom prst="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36" name="Immagine 135" descr="head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77332" y="3429000"/>
              <a:ext cx="956520" cy="1090612"/>
            </a:xfrm>
            <a:prstGeom prst="rect">
              <a:avLst/>
            </a:prstGeom>
          </p:spPr>
        </p:pic>
        <p:pic>
          <p:nvPicPr>
            <p:cNvPr id="137" name="Immagine 136" descr="ScannedBrain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86115" y="5214949"/>
              <a:ext cx="1000132" cy="1031983"/>
            </a:xfrm>
            <a:prstGeom prst="rect">
              <a:avLst/>
            </a:prstGeom>
          </p:spPr>
        </p:pic>
        <p:pic>
          <p:nvPicPr>
            <p:cNvPr id="138" name="Immagine 137" descr="ScannedMemory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43503" y="5286388"/>
              <a:ext cx="1123939" cy="889620"/>
            </a:xfrm>
            <a:prstGeom prst="rect">
              <a:avLst/>
            </a:prstGeom>
          </p:spPr>
        </p:pic>
        <p:pic>
          <p:nvPicPr>
            <p:cNvPr id="139" name="Immagine 138" descr="computer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00627" y="3643314"/>
              <a:ext cx="1143160" cy="800212"/>
            </a:xfrm>
            <a:prstGeom prst="rect">
              <a:avLst/>
            </a:prstGeom>
          </p:spPr>
        </p:pic>
      </p:grpSp>
      <p:graphicFrame>
        <p:nvGraphicFramePr>
          <p:cNvPr id="140" name="Tabella 1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167033"/>
              </p:ext>
            </p:extLst>
          </p:nvPr>
        </p:nvGraphicFramePr>
        <p:xfrm>
          <a:off x="6636888" y="3499461"/>
          <a:ext cx="527720" cy="504056"/>
        </p:xfrm>
        <a:graphic>
          <a:graphicData uri="http://schemas.openxmlformats.org/drawingml/2006/table">
            <a:tbl>
              <a:tblPr firstRow="1" bandRow="1"/>
              <a:tblGrid>
                <a:gridCol w="65965"/>
                <a:gridCol w="65965"/>
                <a:gridCol w="65965"/>
                <a:gridCol w="65965"/>
                <a:gridCol w="65965"/>
                <a:gridCol w="65965"/>
                <a:gridCol w="65965"/>
                <a:gridCol w="65965"/>
              </a:tblGrid>
              <a:tr h="630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F4C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7BE1"/>
                    </a:solidFill>
                  </a:tcPr>
                </a:tc>
              </a:tr>
              <a:tr h="630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199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630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F4C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7B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630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F4C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199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199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630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F4C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199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1C5E"/>
                    </a:solidFill>
                  </a:tcPr>
                </a:tc>
              </a:tr>
              <a:tr h="630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1C5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199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F4C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7B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</a:tr>
              <a:tr h="630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1C5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1C5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75000"/>
                      </a:srgbClr>
                    </a:solidFill>
                  </a:tcPr>
                </a:tc>
              </a:tr>
              <a:tr h="630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7B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1" name="Tabella 1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49120"/>
              </p:ext>
            </p:extLst>
          </p:nvPr>
        </p:nvGraphicFramePr>
        <p:xfrm>
          <a:off x="7668664" y="3501233"/>
          <a:ext cx="504056" cy="500512"/>
        </p:xfrm>
        <a:graphic>
          <a:graphicData uri="http://schemas.openxmlformats.org/drawingml/2006/table">
            <a:tbl>
              <a:tblPr firstRow="1" bandRow="1"/>
              <a:tblGrid>
                <a:gridCol w="63007"/>
                <a:gridCol w="63007"/>
                <a:gridCol w="63007"/>
                <a:gridCol w="63007"/>
                <a:gridCol w="63007"/>
                <a:gridCol w="63007"/>
                <a:gridCol w="63007"/>
                <a:gridCol w="63007"/>
              </a:tblGrid>
              <a:tr h="625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F4C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F4C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7BE1"/>
                    </a:solidFill>
                  </a:tcPr>
                </a:tc>
              </a:tr>
              <a:tr h="625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199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625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F4C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7B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625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F4C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199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F4C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199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F4CE"/>
                    </a:solidFill>
                  </a:tcPr>
                </a:tc>
              </a:tr>
              <a:tr h="625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199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1C5E"/>
                    </a:solidFill>
                  </a:tcPr>
                </a:tc>
              </a:tr>
              <a:tr h="625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1C5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F4C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7B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</a:tr>
              <a:tr h="625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F4C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7B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7B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1C5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7BE1"/>
                    </a:solidFill>
                  </a:tcPr>
                </a:tc>
              </a:tr>
              <a:tr h="625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7B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F4C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2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2" name="Tabella 1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34623"/>
              </p:ext>
            </p:extLst>
          </p:nvPr>
        </p:nvGraphicFramePr>
        <p:xfrm>
          <a:off x="7326770" y="3491073"/>
          <a:ext cx="45720" cy="520832"/>
        </p:xfrm>
        <a:graphic>
          <a:graphicData uri="http://schemas.openxmlformats.org/drawingml/2006/table">
            <a:tbl>
              <a:tblPr firstRow="1" bandRow="1"/>
              <a:tblGrid>
                <a:gridCol w="45720"/>
              </a:tblGrid>
              <a:tr h="651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3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651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3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651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3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F4CE"/>
                    </a:solidFill>
                  </a:tcPr>
                </a:tc>
              </a:tr>
              <a:tr h="651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3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651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3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651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3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</a:tr>
              <a:tr h="651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3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</a:tr>
              <a:tr h="651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3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43" name="Freccia a destra 142"/>
          <p:cNvSpPr/>
          <p:nvPr/>
        </p:nvSpPr>
        <p:spPr>
          <a:xfrm>
            <a:off x="7414540" y="3679481"/>
            <a:ext cx="216024" cy="144016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sng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4" name="CasellaDiTesto 143"/>
          <p:cNvSpPr txBox="1"/>
          <p:nvPr/>
        </p:nvSpPr>
        <p:spPr>
          <a:xfrm>
            <a:off x="7090040" y="3628379"/>
            <a:ext cx="2824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000" dirty="0" smtClean="0">
                <a:solidFill>
                  <a:prstClr val="black"/>
                </a:solidFill>
                <a:latin typeface="Calibri"/>
                <a:cs typeface="+mn-cs"/>
                <a:sym typeface="Symbol"/>
              </a:rPr>
              <a:t></a:t>
            </a:r>
            <a:endParaRPr lang="it-IT" sz="1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25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089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1800" b="1" i="1" dirty="0"/>
              <a:t>Distributed </a:t>
            </a:r>
            <a:r>
              <a:rPr lang="it-IT" sz="1800" b="1" i="1" dirty="0" err="1"/>
              <a:t>Tree</a:t>
            </a:r>
            <a:r>
              <a:rPr lang="it-IT" sz="1800" b="1" i="1" dirty="0"/>
              <a:t> </a:t>
            </a:r>
            <a:r>
              <a:rPr lang="it-IT" sz="1800" b="1" i="1" dirty="0" err="1"/>
              <a:t>Kernels</a:t>
            </a:r>
            <a:endParaRPr lang="it-IT" sz="1800" b="1" i="1" dirty="0"/>
          </a:p>
          <a:p>
            <a:pPr marL="0" indent="0">
              <a:buNone/>
            </a:pPr>
            <a:r>
              <a:rPr lang="it-IT" sz="1800" dirty="0"/>
              <a:t>Zanzotto, F. M. &amp; Dell'Arciprete, L. Distributed </a:t>
            </a:r>
            <a:r>
              <a:rPr lang="it-IT" sz="1800" dirty="0" err="1"/>
              <a:t>Tree</a:t>
            </a:r>
            <a:r>
              <a:rPr lang="it-IT" sz="1800" dirty="0"/>
              <a:t> </a:t>
            </a:r>
            <a:r>
              <a:rPr lang="it-IT" sz="1800" dirty="0" err="1"/>
              <a:t>Kernels</a:t>
            </a:r>
            <a:r>
              <a:rPr lang="it-IT" sz="1800" dirty="0"/>
              <a:t>, </a:t>
            </a:r>
            <a:r>
              <a:rPr lang="it-IT" sz="1800" dirty="0" err="1"/>
              <a:t>Proceedings</a:t>
            </a:r>
            <a:r>
              <a:rPr lang="it-IT" sz="1800" dirty="0"/>
              <a:t> of International Conference on Machine Learning, </a:t>
            </a:r>
            <a:r>
              <a:rPr lang="it-IT" sz="1800" dirty="0" smtClean="0"/>
              <a:t>2012</a:t>
            </a:r>
            <a:endParaRPr lang="it-IT" sz="1800" dirty="0"/>
          </a:p>
          <a:p>
            <a:pPr marL="0" indent="0">
              <a:buNone/>
            </a:pPr>
            <a:r>
              <a:rPr lang="it-IT" sz="1800" b="1" i="1" dirty="0" err="1" smtClean="0"/>
              <a:t>Tree</a:t>
            </a:r>
            <a:r>
              <a:rPr lang="it-IT" sz="1800" b="1" i="1" dirty="0" smtClean="0"/>
              <a:t> </a:t>
            </a:r>
            <a:r>
              <a:rPr lang="it-IT" sz="1800" b="1" i="1" dirty="0" err="1" smtClean="0"/>
              <a:t>Kernels</a:t>
            </a:r>
            <a:r>
              <a:rPr lang="it-IT" sz="1800" b="1" i="1" dirty="0" smtClean="0"/>
              <a:t> and </a:t>
            </a:r>
            <a:r>
              <a:rPr lang="it-IT" sz="1800" b="1" i="1" dirty="0" err="1" smtClean="0"/>
              <a:t>Distributional</a:t>
            </a:r>
            <a:r>
              <a:rPr lang="it-IT" sz="1800" b="1" i="1" dirty="0" smtClean="0"/>
              <a:t> </a:t>
            </a:r>
            <a:r>
              <a:rPr lang="it-IT" sz="1800" b="1" i="1" dirty="0" err="1" smtClean="0"/>
              <a:t>Sematics</a:t>
            </a:r>
            <a:endParaRPr lang="it-IT" sz="1800" b="1" i="1" dirty="0" smtClean="0"/>
          </a:p>
          <a:p>
            <a:pPr marL="0" indent="0">
              <a:buNone/>
            </a:pPr>
            <a:r>
              <a:rPr lang="en-US" sz="1800" dirty="0" err="1"/>
              <a:t>Mehdad</a:t>
            </a:r>
            <a:r>
              <a:rPr lang="en-US" sz="1800" dirty="0"/>
              <a:t>, Y.; Moschitti, A. &amp; Zanzotto, F. M. Syntactic/Semantic Structures for Textual Entailment Recognition, Human Language Technologies: The 2010 Annual Conference of the North American Chapter of the Association for Computational Linguistics, </a:t>
            </a:r>
            <a:r>
              <a:rPr lang="en-US" sz="1800" dirty="0" smtClean="0"/>
              <a:t>2010</a:t>
            </a:r>
          </a:p>
          <a:p>
            <a:pPr marL="0" indent="0">
              <a:buNone/>
            </a:pPr>
            <a:r>
              <a:rPr lang="en-US" sz="1800" b="1" i="1" dirty="0" smtClean="0"/>
              <a:t>Compositional Distributional Semantics</a:t>
            </a:r>
          </a:p>
          <a:p>
            <a:pPr marL="0" indent="0">
              <a:buNone/>
            </a:pPr>
            <a:r>
              <a:rPr lang="it-IT" sz="1800" dirty="0" smtClean="0"/>
              <a:t>Zanzotto</a:t>
            </a:r>
            <a:r>
              <a:rPr lang="it-IT" sz="1800" dirty="0"/>
              <a:t>, F. M.; Korkontzelos, I.; Fallucchi, F. &amp; </a:t>
            </a:r>
            <a:r>
              <a:rPr lang="it-IT" sz="1800" dirty="0" err="1"/>
              <a:t>Manandhar</a:t>
            </a:r>
            <a:r>
              <a:rPr lang="it-IT" sz="1800" dirty="0"/>
              <a:t>, S. </a:t>
            </a:r>
            <a:r>
              <a:rPr lang="it-IT" sz="1800" dirty="0" err="1"/>
              <a:t>Estimating</a:t>
            </a:r>
            <a:r>
              <a:rPr lang="it-IT" sz="1800" dirty="0"/>
              <a:t> Linear </a:t>
            </a:r>
            <a:r>
              <a:rPr lang="it-IT" sz="1800" dirty="0" err="1"/>
              <a:t>Models</a:t>
            </a:r>
            <a:r>
              <a:rPr lang="it-IT" sz="1800" dirty="0"/>
              <a:t> for </a:t>
            </a:r>
            <a:r>
              <a:rPr lang="it-IT" sz="1800" dirty="0" err="1"/>
              <a:t>Compositional</a:t>
            </a:r>
            <a:r>
              <a:rPr lang="it-IT" sz="1800" dirty="0"/>
              <a:t> </a:t>
            </a:r>
            <a:r>
              <a:rPr lang="it-IT" sz="1800" dirty="0" err="1"/>
              <a:t>Distributional</a:t>
            </a:r>
            <a:r>
              <a:rPr lang="it-IT" sz="1800" dirty="0"/>
              <a:t> Semantics, </a:t>
            </a:r>
            <a:r>
              <a:rPr lang="it-IT" sz="1800" dirty="0" err="1"/>
              <a:t>Proceedings</a:t>
            </a:r>
            <a:r>
              <a:rPr lang="it-IT" sz="1800" dirty="0"/>
              <a:t> of the 23rd International Conference on </a:t>
            </a:r>
            <a:r>
              <a:rPr lang="it-IT" sz="1800" dirty="0" err="1"/>
              <a:t>Computational</a:t>
            </a:r>
            <a:r>
              <a:rPr lang="it-IT" sz="1800" dirty="0"/>
              <a:t> </a:t>
            </a:r>
            <a:r>
              <a:rPr lang="it-IT" sz="1800" dirty="0" err="1"/>
              <a:t>Linguistics</a:t>
            </a:r>
            <a:r>
              <a:rPr lang="it-IT" sz="1800" dirty="0"/>
              <a:t> (COLING), </a:t>
            </a:r>
            <a:r>
              <a:rPr lang="it-IT" sz="1800" dirty="0" smtClean="0"/>
              <a:t>2010</a:t>
            </a:r>
            <a:endParaRPr lang="it-IT" sz="1800" dirty="0"/>
          </a:p>
          <a:p>
            <a:pPr marL="0" indent="0">
              <a:buNone/>
            </a:pPr>
            <a:r>
              <a:rPr lang="it-IT" sz="1800" b="1" i="1" dirty="0" smtClean="0"/>
              <a:t>Distributed </a:t>
            </a:r>
            <a:r>
              <a:rPr lang="it-IT" sz="1800" b="1" i="1" dirty="0"/>
              <a:t>and </a:t>
            </a:r>
            <a:r>
              <a:rPr lang="it-IT" sz="1800" b="1" i="1" dirty="0" err="1"/>
              <a:t>Distributional</a:t>
            </a:r>
            <a:r>
              <a:rPr lang="it-IT" sz="1800" b="1" i="1" dirty="0"/>
              <a:t> </a:t>
            </a:r>
            <a:r>
              <a:rPr lang="it-IT" sz="1800" b="1" i="1" dirty="0" err="1"/>
              <a:t>Tree</a:t>
            </a:r>
            <a:r>
              <a:rPr lang="it-IT" sz="1800" b="1" i="1" dirty="0"/>
              <a:t> </a:t>
            </a:r>
            <a:r>
              <a:rPr lang="it-IT" sz="1800" b="1" i="1" dirty="0" err="1"/>
              <a:t>Kernels</a:t>
            </a:r>
            <a:endParaRPr lang="it-IT" sz="1800" b="1" i="1" dirty="0"/>
          </a:p>
          <a:p>
            <a:pPr marL="0" indent="0">
              <a:buNone/>
            </a:pPr>
            <a:r>
              <a:rPr lang="it-IT" sz="1800" dirty="0"/>
              <a:t>Zanzotto, F. M. &amp; Dell'arciprete, L. Distributed </a:t>
            </a:r>
            <a:r>
              <a:rPr lang="it-IT" sz="1800" dirty="0" err="1"/>
              <a:t>Representations</a:t>
            </a:r>
            <a:r>
              <a:rPr lang="it-IT" sz="1800" dirty="0"/>
              <a:t> and </a:t>
            </a:r>
            <a:r>
              <a:rPr lang="it-IT" sz="1800" dirty="0" err="1"/>
              <a:t>Distributional</a:t>
            </a:r>
            <a:r>
              <a:rPr lang="it-IT" sz="1800" dirty="0"/>
              <a:t> Semantics, </a:t>
            </a:r>
            <a:r>
              <a:rPr lang="it-IT" sz="1800" dirty="0" err="1"/>
              <a:t>Proceedings</a:t>
            </a:r>
            <a:r>
              <a:rPr lang="it-IT" sz="1800" dirty="0"/>
              <a:t> of the ACL-HLT 2011 workshop on </a:t>
            </a:r>
            <a:r>
              <a:rPr lang="it-IT" sz="1800" dirty="0" err="1"/>
              <a:t>Distributional</a:t>
            </a:r>
            <a:r>
              <a:rPr lang="it-IT" sz="1800" dirty="0"/>
              <a:t> Semantics and </a:t>
            </a:r>
            <a:r>
              <a:rPr lang="it-IT" sz="1800" dirty="0" err="1"/>
              <a:t>Compositionality</a:t>
            </a:r>
            <a:r>
              <a:rPr lang="it-IT" sz="1800" dirty="0"/>
              <a:t> (</a:t>
            </a:r>
            <a:r>
              <a:rPr lang="it-IT" sz="1800" dirty="0" err="1"/>
              <a:t>DiSCo</a:t>
            </a:r>
            <a:r>
              <a:rPr lang="it-IT" sz="1800" dirty="0"/>
              <a:t>), </a:t>
            </a:r>
            <a:r>
              <a:rPr lang="it-IT" sz="1800" dirty="0" smtClean="0"/>
              <a:t>2011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 </a:t>
            </a:r>
            <a:r>
              <a:rPr lang="it-IT" dirty="0" err="1" smtClean="0"/>
              <a:t>want</a:t>
            </a:r>
            <a:r>
              <a:rPr lang="it-IT" dirty="0" smtClean="0"/>
              <a:t> to </a:t>
            </a:r>
            <a:r>
              <a:rPr lang="it-IT" dirty="0" err="1" smtClean="0"/>
              <a:t>read</a:t>
            </a:r>
            <a:r>
              <a:rPr lang="it-IT" dirty="0" smtClean="0"/>
              <a:t> more…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-6092725" y="3453311"/>
            <a:ext cx="608063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it-IT" sz="1800" dirty="0"/>
              <a:t>SEMEVAL TASK 5: EVALUATING PHRASAL SEMANTICS</a:t>
            </a:r>
          </a:p>
          <a:p>
            <a:pPr marL="0" indent="0" algn="ctr">
              <a:buNone/>
            </a:pPr>
            <a:r>
              <a:rPr lang="it-IT" sz="1800" dirty="0" smtClean="0"/>
              <a:t>http</a:t>
            </a:r>
            <a:r>
              <a:rPr lang="it-IT" sz="1800" dirty="0"/>
              <a:t>://www.cs.york.ac.uk/semeval-2013/task5</a:t>
            </a:r>
            <a:r>
              <a:rPr lang="it-IT" sz="1800" dirty="0" smtClean="0"/>
              <a:t>/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8143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4.44444E-6 2.22222E-6 L 1.77968 -0.0104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976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500"/>
                            </p:stCondLst>
                            <p:childTnLst>
                              <p:par>
                                <p:cTn id="8" presetID="35" presetClass="path" presetSubtype="0" accel="50000" decel="50000" fill="hold" grpId="3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77968 -0.01041 L -0.00868 0.00209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427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" presetID="50" presetClass="path" presetSubtype="0" accel="50000" decel="50000" fill="hold" grpId="2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4.16667E-6 -2.96296E-6 L 0.44045 -2.96296E-6 C 0.63802 -2.96296E-6 0.88107 0.10764 0.88107 0.19514 L 0.88107 0.39051 " pathEditMode="relative" rAng="0" ptsTypes="FfFF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45" y="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4" grpId="2" animBg="1"/>
      <p:bldP spid="4" grpId="3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sz="1600" b="1" dirty="0" smtClean="0"/>
          </a:p>
          <a:p>
            <a:pPr marL="0" indent="0">
              <a:buNone/>
            </a:pPr>
            <a:endParaRPr lang="it-IT" sz="1600" b="1" dirty="0"/>
          </a:p>
          <a:p>
            <a:pPr marL="0" indent="0">
              <a:buNone/>
            </a:pPr>
            <a:endParaRPr lang="it-IT" sz="1600" b="1" dirty="0" smtClean="0"/>
          </a:p>
          <a:p>
            <a:pPr marL="0" indent="0">
              <a:buNone/>
            </a:pPr>
            <a:r>
              <a:rPr lang="it-IT" sz="1600" b="1" dirty="0" err="1" smtClean="0"/>
              <a:t>Initial</a:t>
            </a:r>
            <a:r>
              <a:rPr lang="it-IT" sz="1600" b="1" dirty="0" smtClean="0"/>
              <a:t> Idea</a:t>
            </a:r>
          </a:p>
          <a:p>
            <a:r>
              <a:rPr lang="it-IT" sz="1600" dirty="0" smtClean="0"/>
              <a:t>Zanzotto, F. M. &amp; Moschitti, A. </a:t>
            </a:r>
            <a:r>
              <a:rPr lang="it-IT" sz="1600" dirty="0" err="1" smtClean="0"/>
              <a:t>Automatic</a:t>
            </a:r>
            <a:r>
              <a:rPr lang="it-IT" sz="1600" dirty="0" smtClean="0"/>
              <a:t> </a:t>
            </a:r>
            <a:r>
              <a:rPr lang="it-IT" sz="1600" dirty="0" err="1" smtClean="0"/>
              <a:t>learning</a:t>
            </a:r>
            <a:r>
              <a:rPr lang="it-IT" sz="1600" dirty="0" smtClean="0"/>
              <a:t> of </a:t>
            </a:r>
            <a:r>
              <a:rPr lang="it-IT" sz="1600" dirty="0" err="1" smtClean="0"/>
              <a:t>textual</a:t>
            </a:r>
            <a:r>
              <a:rPr lang="it-IT" sz="1600" dirty="0" smtClean="0"/>
              <a:t> </a:t>
            </a:r>
            <a:r>
              <a:rPr lang="it-IT" sz="1600" dirty="0" err="1" smtClean="0"/>
              <a:t>entailments</a:t>
            </a:r>
            <a:r>
              <a:rPr lang="it-IT" sz="1600" dirty="0" smtClean="0"/>
              <a:t> with cross-</a:t>
            </a:r>
            <a:r>
              <a:rPr lang="it-IT" sz="1600" dirty="0" err="1" smtClean="0"/>
              <a:t>pair</a:t>
            </a:r>
            <a:r>
              <a:rPr lang="it-IT" sz="1600" dirty="0" smtClean="0"/>
              <a:t> </a:t>
            </a:r>
            <a:r>
              <a:rPr lang="it-IT" sz="1600" dirty="0" err="1" smtClean="0"/>
              <a:t>similarities</a:t>
            </a:r>
            <a:r>
              <a:rPr lang="it-IT" sz="1600" dirty="0" smtClean="0"/>
              <a:t>, ACL-44: </a:t>
            </a:r>
            <a:r>
              <a:rPr lang="it-IT" sz="1600" dirty="0" err="1" smtClean="0"/>
              <a:t>Proceedings</a:t>
            </a:r>
            <a:r>
              <a:rPr lang="it-IT" sz="1600" dirty="0" smtClean="0"/>
              <a:t> of the 21st International Conference on </a:t>
            </a:r>
            <a:r>
              <a:rPr lang="it-IT" sz="1600" dirty="0" err="1" smtClean="0"/>
              <a:t>Computational</a:t>
            </a:r>
            <a:r>
              <a:rPr lang="it-IT" sz="1600" dirty="0" smtClean="0"/>
              <a:t> </a:t>
            </a:r>
            <a:r>
              <a:rPr lang="it-IT" sz="1600" dirty="0" err="1" smtClean="0"/>
              <a:t>Linguistics</a:t>
            </a:r>
            <a:r>
              <a:rPr lang="it-IT" sz="1600" dirty="0" smtClean="0"/>
              <a:t> and the 44th </a:t>
            </a:r>
            <a:r>
              <a:rPr lang="it-IT" sz="1600" dirty="0" err="1" smtClean="0"/>
              <a:t>annual</a:t>
            </a:r>
            <a:r>
              <a:rPr lang="it-IT" sz="1600" dirty="0" smtClean="0"/>
              <a:t> meeting of the </a:t>
            </a:r>
            <a:r>
              <a:rPr lang="it-IT" sz="1600" dirty="0" err="1" smtClean="0"/>
              <a:t>Association</a:t>
            </a:r>
            <a:r>
              <a:rPr lang="it-IT" sz="1600" dirty="0" smtClean="0"/>
              <a:t> for </a:t>
            </a:r>
            <a:r>
              <a:rPr lang="it-IT" sz="1600" dirty="0" err="1" smtClean="0"/>
              <a:t>Computational</a:t>
            </a:r>
            <a:r>
              <a:rPr lang="it-IT" sz="1600" dirty="0" smtClean="0"/>
              <a:t> </a:t>
            </a:r>
            <a:r>
              <a:rPr lang="it-IT" sz="1600" dirty="0" err="1" smtClean="0"/>
              <a:t>Linguistics</a:t>
            </a:r>
            <a:r>
              <a:rPr lang="it-IT" sz="1600" dirty="0" smtClean="0"/>
              <a:t>, 2006</a:t>
            </a:r>
          </a:p>
          <a:p>
            <a:pPr marL="0" indent="0">
              <a:buNone/>
            </a:pPr>
            <a:r>
              <a:rPr lang="it-IT" sz="1600" b="1" dirty="0" smtClean="0"/>
              <a:t>First </a:t>
            </a:r>
            <a:r>
              <a:rPr lang="it-IT" sz="1600" b="1" dirty="0" err="1" smtClean="0"/>
              <a:t>refinement</a:t>
            </a:r>
            <a:r>
              <a:rPr lang="it-IT" sz="1600" b="1" dirty="0" smtClean="0"/>
              <a:t> of the </a:t>
            </a:r>
            <a:r>
              <a:rPr lang="it-IT" sz="1600" b="1" dirty="0" err="1" smtClean="0"/>
              <a:t>algorithm</a:t>
            </a:r>
            <a:endParaRPr lang="it-IT" sz="1600" b="1" dirty="0" smtClean="0"/>
          </a:p>
          <a:p>
            <a:r>
              <a:rPr lang="it-IT" sz="1600" dirty="0" smtClean="0"/>
              <a:t>Moschitti, A. &amp; Zanzotto, F. M. Fast and </a:t>
            </a:r>
            <a:r>
              <a:rPr lang="it-IT" sz="1600" dirty="0" err="1" smtClean="0"/>
              <a:t>Effective</a:t>
            </a:r>
            <a:r>
              <a:rPr lang="it-IT" sz="1600" dirty="0" smtClean="0"/>
              <a:t> </a:t>
            </a:r>
            <a:r>
              <a:rPr lang="it-IT" sz="1600" dirty="0" err="1" smtClean="0"/>
              <a:t>Kernels</a:t>
            </a:r>
            <a:r>
              <a:rPr lang="it-IT" sz="1600" dirty="0" smtClean="0"/>
              <a:t> for </a:t>
            </a:r>
            <a:r>
              <a:rPr lang="it-IT" sz="1600" dirty="0" err="1" smtClean="0"/>
              <a:t>Relational</a:t>
            </a:r>
            <a:r>
              <a:rPr lang="it-IT" sz="1600" dirty="0" smtClean="0"/>
              <a:t> Learning from </a:t>
            </a:r>
            <a:r>
              <a:rPr lang="it-IT" sz="1600" dirty="0" err="1" smtClean="0"/>
              <a:t>Texts</a:t>
            </a:r>
            <a:r>
              <a:rPr lang="it-IT" sz="1600" dirty="0" smtClean="0"/>
              <a:t>, </a:t>
            </a:r>
            <a:r>
              <a:rPr lang="it-IT" sz="1600" dirty="0" err="1" smtClean="0"/>
              <a:t>Proceedings</a:t>
            </a:r>
            <a:r>
              <a:rPr lang="it-IT" sz="1600" dirty="0" smtClean="0"/>
              <a:t> of 24th </a:t>
            </a:r>
            <a:r>
              <a:rPr lang="it-IT" sz="1600" dirty="0" err="1" smtClean="0"/>
              <a:t>Annual</a:t>
            </a:r>
            <a:r>
              <a:rPr lang="it-IT" sz="1600" dirty="0" smtClean="0"/>
              <a:t> International Conference on Machine Learning, 2007</a:t>
            </a:r>
          </a:p>
          <a:p>
            <a:pPr marL="0" indent="0">
              <a:buNone/>
            </a:pPr>
            <a:r>
              <a:rPr lang="it-IT" sz="1600" b="1" dirty="0" err="1" smtClean="0"/>
              <a:t>Adding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shallow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semantics</a:t>
            </a:r>
            <a:endParaRPr lang="it-IT" sz="1600" b="1" dirty="0" smtClean="0"/>
          </a:p>
          <a:p>
            <a:r>
              <a:rPr lang="it-IT" sz="1600" dirty="0" smtClean="0"/>
              <a:t>Pennacchiotti, M. &amp; Zanzotto, F. M. Learning </a:t>
            </a:r>
            <a:r>
              <a:rPr lang="it-IT" sz="1600" dirty="0" err="1" smtClean="0"/>
              <a:t>Shallow</a:t>
            </a:r>
            <a:r>
              <a:rPr lang="it-IT" sz="1600" dirty="0" smtClean="0"/>
              <a:t> </a:t>
            </a:r>
            <a:r>
              <a:rPr lang="it-IT" sz="1600" dirty="0" err="1" smtClean="0"/>
              <a:t>Semantic</a:t>
            </a:r>
            <a:r>
              <a:rPr lang="it-IT" sz="1600" dirty="0" smtClean="0"/>
              <a:t> </a:t>
            </a:r>
            <a:r>
              <a:rPr lang="it-IT" sz="1600" dirty="0" err="1" smtClean="0"/>
              <a:t>Rules</a:t>
            </a:r>
            <a:r>
              <a:rPr lang="it-IT" sz="1600" dirty="0" smtClean="0"/>
              <a:t> for </a:t>
            </a:r>
            <a:r>
              <a:rPr lang="it-IT" sz="1600" dirty="0" err="1" smtClean="0"/>
              <a:t>Textual</a:t>
            </a:r>
            <a:r>
              <a:rPr lang="it-IT" sz="1600" dirty="0" smtClean="0"/>
              <a:t> </a:t>
            </a:r>
            <a:r>
              <a:rPr lang="it-IT" sz="1600" dirty="0" err="1" smtClean="0"/>
              <a:t>Entailment</a:t>
            </a:r>
            <a:r>
              <a:rPr lang="it-IT" sz="1600" dirty="0" smtClean="0"/>
              <a:t>, </a:t>
            </a:r>
            <a:r>
              <a:rPr lang="it-IT" sz="1600" dirty="0" err="1" smtClean="0"/>
              <a:t>Proceeding</a:t>
            </a:r>
            <a:r>
              <a:rPr lang="it-IT" sz="1600" dirty="0" smtClean="0"/>
              <a:t> of International Conference RANLP - 2007, 2007</a:t>
            </a:r>
          </a:p>
          <a:p>
            <a:pPr marL="0" indent="0">
              <a:buNone/>
            </a:pPr>
            <a:r>
              <a:rPr lang="it-IT" sz="1600" b="1" dirty="0" smtClean="0"/>
              <a:t>A </a:t>
            </a:r>
            <a:r>
              <a:rPr lang="it-IT" sz="1600" b="1" dirty="0" err="1" smtClean="0"/>
              <a:t>comprehensive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description</a:t>
            </a:r>
            <a:endParaRPr lang="it-IT" sz="1600" b="1" dirty="0" smtClean="0"/>
          </a:p>
          <a:p>
            <a:r>
              <a:rPr lang="it-IT" sz="1600" dirty="0" smtClean="0"/>
              <a:t>Zanzotto, F. M.; Pennacchiotti, M. &amp; Moschitti, A. A Machine Learning </a:t>
            </a:r>
            <a:r>
              <a:rPr lang="it-IT" sz="1600" dirty="0" err="1" smtClean="0"/>
              <a:t>Approach</a:t>
            </a:r>
            <a:r>
              <a:rPr lang="it-IT" sz="1600" dirty="0" smtClean="0"/>
              <a:t> to </a:t>
            </a:r>
            <a:r>
              <a:rPr lang="it-IT" sz="1600" dirty="0" err="1" smtClean="0"/>
              <a:t>Textual</a:t>
            </a:r>
            <a:r>
              <a:rPr lang="it-IT" sz="1600" dirty="0" smtClean="0"/>
              <a:t> </a:t>
            </a:r>
            <a:r>
              <a:rPr lang="it-IT" sz="1600" dirty="0" err="1" smtClean="0"/>
              <a:t>Entailment</a:t>
            </a:r>
            <a:r>
              <a:rPr lang="it-IT" sz="1600" dirty="0" smtClean="0"/>
              <a:t> </a:t>
            </a:r>
            <a:r>
              <a:rPr lang="it-IT" sz="1600" dirty="0" err="1" smtClean="0"/>
              <a:t>Recognition</a:t>
            </a:r>
            <a:r>
              <a:rPr lang="it-IT" sz="1600" dirty="0" smtClean="0"/>
              <a:t>, NATURAL LANGUAGE ENGINEERING, 2009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My first </a:t>
            </a:r>
            <a:r>
              <a:rPr lang="it-IT" dirty="0" smtClean="0"/>
              <a:t>life</a:t>
            </a:r>
            <a:br>
              <a:rPr lang="it-IT" dirty="0" smtClean="0"/>
            </a:br>
            <a:r>
              <a:rPr lang="it-IT" sz="2800" dirty="0" smtClean="0"/>
              <a:t>Learning </a:t>
            </a:r>
            <a:r>
              <a:rPr lang="it-IT" sz="2800" dirty="0" err="1" smtClean="0"/>
              <a:t>Textual</a:t>
            </a:r>
            <a:r>
              <a:rPr lang="it-IT" sz="2800" dirty="0" smtClean="0"/>
              <a:t> </a:t>
            </a:r>
            <a:r>
              <a:rPr lang="it-IT" sz="2800" dirty="0" err="1" smtClean="0"/>
              <a:t>Entailment</a:t>
            </a:r>
            <a:r>
              <a:rPr lang="it-IT" sz="2800" dirty="0"/>
              <a:t> </a:t>
            </a:r>
            <a:r>
              <a:rPr lang="it-IT" sz="2800" dirty="0" err="1" smtClean="0"/>
              <a:t>Recognition</a:t>
            </a:r>
            <a:r>
              <a:rPr lang="it-IT" sz="2800" dirty="0" smtClean="0"/>
              <a:t> Systems</a:t>
            </a:r>
            <a:endParaRPr lang="it-IT" sz="2800" dirty="0"/>
          </a:p>
        </p:txBody>
      </p:sp>
      <p:pic>
        <p:nvPicPr>
          <p:cNvPr id="75797" name="Picture 21" descr="Feature Spaces of First-Order Rules: Challeng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96752"/>
            <a:ext cx="3610372" cy="116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7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Segnaposto contenuto 4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1895421"/>
              </p:ext>
            </p:extLst>
          </p:nvPr>
        </p:nvGraphicFramePr>
        <p:xfrm>
          <a:off x="5167879" y="4123818"/>
          <a:ext cx="3885623" cy="1788383"/>
        </p:xfrm>
        <a:graphic>
          <a:graphicData uri="http://schemas.openxmlformats.org/drawingml/2006/table">
            <a:tbl>
              <a:tblPr rtl="1"/>
              <a:tblGrid>
                <a:gridCol w="855149"/>
                <a:gridCol w="999494"/>
                <a:gridCol w="2030980"/>
              </a:tblGrid>
              <a:tr h="4929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mpus Sans ITC" pitchFamily="82" charset="0"/>
                          <a:cs typeface="Times New Roman" pitchFamily="18" charset="0"/>
                        </a:rPr>
                        <a:t>Average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mpus Sans ITC" pitchFamily="82" charset="0"/>
                          <a:cs typeface="Times New Roman" pitchFamily="18" charset="0"/>
                        </a:rPr>
                        <a:t>Precision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mpus Sans ITC" pitchFamily="82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mpus Sans ITC" pitchFamily="82" charset="0"/>
                          <a:cs typeface="Times New Roman" pitchFamily="18" charset="0"/>
                        </a:rPr>
                        <a:t>Accuracy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mpus Sans ITC" pitchFamily="82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mpus Sans ITC" pitchFamily="82" charset="0"/>
                          <a:cs typeface="Times New Roman" pitchFamily="18" charset="0"/>
                        </a:rPr>
                        <a:t>First Author (Group)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mpus Sans ITC" pitchFamily="82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5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mpus Sans ITC" pitchFamily="82" charset="0"/>
                          <a:cs typeface="Times New Roman" pitchFamily="18" charset="0"/>
                        </a:rPr>
                        <a:t>80.8%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mpus Sans ITC" pitchFamily="82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mpus Sans ITC" pitchFamily="82" charset="0"/>
                          <a:cs typeface="Times New Roman" pitchFamily="18" charset="0"/>
                        </a:rPr>
                        <a:t>75.4%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mpus Sans ITC" pitchFamily="82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mpus Sans ITC" pitchFamily="82" charset="0"/>
                          <a:cs typeface="Times New Roman" pitchFamily="18" charset="0"/>
                        </a:rPr>
                        <a:t>Hickl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mpus Sans ITC" pitchFamily="82" charset="0"/>
                          <a:cs typeface="Times New Roman" pitchFamily="18" charset="0"/>
                        </a:rPr>
                        <a:t> (LCC)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mpus Sans ITC" pitchFamily="82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3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mpus Sans ITC" pitchFamily="82" charset="0"/>
                          <a:cs typeface="Times New Roman" pitchFamily="18" charset="0"/>
                        </a:rPr>
                        <a:t>71.3%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mpus Sans ITC" pitchFamily="82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mpus Sans ITC" pitchFamily="82" charset="0"/>
                          <a:cs typeface="Times New Roman" pitchFamily="18" charset="0"/>
                        </a:rPr>
                        <a:t>73.8%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mpus Sans ITC" pitchFamily="82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mpus Sans ITC" pitchFamily="82" charset="0"/>
                          <a:cs typeface="Times New Roman" pitchFamily="18" charset="0"/>
                        </a:rPr>
                        <a:t>Tatu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mpus Sans ITC" pitchFamily="82" charset="0"/>
                          <a:cs typeface="Times New Roman" pitchFamily="18" charset="0"/>
                        </a:rPr>
                        <a:t> (LCC)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mpus Sans ITC" pitchFamily="82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3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mpus Sans ITC" pitchFamily="82" charset="0"/>
                          <a:cs typeface="Times New Roman" pitchFamily="18" charset="0"/>
                        </a:rPr>
                        <a:t>64.4%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mpus Sans ITC" pitchFamily="82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mpus Sans ITC" pitchFamily="82" charset="0"/>
                          <a:cs typeface="Times New Roman" pitchFamily="18" charset="0"/>
                        </a:rPr>
                        <a:t>63.9%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mpus Sans ITC" pitchFamily="82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mpus Sans ITC" pitchFamily="82" charset="0"/>
                          <a:cs typeface="Times New Roman" pitchFamily="18" charset="0"/>
                        </a:rPr>
                        <a:t>Zanzotto (Milan &amp; Rome)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mpus Sans ITC" pitchFamily="82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5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mpus Sans ITC" pitchFamily="82" charset="0"/>
                          <a:cs typeface="Times New Roman" pitchFamily="18" charset="0"/>
                        </a:rPr>
                        <a:t>62.8%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mpus Sans ITC" pitchFamily="82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mpus Sans ITC" pitchFamily="82" charset="0"/>
                          <a:cs typeface="Times New Roman" pitchFamily="18" charset="0"/>
                        </a:rPr>
                        <a:t>62.6%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mpus Sans ITC" pitchFamily="82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mpus Sans ITC" pitchFamily="82" charset="0"/>
                          <a:cs typeface="Times New Roman" pitchFamily="18" charset="0"/>
                        </a:rPr>
                        <a:t>Adams (Dallas)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mpus Sans ITC" pitchFamily="82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3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mpus Sans ITC" pitchFamily="82" charset="0"/>
                          <a:cs typeface="Times New Roman" pitchFamily="18" charset="0"/>
                        </a:rPr>
                        <a:t>66.9%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mpus Sans ITC" pitchFamily="82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mpus Sans ITC" pitchFamily="82" charset="0"/>
                          <a:cs typeface="Times New Roman" pitchFamily="18" charset="0"/>
                        </a:rPr>
                        <a:t>61.6%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mpus Sans ITC" pitchFamily="82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empus Sans ITC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mpus Sans ITC" pitchFamily="82" charset="0"/>
                          <a:cs typeface="Times New Roman" pitchFamily="18" charset="0"/>
                        </a:rPr>
                        <a:t>Bos (Rome &amp; Leeds)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mpus Sans ITC" pitchFamily="82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 err="1" smtClean="0"/>
              <a:t>Feature</a:t>
            </a:r>
            <a:r>
              <a:rPr lang="it-IT" sz="2800" dirty="0" smtClean="0"/>
              <a:t> </a:t>
            </a:r>
            <a:r>
              <a:rPr lang="it-IT" sz="2800" dirty="0" err="1" smtClean="0"/>
              <a:t>Spaces</a:t>
            </a:r>
            <a:r>
              <a:rPr lang="it-IT" sz="2800" dirty="0" smtClean="0"/>
              <a:t> of </a:t>
            </a:r>
            <a:r>
              <a:rPr lang="it-IT" sz="2800" dirty="0" err="1" smtClean="0"/>
              <a:t>Syntactic</a:t>
            </a:r>
            <a:r>
              <a:rPr lang="it-IT" sz="2800" dirty="0" smtClean="0"/>
              <a:t> </a:t>
            </a:r>
            <a:r>
              <a:rPr lang="it-IT" sz="2800" dirty="0" err="1" smtClean="0"/>
              <a:t>Rules</a:t>
            </a:r>
            <a:r>
              <a:rPr lang="it-IT" sz="2800" dirty="0" smtClean="0"/>
              <a:t> with </a:t>
            </a:r>
            <a:r>
              <a:rPr lang="it-IT" sz="2800" dirty="0" err="1" smtClean="0"/>
              <a:t>Variables</a:t>
            </a:r>
            <a:r>
              <a:rPr lang="it-IT" dirty="0" smtClean="0"/>
              <a:t> </a:t>
            </a:r>
            <a:endParaRPr lang="it-IT" dirty="0"/>
          </a:p>
        </p:txBody>
      </p:sp>
      <p:grpSp>
        <p:nvGrpSpPr>
          <p:cNvPr id="5" name="Gruppo 4"/>
          <p:cNvGrpSpPr/>
          <p:nvPr/>
        </p:nvGrpSpPr>
        <p:grpSpPr>
          <a:xfrm>
            <a:off x="1893243" y="2395048"/>
            <a:ext cx="5055021" cy="1898048"/>
            <a:chOff x="453083" y="2971112"/>
            <a:chExt cx="5055021" cy="1898048"/>
          </a:xfrm>
        </p:grpSpPr>
        <p:sp>
          <p:nvSpPr>
            <p:cNvPr id="6" name="CasellaDiTesto 5"/>
            <p:cNvSpPr txBox="1"/>
            <p:nvPr/>
          </p:nvSpPr>
          <p:spPr>
            <a:xfrm>
              <a:off x="3641098" y="2971112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 smtClean="0"/>
                <a:t>S</a:t>
              </a:r>
              <a:endParaRPr lang="it-IT" sz="1600" dirty="0"/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3141032" y="3471178"/>
              <a:ext cx="4459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/>
                <a:t>N</a:t>
              </a:r>
              <a:r>
                <a:rPr lang="it-IT" sz="1600" dirty="0" smtClean="0"/>
                <a:t>P</a:t>
              </a:r>
              <a:endParaRPr lang="it-IT" sz="1600" dirty="0"/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4212602" y="3471178"/>
              <a:ext cx="4459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/>
                <a:t>V</a:t>
              </a:r>
              <a:r>
                <a:rPr lang="it-IT" sz="1600" dirty="0" smtClean="0"/>
                <a:t>P</a:t>
              </a:r>
              <a:endParaRPr lang="it-IT" sz="1600" dirty="0"/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4067944" y="3994821"/>
              <a:ext cx="4683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 smtClean="0"/>
                <a:t>VB</a:t>
              </a:r>
              <a:endParaRPr lang="it-IT" sz="1600" dirty="0"/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4784106" y="3994821"/>
              <a:ext cx="4459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 smtClean="0"/>
                <a:t>NP</a:t>
              </a:r>
              <a:endParaRPr lang="it-IT" sz="1600" dirty="0"/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3531278" y="3501956"/>
              <a:ext cx="287258" cy="26161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it-IT" sz="1050" dirty="0" smtClean="0">
                  <a:solidFill>
                    <a:schemeClr val="tx1"/>
                  </a:solidFill>
                </a:rPr>
                <a:t>X</a:t>
              </a:r>
              <a:endParaRPr lang="it-IT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5220846" y="4025599"/>
              <a:ext cx="287258" cy="26161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it-IT" sz="1050" dirty="0">
                  <a:solidFill>
                    <a:schemeClr val="tx1"/>
                  </a:solidFill>
                </a:rPr>
                <a:t>Y</a:t>
              </a:r>
              <a:endParaRPr lang="it-IT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4083974" y="4530606"/>
              <a:ext cx="4363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i="1" dirty="0" err="1" smtClean="0"/>
                <a:t>eat</a:t>
              </a:r>
              <a:endParaRPr lang="it-IT" sz="1600" i="1" dirty="0"/>
            </a:p>
          </p:txBody>
        </p:sp>
        <p:cxnSp>
          <p:nvCxnSpPr>
            <p:cNvPr id="14" name="Connettore 1 13"/>
            <p:cNvCxnSpPr>
              <a:stCxn id="6" idx="2"/>
              <a:endCxn id="7" idx="0"/>
            </p:cNvCxnSpPr>
            <p:nvPr/>
          </p:nvCxnSpPr>
          <p:spPr>
            <a:xfrm rot="5400000">
              <a:off x="3496418" y="3177258"/>
              <a:ext cx="161512" cy="4263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1 14"/>
            <p:cNvCxnSpPr>
              <a:stCxn id="6" idx="2"/>
              <a:endCxn id="8" idx="0"/>
            </p:cNvCxnSpPr>
            <p:nvPr/>
          </p:nvCxnSpPr>
          <p:spPr>
            <a:xfrm rot="16200000" flipH="1">
              <a:off x="4032203" y="3067801"/>
              <a:ext cx="161512" cy="6452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15"/>
            <p:cNvCxnSpPr>
              <a:stCxn id="8" idx="2"/>
              <a:endCxn id="9" idx="0"/>
            </p:cNvCxnSpPr>
            <p:nvPr/>
          </p:nvCxnSpPr>
          <p:spPr>
            <a:xfrm flipH="1">
              <a:off x="4302143" y="3809732"/>
              <a:ext cx="133437" cy="1850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6"/>
            <p:cNvCxnSpPr>
              <a:stCxn id="8" idx="2"/>
              <a:endCxn id="10" idx="0"/>
            </p:cNvCxnSpPr>
            <p:nvPr/>
          </p:nvCxnSpPr>
          <p:spPr>
            <a:xfrm rot="16200000" flipH="1">
              <a:off x="4628788" y="3616524"/>
              <a:ext cx="185089" cy="5715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1 17"/>
            <p:cNvCxnSpPr>
              <a:stCxn id="9" idx="2"/>
              <a:endCxn id="13" idx="0"/>
            </p:cNvCxnSpPr>
            <p:nvPr/>
          </p:nvCxnSpPr>
          <p:spPr>
            <a:xfrm>
              <a:off x="4302143" y="4333375"/>
              <a:ext cx="0" cy="1972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asellaDiTesto 18"/>
            <p:cNvSpPr txBox="1"/>
            <p:nvPr/>
          </p:nvSpPr>
          <p:spPr>
            <a:xfrm>
              <a:off x="1075836" y="2971112"/>
              <a:ext cx="4459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/>
                <a:t>V</a:t>
              </a:r>
              <a:r>
                <a:rPr lang="it-IT" sz="1600" dirty="0" smtClean="0"/>
                <a:t>P</a:t>
              </a:r>
              <a:endParaRPr lang="it-IT" sz="1600" dirty="0"/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483238" y="3482966"/>
              <a:ext cx="4683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 smtClean="0"/>
                <a:t>VB</a:t>
              </a:r>
              <a:endParaRPr lang="it-IT" sz="1600" dirty="0"/>
            </a:p>
          </p:txBody>
        </p:sp>
        <p:sp>
          <p:nvSpPr>
            <p:cNvPr id="21" name="CasellaDiTesto 20"/>
            <p:cNvSpPr txBox="1"/>
            <p:nvPr/>
          </p:nvSpPr>
          <p:spPr>
            <a:xfrm>
              <a:off x="1086750" y="3482966"/>
              <a:ext cx="4459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 smtClean="0"/>
                <a:t>NP</a:t>
              </a:r>
              <a:endParaRPr lang="it-IT" sz="1600" dirty="0"/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1523490" y="3513744"/>
              <a:ext cx="287258" cy="26161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it-IT" sz="1050" dirty="0" smtClean="0">
                  <a:solidFill>
                    <a:schemeClr val="tx1"/>
                  </a:solidFill>
                </a:rPr>
                <a:t>X</a:t>
              </a:r>
              <a:endParaRPr lang="it-IT" sz="1600" dirty="0">
                <a:solidFill>
                  <a:schemeClr val="tx1"/>
                </a:solidFill>
              </a:endParaRPr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453083" y="4030540"/>
              <a:ext cx="5277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i="1" dirty="0" err="1" smtClean="0"/>
                <a:t>feed</a:t>
              </a:r>
              <a:endParaRPr lang="it-IT" sz="1600" i="1" dirty="0"/>
            </a:p>
          </p:txBody>
        </p:sp>
        <p:cxnSp>
          <p:nvCxnSpPr>
            <p:cNvPr id="24" name="Connettore 1 23"/>
            <p:cNvCxnSpPr>
              <a:stCxn id="19" idx="2"/>
              <a:endCxn id="20" idx="0"/>
            </p:cNvCxnSpPr>
            <p:nvPr/>
          </p:nvCxnSpPr>
          <p:spPr>
            <a:xfrm rot="5400000">
              <a:off x="921476" y="3105628"/>
              <a:ext cx="173300" cy="5813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1 24"/>
            <p:cNvCxnSpPr>
              <a:stCxn id="19" idx="2"/>
              <a:endCxn id="21" idx="0"/>
            </p:cNvCxnSpPr>
            <p:nvPr/>
          </p:nvCxnSpPr>
          <p:spPr>
            <a:xfrm rot="16200000" flipH="1">
              <a:off x="1217621" y="3390859"/>
              <a:ext cx="173300" cy="109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1 25"/>
            <p:cNvCxnSpPr>
              <a:stCxn id="20" idx="2"/>
              <a:endCxn id="23" idx="0"/>
            </p:cNvCxnSpPr>
            <p:nvPr/>
          </p:nvCxnSpPr>
          <p:spPr>
            <a:xfrm flipH="1">
              <a:off x="716938" y="3821520"/>
              <a:ext cx="499" cy="2090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CasellaDiTesto 26"/>
            <p:cNvSpPr txBox="1"/>
            <p:nvPr/>
          </p:nvSpPr>
          <p:spPr>
            <a:xfrm>
              <a:off x="1939198" y="3482966"/>
              <a:ext cx="4459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 smtClean="0"/>
                <a:t>NP</a:t>
              </a:r>
              <a:endParaRPr lang="it-IT" sz="1600" dirty="0"/>
            </a:p>
          </p:txBody>
        </p:sp>
        <p:sp>
          <p:nvSpPr>
            <p:cNvPr id="28" name="CasellaDiTesto 27"/>
            <p:cNvSpPr txBox="1"/>
            <p:nvPr/>
          </p:nvSpPr>
          <p:spPr>
            <a:xfrm>
              <a:off x="2375938" y="3513744"/>
              <a:ext cx="287258" cy="26161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it-IT" sz="1050" dirty="0">
                  <a:solidFill>
                    <a:schemeClr val="tx1"/>
                  </a:solidFill>
                </a:rPr>
                <a:t>Y</a:t>
              </a:r>
              <a:endParaRPr lang="it-IT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Connettore 1 28"/>
            <p:cNvCxnSpPr>
              <a:stCxn id="19" idx="2"/>
              <a:endCxn id="27" idx="0"/>
            </p:cNvCxnSpPr>
            <p:nvPr/>
          </p:nvCxnSpPr>
          <p:spPr>
            <a:xfrm rot="16200000" flipH="1">
              <a:off x="1643845" y="2964635"/>
              <a:ext cx="173300" cy="8633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ttangolo 29"/>
            <p:cNvSpPr/>
            <p:nvPr/>
          </p:nvSpPr>
          <p:spPr>
            <a:xfrm>
              <a:off x="2708984" y="3378178"/>
              <a:ext cx="48763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>
                  <a:sym typeface="Symbol"/>
                </a:rPr>
                <a:t></a:t>
              </a:r>
              <a:endParaRPr lang="it-IT" dirty="0"/>
            </a:p>
          </p:txBody>
        </p:sp>
      </p:grpSp>
      <p:grpSp>
        <p:nvGrpSpPr>
          <p:cNvPr id="38" name="Gruppo 37"/>
          <p:cNvGrpSpPr/>
          <p:nvPr/>
        </p:nvGrpSpPr>
        <p:grpSpPr>
          <a:xfrm>
            <a:off x="2795944" y="3501008"/>
            <a:ext cx="3216216" cy="1080120"/>
            <a:chOff x="2795944" y="3501008"/>
            <a:chExt cx="3216216" cy="1080120"/>
          </a:xfrm>
        </p:grpSpPr>
        <p:sp>
          <p:nvSpPr>
            <p:cNvPr id="31" name="Rettangolo 30"/>
            <p:cNvSpPr/>
            <p:nvPr/>
          </p:nvSpPr>
          <p:spPr>
            <a:xfrm>
              <a:off x="2868888" y="4009624"/>
              <a:ext cx="3143272" cy="571504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000" b="1" i="1" dirty="0" err="1"/>
                <a:t>Rules</a:t>
              </a:r>
              <a:r>
                <a:rPr lang="it-IT" sz="2000" b="1" i="1" dirty="0"/>
                <a:t> with </a:t>
              </a:r>
              <a:r>
                <a:rPr lang="it-IT" sz="2000" b="1" i="1" dirty="0" err="1"/>
                <a:t>Variables</a:t>
              </a:r>
              <a:r>
                <a:rPr lang="it-IT" sz="2000" b="1" i="1" dirty="0"/>
                <a:t/>
              </a:r>
              <a:br>
                <a:rPr lang="it-IT" sz="2000" b="1" i="1" dirty="0"/>
              </a:br>
              <a:r>
                <a:rPr lang="it-IT" sz="1600" b="1" i="1" dirty="0"/>
                <a:t>(First-</a:t>
              </a:r>
              <a:r>
                <a:rPr lang="it-IT" sz="1600" b="1" i="1" dirty="0" err="1"/>
                <a:t>order</a:t>
              </a:r>
              <a:r>
                <a:rPr lang="it-IT" sz="1600" b="1" i="1" dirty="0"/>
                <a:t> </a:t>
              </a:r>
              <a:r>
                <a:rPr lang="it-IT" sz="1600" b="1" i="1" dirty="0" err="1"/>
                <a:t>rules</a:t>
              </a:r>
              <a:r>
                <a:rPr lang="it-IT" sz="1600" b="1" i="1" dirty="0"/>
                <a:t>)</a:t>
              </a:r>
              <a:endParaRPr lang="it-IT" sz="2000" b="1" i="1" dirty="0"/>
            </a:p>
          </p:txBody>
        </p:sp>
        <p:grpSp>
          <p:nvGrpSpPr>
            <p:cNvPr id="32" name="Gruppo 51"/>
            <p:cNvGrpSpPr/>
            <p:nvPr/>
          </p:nvGrpSpPr>
          <p:grpSpPr>
            <a:xfrm>
              <a:off x="2795944" y="3501008"/>
              <a:ext cx="3216216" cy="461665"/>
              <a:chOff x="3286116" y="4214818"/>
              <a:chExt cx="3216216" cy="461665"/>
            </a:xfrm>
          </p:grpSpPr>
          <p:sp>
            <p:nvSpPr>
              <p:cNvPr id="33" name="CasellaDiTesto 32"/>
              <p:cNvSpPr txBox="1"/>
              <p:nvPr/>
            </p:nvSpPr>
            <p:spPr>
              <a:xfrm>
                <a:off x="3286116" y="4214818"/>
                <a:ext cx="29899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err="1" smtClean="0"/>
                  <a:t>feed</a:t>
                </a:r>
                <a:r>
                  <a:rPr lang="it-IT" dirty="0" smtClean="0"/>
                  <a:t>            </a:t>
                </a:r>
                <a:r>
                  <a:rPr lang="it-IT" dirty="0" smtClean="0">
                    <a:sym typeface="Symbol"/>
                  </a:rPr>
                  <a:t>        </a:t>
                </a:r>
                <a:r>
                  <a:rPr lang="it-IT" dirty="0" err="1" smtClean="0">
                    <a:sym typeface="Symbol"/>
                  </a:rPr>
                  <a:t>eat</a:t>
                </a:r>
                <a:endParaRPr lang="it-IT" dirty="0"/>
              </a:p>
            </p:txBody>
          </p:sp>
          <p:sp>
            <p:nvSpPr>
              <p:cNvPr id="34" name="CasellaDiTesto 33"/>
              <p:cNvSpPr txBox="1"/>
              <p:nvPr/>
            </p:nvSpPr>
            <p:spPr>
              <a:xfrm>
                <a:off x="4000496" y="4357694"/>
                <a:ext cx="287258" cy="26161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it-IT" sz="1050" dirty="0" smtClean="0">
                    <a:solidFill>
                      <a:schemeClr val="tx1"/>
                    </a:solidFill>
                  </a:rPr>
                  <a:t>X</a:t>
                </a:r>
                <a:endParaRPr lang="it-IT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CasellaDiTesto 34"/>
              <p:cNvSpPr txBox="1"/>
              <p:nvPr/>
            </p:nvSpPr>
            <p:spPr>
              <a:xfrm>
                <a:off x="4429124" y="4357694"/>
                <a:ext cx="287258" cy="26161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it-IT" sz="1050" dirty="0" smtClean="0">
                    <a:solidFill>
                      <a:schemeClr val="tx1"/>
                    </a:solidFill>
                  </a:rPr>
                  <a:t>Y</a:t>
                </a:r>
                <a:endParaRPr lang="it-IT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CasellaDiTesto 35"/>
              <p:cNvSpPr txBox="1"/>
              <p:nvPr/>
            </p:nvSpPr>
            <p:spPr>
              <a:xfrm>
                <a:off x="5357818" y="4357694"/>
                <a:ext cx="287258" cy="26161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it-IT" sz="1050" dirty="0" smtClean="0">
                    <a:solidFill>
                      <a:schemeClr val="tx1"/>
                    </a:solidFill>
                  </a:rPr>
                  <a:t>X</a:t>
                </a:r>
                <a:endParaRPr lang="it-IT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CasellaDiTesto 36"/>
              <p:cNvSpPr txBox="1"/>
              <p:nvPr/>
            </p:nvSpPr>
            <p:spPr>
              <a:xfrm>
                <a:off x="6215074" y="4357694"/>
                <a:ext cx="287258" cy="26161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it-IT" sz="1050" dirty="0" smtClean="0">
                    <a:solidFill>
                      <a:schemeClr val="tx1"/>
                    </a:solidFill>
                  </a:rPr>
                  <a:t>Y</a:t>
                </a:r>
                <a:endParaRPr lang="it-IT" sz="16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9" name="Rettangolo 38"/>
          <p:cNvSpPr/>
          <p:nvPr/>
        </p:nvSpPr>
        <p:spPr>
          <a:xfrm>
            <a:off x="1317179" y="6228601"/>
            <a:ext cx="69992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err="1" smtClean="0"/>
              <a:t>Zanzotto&amp;Moschitti</a:t>
            </a:r>
            <a:r>
              <a:rPr lang="it-IT" sz="1600" dirty="0" smtClean="0"/>
              <a:t>, </a:t>
            </a:r>
            <a:r>
              <a:rPr lang="it-IT" sz="1600" i="1" dirty="0" err="1" smtClean="0"/>
              <a:t>Automatic</a:t>
            </a:r>
            <a:r>
              <a:rPr lang="it-IT" sz="1600" i="1" dirty="0" smtClean="0"/>
              <a:t> </a:t>
            </a:r>
            <a:r>
              <a:rPr lang="it-IT" sz="1600" i="1" dirty="0" err="1"/>
              <a:t>learning</a:t>
            </a:r>
            <a:r>
              <a:rPr lang="it-IT" sz="1600" i="1" dirty="0"/>
              <a:t> of </a:t>
            </a:r>
            <a:r>
              <a:rPr lang="it-IT" sz="1600" i="1" dirty="0" err="1"/>
              <a:t>textual</a:t>
            </a:r>
            <a:r>
              <a:rPr lang="it-IT" sz="1600" i="1" dirty="0"/>
              <a:t> </a:t>
            </a:r>
            <a:r>
              <a:rPr lang="it-IT" sz="1600" i="1" dirty="0" err="1"/>
              <a:t>entailments</a:t>
            </a:r>
            <a:r>
              <a:rPr lang="it-IT" sz="1600" i="1" dirty="0"/>
              <a:t> with cross-</a:t>
            </a:r>
            <a:r>
              <a:rPr lang="it-IT" sz="1600" i="1" dirty="0" err="1"/>
              <a:t>pair</a:t>
            </a:r>
            <a:r>
              <a:rPr lang="it-IT" sz="1600" i="1" dirty="0"/>
              <a:t> </a:t>
            </a:r>
            <a:r>
              <a:rPr lang="it-IT" sz="1600" i="1" dirty="0" err="1"/>
              <a:t>similarities</a:t>
            </a:r>
            <a:r>
              <a:rPr lang="it-IT" sz="1600" dirty="0"/>
              <a:t>, </a:t>
            </a:r>
            <a:r>
              <a:rPr lang="it-IT" sz="1600" dirty="0" err="1" smtClean="0"/>
              <a:t>Coling</a:t>
            </a:r>
            <a:r>
              <a:rPr lang="it-IT" sz="1600" dirty="0" smtClean="0"/>
              <a:t>-ACL, </a:t>
            </a:r>
            <a:r>
              <a:rPr lang="it-IT" sz="1600" dirty="0"/>
              <a:t>2006</a:t>
            </a:r>
          </a:p>
        </p:txBody>
      </p:sp>
      <p:sp>
        <p:nvSpPr>
          <p:cNvPr id="42" name="CasellaDiTesto 41"/>
          <p:cNvSpPr txBox="1"/>
          <p:nvPr/>
        </p:nvSpPr>
        <p:spPr>
          <a:xfrm>
            <a:off x="6516216" y="3789040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i="1" dirty="0" smtClean="0"/>
              <a:t>RTE 2 </a:t>
            </a:r>
            <a:r>
              <a:rPr lang="it-IT" sz="1800" i="1" dirty="0" err="1" smtClean="0"/>
              <a:t>Results</a:t>
            </a:r>
            <a:endParaRPr lang="it-IT" sz="1800" i="1" dirty="0"/>
          </a:p>
        </p:txBody>
      </p:sp>
    </p:spTree>
    <p:extLst>
      <p:ext uri="{BB962C8B-B14F-4D97-AF65-F5344CB8AC3E}">
        <p14:creationId xmlns:p14="http://schemas.microsoft.com/office/powerpoint/2010/main" val="400265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685800" y="1440904"/>
            <a:ext cx="7846640" cy="5228456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it-IT" sz="1400" b="1" dirty="0" err="1" smtClean="0"/>
              <a:t>Adding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Distributional</a:t>
            </a:r>
            <a:r>
              <a:rPr lang="it-IT" sz="1400" b="1" dirty="0" smtClean="0"/>
              <a:t> Semantics</a:t>
            </a:r>
          </a:p>
          <a:p>
            <a:r>
              <a:rPr lang="it-IT" sz="1400" dirty="0" err="1" smtClean="0"/>
              <a:t>Mehdad</a:t>
            </a:r>
            <a:r>
              <a:rPr lang="it-IT" sz="1400" dirty="0" smtClean="0"/>
              <a:t>, Y.; Moschitti, A. &amp; Zanzotto, F. M. </a:t>
            </a:r>
            <a:r>
              <a:rPr lang="it-IT" sz="1400" dirty="0" err="1" smtClean="0"/>
              <a:t>Syntactic</a:t>
            </a:r>
            <a:r>
              <a:rPr lang="it-IT" sz="1400" dirty="0" smtClean="0"/>
              <a:t>/</a:t>
            </a:r>
            <a:r>
              <a:rPr lang="it-IT" sz="1400" dirty="0" err="1" smtClean="0"/>
              <a:t>Semantic</a:t>
            </a:r>
            <a:r>
              <a:rPr lang="it-IT" sz="1400" dirty="0" smtClean="0"/>
              <a:t> </a:t>
            </a:r>
            <a:r>
              <a:rPr lang="it-IT" sz="1400" dirty="0" err="1" smtClean="0"/>
              <a:t>Structures</a:t>
            </a:r>
            <a:r>
              <a:rPr lang="it-IT" sz="1400" dirty="0" smtClean="0"/>
              <a:t> for </a:t>
            </a:r>
            <a:r>
              <a:rPr lang="it-IT" sz="1400" dirty="0" err="1" smtClean="0"/>
              <a:t>Textual</a:t>
            </a:r>
            <a:r>
              <a:rPr lang="it-IT" sz="1400" dirty="0" smtClean="0"/>
              <a:t> </a:t>
            </a:r>
            <a:r>
              <a:rPr lang="it-IT" sz="1400" dirty="0" err="1" smtClean="0"/>
              <a:t>Entailment</a:t>
            </a:r>
            <a:r>
              <a:rPr lang="it-IT" sz="1400" dirty="0" smtClean="0"/>
              <a:t> </a:t>
            </a:r>
            <a:r>
              <a:rPr lang="it-IT" sz="1400" dirty="0" err="1" smtClean="0"/>
              <a:t>Recognition</a:t>
            </a:r>
            <a:r>
              <a:rPr lang="it-IT" sz="1400" dirty="0" smtClean="0"/>
              <a:t>, Human Language Technologies: The 2010 </a:t>
            </a:r>
            <a:r>
              <a:rPr lang="it-IT" sz="1400" dirty="0" err="1" smtClean="0"/>
              <a:t>Annual</a:t>
            </a:r>
            <a:r>
              <a:rPr lang="it-IT" sz="1400" dirty="0" smtClean="0"/>
              <a:t> Conference of the North American </a:t>
            </a:r>
            <a:r>
              <a:rPr lang="it-IT" sz="1400" dirty="0" err="1" smtClean="0"/>
              <a:t>Chapter</a:t>
            </a:r>
            <a:r>
              <a:rPr lang="it-IT" sz="1400" dirty="0" smtClean="0"/>
              <a:t> of the </a:t>
            </a:r>
            <a:r>
              <a:rPr lang="it-IT" sz="1400" dirty="0" err="1" smtClean="0"/>
              <a:t>Association</a:t>
            </a:r>
            <a:r>
              <a:rPr lang="it-IT" sz="1400" dirty="0" smtClean="0"/>
              <a:t> for </a:t>
            </a:r>
            <a:r>
              <a:rPr lang="it-IT" sz="1400" dirty="0" err="1" smtClean="0"/>
              <a:t>Computational</a:t>
            </a:r>
            <a:r>
              <a:rPr lang="it-IT" sz="1400" dirty="0" smtClean="0"/>
              <a:t> </a:t>
            </a:r>
            <a:r>
              <a:rPr lang="it-IT" sz="1400" dirty="0" err="1" smtClean="0"/>
              <a:t>Linguistics</a:t>
            </a:r>
            <a:r>
              <a:rPr lang="it-IT" sz="1400" dirty="0" smtClean="0"/>
              <a:t>, 2010</a:t>
            </a:r>
          </a:p>
          <a:p>
            <a:pPr marL="0" indent="0">
              <a:buNone/>
            </a:pPr>
            <a:r>
              <a:rPr lang="it-IT" sz="1400" b="1" dirty="0" smtClean="0"/>
              <a:t>A </a:t>
            </a:r>
            <a:r>
              <a:rPr lang="it-IT" sz="1400" b="1" dirty="0" err="1" smtClean="0"/>
              <a:t>valid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kernel</a:t>
            </a:r>
            <a:r>
              <a:rPr lang="it-IT" sz="1400" b="1" dirty="0" smtClean="0"/>
              <a:t> with an </a:t>
            </a:r>
            <a:r>
              <a:rPr lang="it-IT" sz="1400" b="1" dirty="0" err="1" smtClean="0"/>
              <a:t>efficient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algorithm</a:t>
            </a:r>
            <a:endParaRPr lang="it-IT" sz="1400" b="1" dirty="0" smtClean="0"/>
          </a:p>
          <a:p>
            <a:r>
              <a:rPr lang="it-IT" sz="1400" dirty="0" smtClean="0"/>
              <a:t>Zanzotto, F. M. &amp; Dell'Arciprete, L. </a:t>
            </a:r>
            <a:r>
              <a:rPr lang="it-IT" sz="1400" dirty="0" err="1" smtClean="0"/>
              <a:t>Efficient</a:t>
            </a:r>
            <a:r>
              <a:rPr lang="it-IT" sz="1400" dirty="0" smtClean="0"/>
              <a:t> </a:t>
            </a:r>
            <a:r>
              <a:rPr lang="it-IT" sz="1400" dirty="0" err="1" smtClean="0"/>
              <a:t>kernels</a:t>
            </a:r>
            <a:r>
              <a:rPr lang="it-IT" sz="1400" dirty="0" smtClean="0"/>
              <a:t> for </a:t>
            </a:r>
            <a:r>
              <a:rPr lang="it-IT" sz="1400" dirty="0" err="1" smtClean="0"/>
              <a:t>sentence</a:t>
            </a:r>
            <a:r>
              <a:rPr lang="it-IT" sz="1400" dirty="0" smtClean="0"/>
              <a:t> </a:t>
            </a:r>
            <a:r>
              <a:rPr lang="it-IT" sz="1400" dirty="0" err="1" smtClean="0"/>
              <a:t>pair</a:t>
            </a:r>
            <a:r>
              <a:rPr lang="it-IT" sz="1400" dirty="0" smtClean="0"/>
              <a:t> </a:t>
            </a:r>
            <a:r>
              <a:rPr lang="it-IT" sz="1400" dirty="0" err="1" smtClean="0"/>
              <a:t>classification</a:t>
            </a:r>
            <a:r>
              <a:rPr lang="it-IT" sz="1400" dirty="0" smtClean="0"/>
              <a:t>, Conference on </a:t>
            </a:r>
            <a:r>
              <a:rPr lang="it-IT" sz="1400" dirty="0" err="1" smtClean="0"/>
              <a:t>Empirical</a:t>
            </a:r>
            <a:r>
              <a:rPr lang="it-IT" sz="1400" dirty="0" smtClean="0"/>
              <a:t> </a:t>
            </a:r>
            <a:r>
              <a:rPr lang="it-IT" sz="1400" dirty="0" err="1" smtClean="0"/>
              <a:t>Methods</a:t>
            </a:r>
            <a:r>
              <a:rPr lang="it-IT" sz="1400" dirty="0" smtClean="0"/>
              <a:t> on Natural Language Processing, 2009</a:t>
            </a:r>
          </a:p>
          <a:p>
            <a:r>
              <a:rPr lang="it-IT" sz="1400" dirty="0" smtClean="0"/>
              <a:t>Zanzotto, F. M.; Dell'arciprete, L. &amp; Moschitti, A. </a:t>
            </a:r>
            <a:r>
              <a:rPr lang="it-IT" sz="1400" dirty="0" err="1" smtClean="0"/>
              <a:t>Efficient</a:t>
            </a:r>
            <a:r>
              <a:rPr lang="it-IT" sz="1400" dirty="0" smtClean="0"/>
              <a:t> </a:t>
            </a:r>
            <a:r>
              <a:rPr lang="it-IT" sz="1400" dirty="0" err="1" smtClean="0"/>
              <a:t>Graph</a:t>
            </a:r>
            <a:r>
              <a:rPr lang="it-IT" sz="1400" dirty="0" smtClean="0"/>
              <a:t> </a:t>
            </a:r>
            <a:r>
              <a:rPr lang="it-IT" sz="1400" dirty="0" err="1" smtClean="0"/>
              <a:t>Kernels</a:t>
            </a:r>
            <a:r>
              <a:rPr lang="it-IT" sz="1400" dirty="0" smtClean="0"/>
              <a:t> for </a:t>
            </a:r>
            <a:r>
              <a:rPr lang="it-IT" sz="1400" dirty="0" err="1" smtClean="0"/>
              <a:t>Textual</a:t>
            </a:r>
            <a:r>
              <a:rPr lang="it-IT" sz="1400" dirty="0" smtClean="0"/>
              <a:t> </a:t>
            </a:r>
            <a:r>
              <a:rPr lang="it-IT" sz="1400" dirty="0" err="1" smtClean="0"/>
              <a:t>Entailment</a:t>
            </a:r>
            <a:r>
              <a:rPr lang="it-IT" sz="1400" dirty="0" smtClean="0"/>
              <a:t> </a:t>
            </a:r>
            <a:r>
              <a:rPr lang="it-IT" sz="1400" dirty="0" err="1" smtClean="0"/>
              <a:t>Recognition</a:t>
            </a:r>
            <a:r>
              <a:rPr lang="it-IT" sz="1400" dirty="0" smtClean="0"/>
              <a:t>, FUNDAMENTA INFORMATICAE</a:t>
            </a:r>
          </a:p>
          <a:p>
            <a:pPr marL="0" indent="0">
              <a:buNone/>
            </a:pPr>
            <a:r>
              <a:rPr lang="it-IT" sz="1400" b="1" dirty="0" smtClean="0"/>
              <a:t>Applications</a:t>
            </a:r>
          </a:p>
          <a:p>
            <a:r>
              <a:rPr lang="it-IT" sz="1400" dirty="0" smtClean="0"/>
              <a:t>Zanzotto, F. M.; Pennacchiotti, M. &amp; </a:t>
            </a:r>
            <a:r>
              <a:rPr lang="it-IT" sz="1400" dirty="0" err="1" smtClean="0"/>
              <a:t>Tsioutsiouliklis</a:t>
            </a:r>
            <a:r>
              <a:rPr lang="it-IT" sz="1400" dirty="0" smtClean="0"/>
              <a:t>, K. </a:t>
            </a:r>
            <a:r>
              <a:rPr lang="it-IT" sz="1400" dirty="0" err="1" smtClean="0"/>
              <a:t>Linguistic</a:t>
            </a:r>
            <a:r>
              <a:rPr lang="it-IT" sz="1400" dirty="0" smtClean="0"/>
              <a:t> </a:t>
            </a:r>
            <a:r>
              <a:rPr lang="it-IT" sz="1400" dirty="0" err="1" smtClean="0"/>
              <a:t>Redundancy</a:t>
            </a:r>
            <a:r>
              <a:rPr lang="it-IT" sz="1400" dirty="0" smtClean="0"/>
              <a:t> in </a:t>
            </a:r>
            <a:r>
              <a:rPr lang="it-IT" sz="1400" dirty="0" err="1" smtClean="0"/>
              <a:t>Twitter</a:t>
            </a:r>
            <a:r>
              <a:rPr lang="it-IT" sz="1400" dirty="0" smtClean="0"/>
              <a:t>, </a:t>
            </a:r>
            <a:r>
              <a:rPr lang="it-IT" sz="1400" dirty="0" err="1" smtClean="0"/>
              <a:t>Proceedings</a:t>
            </a:r>
            <a:r>
              <a:rPr lang="it-IT" sz="1400" dirty="0" smtClean="0"/>
              <a:t> of 2011 Conference on </a:t>
            </a:r>
            <a:r>
              <a:rPr lang="it-IT" sz="1400" dirty="0" err="1" smtClean="0"/>
              <a:t>Empirical</a:t>
            </a:r>
            <a:r>
              <a:rPr lang="it-IT" sz="1400" dirty="0" smtClean="0"/>
              <a:t> </a:t>
            </a:r>
            <a:r>
              <a:rPr lang="it-IT" sz="1400" dirty="0" err="1" smtClean="0"/>
              <a:t>Methods</a:t>
            </a:r>
            <a:r>
              <a:rPr lang="it-IT" sz="1400" dirty="0" smtClean="0"/>
              <a:t> on Natural Language Processing (</a:t>
            </a:r>
            <a:r>
              <a:rPr lang="it-IT" sz="1400" dirty="0" err="1" smtClean="0"/>
              <a:t>EmNLP</a:t>
            </a:r>
            <a:r>
              <a:rPr lang="it-IT" sz="1400" dirty="0" smtClean="0"/>
              <a:t>), 2011</a:t>
            </a:r>
          </a:p>
          <a:p>
            <a:pPr marL="0" lvl="0" indent="0">
              <a:buNone/>
            </a:pPr>
            <a:r>
              <a:rPr lang="it-IT" sz="1400" b="1" dirty="0" err="1" smtClean="0">
                <a:solidFill>
                  <a:srgbClr val="000000"/>
                </a:solidFill>
              </a:rPr>
              <a:t>Extracting</a:t>
            </a:r>
            <a:r>
              <a:rPr lang="it-IT" sz="1400" b="1" dirty="0" smtClean="0">
                <a:solidFill>
                  <a:srgbClr val="000000"/>
                </a:solidFill>
              </a:rPr>
              <a:t> RTE Corpora</a:t>
            </a:r>
          </a:p>
          <a:p>
            <a:r>
              <a:rPr lang="en-US" sz="1400" dirty="0"/>
              <a:t>Zanzotto, F. M. &amp; Pennacchiotti, M. </a:t>
            </a:r>
            <a:r>
              <a:rPr lang="en-US" sz="1400" i="1" dirty="0"/>
              <a:t>Expanding textual entailment corpora from Wikipedia using co-training</a:t>
            </a:r>
            <a:r>
              <a:rPr lang="en-US" sz="1400" dirty="0"/>
              <a:t>, Proceedings of the COLING-Workshop on The People's Web Meets NLP: Collaboratively Constructed Semantic Resources, </a:t>
            </a:r>
            <a:r>
              <a:rPr lang="en-US" sz="1400" dirty="0" smtClean="0"/>
              <a:t>2010</a:t>
            </a:r>
          </a:p>
          <a:p>
            <a:pPr marL="0" indent="0">
              <a:buNone/>
            </a:pPr>
            <a:r>
              <a:rPr lang="en-US" sz="1400" b="1" dirty="0" smtClean="0">
                <a:solidFill>
                  <a:srgbClr val="000000"/>
                </a:solidFill>
              </a:rPr>
              <a:t>Learning</a:t>
            </a:r>
            <a:r>
              <a:rPr lang="en-US" sz="1400" b="1" baseline="0" dirty="0" smtClean="0">
                <a:solidFill>
                  <a:srgbClr val="000000"/>
                </a:solidFill>
              </a:rPr>
              <a:t> Verb Relations</a:t>
            </a:r>
          </a:p>
          <a:p>
            <a:r>
              <a:rPr lang="en-US" sz="1400" dirty="0">
                <a:solidFill>
                  <a:srgbClr val="000000"/>
                </a:solidFill>
              </a:rPr>
              <a:t>Zanzotto, F. M.; Pennacchiotti, M. &amp; Pazienza, M. T. Discovering asymmetric entailment relations between verbs using </a:t>
            </a:r>
            <a:r>
              <a:rPr lang="en-US" sz="1400" dirty="0" err="1">
                <a:solidFill>
                  <a:srgbClr val="000000"/>
                </a:solidFill>
              </a:rPr>
              <a:t>selectional</a:t>
            </a:r>
            <a:r>
              <a:rPr lang="en-US" sz="1400" dirty="0">
                <a:solidFill>
                  <a:srgbClr val="000000"/>
                </a:solidFill>
              </a:rPr>
              <a:t> preferences, ACL-44: Proceedings of the 21st International Conference on Computational Linguistics and the 44th annual meeting of the Association for Computational </a:t>
            </a:r>
            <a:r>
              <a:rPr lang="en-US" sz="1400" dirty="0" smtClean="0">
                <a:solidFill>
                  <a:srgbClr val="000000"/>
                </a:solidFill>
              </a:rPr>
              <a:t>Linguistics</a:t>
            </a:r>
            <a:endParaRPr lang="it-IT" sz="1400" dirty="0">
              <a:solidFill>
                <a:srgbClr val="000000"/>
              </a:solidFill>
            </a:endParaRP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My first life</a:t>
            </a:r>
            <a:br>
              <a:rPr lang="it-IT" dirty="0"/>
            </a:br>
            <a:r>
              <a:rPr lang="it-IT" sz="2800" dirty="0"/>
              <a:t>Learning </a:t>
            </a:r>
            <a:r>
              <a:rPr lang="it-IT" sz="2800" dirty="0" err="1"/>
              <a:t>Textual</a:t>
            </a:r>
            <a:r>
              <a:rPr lang="it-IT" sz="2800" dirty="0"/>
              <a:t> </a:t>
            </a:r>
            <a:r>
              <a:rPr lang="it-IT" sz="2800" dirty="0" err="1"/>
              <a:t>Entailment</a:t>
            </a:r>
            <a:r>
              <a:rPr lang="it-IT" sz="2800" dirty="0"/>
              <a:t> </a:t>
            </a:r>
            <a:r>
              <a:rPr lang="it-IT" sz="2800" dirty="0" err="1"/>
              <a:t>Recognition</a:t>
            </a:r>
            <a:r>
              <a:rPr lang="it-IT" sz="2800" dirty="0"/>
              <a:t> Systems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737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685800" y="1371600"/>
            <a:ext cx="5398368" cy="4724400"/>
          </a:xfrm>
        </p:spPr>
        <p:txBody>
          <a:bodyPr/>
          <a:lstStyle/>
          <a:p>
            <a:pPr marL="0" indent="0">
              <a:buNone/>
            </a:pPr>
            <a:r>
              <a:rPr lang="it-IT" sz="1600" dirty="0" smtClean="0"/>
              <a:t>Zanzotto</a:t>
            </a:r>
            <a:r>
              <a:rPr lang="it-IT" sz="1600" dirty="0"/>
              <a:t>, F. M. &amp; Croce, D. </a:t>
            </a:r>
            <a:r>
              <a:rPr lang="it-IT" sz="1600" i="1" dirty="0" err="1"/>
              <a:t>Comparing</a:t>
            </a:r>
            <a:r>
              <a:rPr lang="it-IT" sz="1600" i="1" dirty="0"/>
              <a:t> EEG/ERP-</a:t>
            </a:r>
            <a:r>
              <a:rPr lang="it-IT" sz="1600" i="1" dirty="0" err="1"/>
              <a:t>like</a:t>
            </a:r>
            <a:r>
              <a:rPr lang="it-IT" sz="1600" i="1" dirty="0"/>
              <a:t> and </a:t>
            </a:r>
            <a:r>
              <a:rPr lang="it-IT" sz="1600" i="1" dirty="0" err="1"/>
              <a:t>fMRI-like</a:t>
            </a:r>
            <a:r>
              <a:rPr lang="it-IT" sz="1600" i="1" dirty="0"/>
              <a:t> </a:t>
            </a:r>
            <a:r>
              <a:rPr lang="it-IT" sz="1600" i="1" dirty="0" err="1"/>
              <a:t>Techniques</a:t>
            </a:r>
            <a:r>
              <a:rPr lang="it-IT" sz="1600" i="1" dirty="0"/>
              <a:t> for Reading Machine </a:t>
            </a:r>
            <a:r>
              <a:rPr lang="it-IT" sz="1600" i="1" dirty="0" err="1"/>
              <a:t>Thoughts</a:t>
            </a:r>
            <a:r>
              <a:rPr lang="it-IT" sz="1600" dirty="0"/>
              <a:t>, BI 2010: </a:t>
            </a:r>
            <a:r>
              <a:rPr lang="it-IT" sz="1600" dirty="0" err="1"/>
              <a:t>Proceedings</a:t>
            </a:r>
            <a:r>
              <a:rPr lang="it-IT" sz="1600" dirty="0"/>
              <a:t> of the Brain </a:t>
            </a:r>
            <a:r>
              <a:rPr lang="it-IT" sz="1600" dirty="0" err="1"/>
              <a:t>Informatics</a:t>
            </a:r>
            <a:r>
              <a:rPr lang="it-IT" sz="1600" dirty="0"/>
              <a:t> Conference - Toronto, </a:t>
            </a:r>
            <a:r>
              <a:rPr lang="it-IT" sz="1600" dirty="0" smtClean="0"/>
              <a:t>2010</a:t>
            </a:r>
            <a:endParaRPr lang="it-IT" sz="1600" dirty="0"/>
          </a:p>
          <a:p>
            <a:pPr marL="0" indent="0">
              <a:buNone/>
            </a:pPr>
            <a:r>
              <a:rPr lang="it-IT" sz="1600" dirty="0"/>
              <a:t>Zanzotto, F. M.; Croce, D. &amp; Prezioso, S. </a:t>
            </a:r>
            <a:r>
              <a:rPr lang="it-IT" sz="1600" i="1" dirty="0"/>
              <a:t>Reading </a:t>
            </a:r>
            <a:r>
              <a:rPr lang="it-IT" sz="1600" i="1" dirty="0" err="1"/>
              <a:t>what</a:t>
            </a:r>
            <a:r>
              <a:rPr lang="it-IT" sz="1600" i="1" dirty="0"/>
              <a:t> </a:t>
            </a:r>
            <a:r>
              <a:rPr lang="it-IT" sz="1600" i="1" dirty="0" err="1"/>
              <a:t>Machines</a:t>
            </a:r>
            <a:r>
              <a:rPr lang="it-IT" sz="1600" i="1" dirty="0"/>
              <a:t> "</a:t>
            </a:r>
            <a:r>
              <a:rPr lang="it-IT" sz="1600" i="1" dirty="0" err="1"/>
              <a:t>Think</a:t>
            </a:r>
            <a:r>
              <a:rPr lang="it-IT" sz="1600" i="1" dirty="0"/>
              <a:t>": a Challenge for </a:t>
            </a:r>
            <a:r>
              <a:rPr lang="it-IT" sz="1600" i="1" dirty="0" err="1"/>
              <a:t>Nanotechnology</a:t>
            </a:r>
            <a:r>
              <a:rPr lang="it-IT" sz="1600" dirty="0"/>
              <a:t>, Joint </a:t>
            </a:r>
            <a:r>
              <a:rPr lang="it-IT" sz="1600" dirty="0" err="1"/>
              <a:t>Conferences</a:t>
            </a:r>
            <a:r>
              <a:rPr lang="it-IT" sz="1600" dirty="0"/>
              <a:t> on </a:t>
            </a:r>
            <a:r>
              <a:rPr lang="it-IT" sz="1600" dirty="0" err="1"/>
              <a:t>Avdanced</a:t>
            </a:r>
            <a:r>
              <a:rPr lang="it-IT" sz="1600" dirty="0"/>
              <a:t> </a:t>
            </a:r>
            <a:r>
              <a:rPr lang="it-IT" sz="1600" dirty="0" err="1"/>
              <a:t>Materials</a:t>
            </a:r>
            <a:r>
              <a:rPr lang="it-IT" sz="1600" dirty="0"/>
              <a:t>, </a:t>
            </a:r>
            <a:r>
              <a:rPr lang="it-IT" sz="1600" dirty="0" smtClean="0"/>
              <a:t>2009</a:t>
            </a:r>
            <a:endParaRPr lang="it-IT" sz="1600" dirty="0"/>
          </a:p>
          <a:p>
            <a:pPr marL="0" indent="0">
              <a:buNone/>
            </a:pPr>
            <a:r>
              <a:rPr lang="it-IT" sz="1600" dirty="0"/>
              <a:t>Zanzotto, F. M. &amp; Croce, D. </a:t>
            </a:r>
            <a:r>
              <a:rPr lang="it-IT" sz="1600" i="1" dirty="0"/>
              <a:t>Reading </a:t>
            </a:r>
            <a:r>
              <a:rPr lang="it-IT" sz="1600" i="1" dirty="0" err="1"/>
              <a:t>what</a:t>
            </a:r>
            <a:r>
              <a:rPr lang="it-IT" sz="1600" i="1" dirty="0"/>
              <a:t> </a:t>
            </a:r>
            <a:r>
              <a:rPr lang="it-IT" sz="1600" i="1" dirty="0" err="1"/>
              <a:t>machines</a:t>
            </a:r>
            <a:r>
              <a:rPr lang="it-IT" sz="1600" i="1" dirty="0"/>
              <a:t> "</a:t>
            </a:r>
            <a:r>
              <a:rPr lang="it-IT" sz="1600" i="1" dirty="0" err="1"/>
              <a:t>think</a:t>
            </a:r>
            <a:r>
              <a:rPr lang="it-IT" sz="1600" i="1" dirty="0"/>
              <a:t>"</a:t>
            </a:r>
            <a:r>
              <a:rPr lang="it-IT" sz="1600" dirty="0"/>
              <a:t>, BI 2009: </a:t>
            </a:r>
            <a:r>
              <a:rPr lang="it-IT" sz="1600" dirty="0" err="1"/>
              <a:t>Proceedings</a:t>
            </a:r>
            <a:r>
              <a:rPr lang="it-IT" sz="1600" dirty="0"/>
              <a:t> of the Brain </a:t>
            </a:r>
            <a:r>
              <a:rPr lang="it-IT" sz="1600" dirty="0" err="1"/>
              <a:t>Informatics</a:t>
            </a:r>
            <a:r>
              <a:rPr lang="it-IT" sz="1600" dirty="0"/>
              <a:t> Conference - </a:t>
            </a:r>
            <a:r>
              <a:rPr lang="it-IT" sz="1600" dirty="0" err="1"/>
              <a:t>Bejing</a:t>
            </a:r>
            <a:r>
              <a:rPr lang="it-IT" sz="1600" dirty="0"/>
              <a:t>, China, </a:t>
            </a:r>
            <a:r>
              <a:rPr lang="it-IT" sz="1600" dirty="0" err="1"/>
              <a:t>October</a:t>
            </a:r>
            <a:r>
              <a:rPr lang="it-IT" sz="1600" dirty="0"/>
              <a:t> </a:t>
            </a:r>
            <a:r>
              <a:rPr lang="it-IT" sz="1600" dirty="0" smtClean="0"/>
              <a:t>2009</a:t>
            </a:r>
            <a:endParaRPr lang="it-IT" sz="1600" dirty="0"/>
          </a:p>
          <a:p>
            <a:pPr marL="0" indent="0">
              <a:buNone/>
            </a:pPr>
            <a:r>
              <a:rPr lang="it-IT" sz="1600" dirty="0"/>
              <a:t>Prezioso, S.; Croce, D. &amp; Zanzotto, F. M. </a:t>
            </a:r>
            <a:r>
              <a:rPr lang="it-IT" sz="1600" i="1" dirty="0"/>
              <a:t>Reading </a:t>
            </a:r>
            <a:r>
              <a:rPr lang="it-IT" sz="1600" i="1" dirty="0" err="1"/>
              <a:t>what</a:t>
            </a:r>
            <a:r>
              <a:rPr lang="it-IT" sz="1600" i="1" dirty="0"/>
              <a:t> </a:t>
            </a:r>
            <a:r>
              <a:rPr lang="it-IT" sz="1600" i="1" dirty="0" err="1"/>
              <a:t>machines</a:t>
            </a:r>
            <a:r>
              <a:rPr lang="it-IT" sz="1600" i="1" dirty="0"/>
              <a:t> "</a:t>
            </a:r>
            <a:r>
              <a:rPr lang="it-IT" sz="1600" i="1" dirty="0" err="1"/>
              <a:t>think</a:t>
            </a:r>
            <a:r>
              <a:rPr lang="it-IT" sz="1600" i="1" dirty="0"/>
              <a:t>": a </a:t>
            </a:r>
            <a:r>
              <a:rPr lang="it-IT" sz="1600" i="1" dirty="0" err="1"/>
              <a:t>challenge</a:t>
            </a:r>
            <a:r>
              <a:rPr lang="it-IT" sz="1600" i="1" dirty="0"/>
              <a:t> for </a:t>
            </a:r>
            <a:r>
              <a:rPr lang="it-IT" sz="1600" i="1" dirty="0" err="1"/>
              <a:t>nanotechnology</a:t>
            </a:r>
            <a:r>
              <a:rPr lang="it-IT" sz="1600" dirty="0"/>
              <a:t>, JOURNAL OF COMPUTATIONAL AND THEORETICAL NANOSCIENCE, </a:t>
            </a:r>
            <a:r>
              <a:rPr lang="it-IT" sz="1600" dirty="0" smtClean="0"/>
              <a:t>2011</a:t>
            </a:r>
            <a:endParaRPr lang="it-IT" sz="1600" dirty="0"/>
          </a:p>
          <a:p>
            <a:pPr marL="0" indent="0">
              <a:buNone/>
            </a:pPr>
            <a:r>
              <a:rPr lang="it-IT" sz="1600" dirty="0"/>
              <a:t>Zanzotto, F. M.; Dell'arciprete, L. &amp; Korkontzelos, Y. </a:t>
            </a:r>
            <a:r>
              <a:rPr lang="it-IT" sz="1600" i="1" dirty="0"/>
              <a:t>Rappresentazione distribuita e semantica distribuzionale dalla prospettiva dell'Intelligenza Artificiale</a:t>
            </a:r>
            <a:r>
              <a:rPr lang="it-IT" sz="1600" dirty="0"/>
              <a:t>, TEORIE &amp; MODELLI, </a:t>
            </a:r>
            <a:r>
              <a:rPr lang="it-IT" sz="1600" dirty="0" smtClean="0"/>
              <a:t>2010</a:t>
            </a:r>
            <a:endParaRPr lang="it-IT" sz="1600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685800" y="510952"/>
            <a:ext cx="7772400" cy="685800"/>
          </a:xfrm>
        </p:spPr>
        <p:txBody>
          <a:bodyPr/>
          <a:lstStyle/>
          <a:p>
            <a:r>
              <a:rPr lang="it-IT" dirty="0" smtClean="0"/>
              <a:t>My </a:t>
            </a:r>
            <a:r>
              <a:rPr lang="it-IT" dirty="0" err="1" smtClean="0"/>
              <a:t>second</a:t>
            </a:r>
            <a:r>
              <a:rPr lang="it-IT" dirty="0" smtClean="0"/>
              <a:t> life</a:t>
            </a:r>
            <a:br>
              <a:rPr lang="it-IT" dirty="0" smtClean="0"/>
            </a:br>
            <a:r>
              <a:rPr lang="it-IT" sz="2400" dirty="0" err="1"/>
              <a:t>Parallels</a:t>
            </a:r>
            <a:r>
              <a:rPr lang="it-IT" sz="2400" dirty="0"/>
              <a:t> </a:t>
            </a:r>
            <a:r>
              <a:rPr lang="it-IT" sz="2400" dirty="0" err="1"/>
              <a:t>between</a:t>
            </a:r>
            <a:r>
              <a:rPr lang="it-IT" sz="2400" dirty="0"/>
              <a:t> Brains and </a:t>
            </a:r>
            <a:r>
              <a:rPr lang="it-IT" sz="2400" dirty="0" err="1"/>
              <a:t>Computers</a:t>
            </a:r>
            <a:r>
              <a:rPr lang="it-IT" sz="2400" dirty="0"/>
              <a:t/>
            </a:r>
            <a:br>
              <a:rPr lang="it-IT" sz="2400" dirty="0"/>
            </a:br>
            <a:endParaRPr lang="it-IT" dirty="0"/>
          </a:p>
        </p:txBody>
      </p:sp>
      <p:pic>
        <p:nvPicPr>
          <p:cNvPr id="256002" name="Picture 2" descr="C:\USERS_DATA\FABIO\LAVORO\GestioneInformazioniSuDiMe\NuovoSitoPersonale\publications\2012_BrainInformatics_cov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1412776"/>
            <a:ext cx="2880561" cy="420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10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Quick</a:t>
            </a:r>
            <a:r>
              <a:rPr lang="it-IT" dirty="0" smtClean="0"/>
              <a:t> background </a:t>
            </a:r>
            <a:br>
              <a:rPr lang="it-IT" dirty="0" smtClean="0"/>
            </a:br>
            <a:r>
              <a:rPr lang="it-IT" dirty="0" smtClean="0"/>
              <a:t>on </a:t>
            </a:r>
            <a:r>
              <a:rPr lang="it-IT" dirty="0" err="1" smtClean="0"/>
              <a:t>Supervised</a:t>
            </a:r>
            <a:r>
              <a:rPr lang="it-IT" dirty="0" smtClean="0"/>
              <a:t> </a:t>
            </a:r>
            <a:r>
              <a:rPr lang="it-IT" dirty="0" err="1" smtClean="0"/>
              <a:t>Machine</a:t>
            </a:r>
            <a:r>
              <a:rPr lang="it-IT" dirty="0" smtClean="0"/>
              <a:t> </a:t>
            </a:r>
            <a:r>
              <a:rPr lang="it-IT" dirty="0" err="1" smtClean="0"/>
              <a:t>Learning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3671900" y="2420888"/>
            <a:ext cx="144016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Classifier</a:t>
            </a:r>
            <a:endParaRPr lang="it-IT" dirty="0"/>
          </a:p>
        </p:txBody>
      </p:sp>
      <p:sp>
        <p:nvSpPr>
          <p:cNvPr id="15" name="Rettangolo 14"/>
          <p:cNvSpPr/>
          <p:nvPr/>
        </p:nvSpPr>
        <p:spPr>
          <a:xfrm>
            <a:off x="3671900" y="4869160"/>
            <a:ext cx="144016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Learner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251520" y="2132856"/>
            <a:ext cx="1226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/>
              <a:t>Instance</a:t>
            </a:r>
            <a:endParaRPr lang="it-IT" i="1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1979712" y="3242593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i="1" dirty="0" err="1" smtClean="0"/>
              <a:t>Instance</a:t>
            </a:r>
            <a:r>
              <a:rPr lang="it-IT" sz="1800" i="1" dirty="0" smtClean="0"/>
              <a:t> in a </a:t>
            </a:r>
            <a:r>
              <a:rPr lang="it-IT" sz="1800" i="1" dirty="0" err="1" smtClean="0"/>
              <a:t>feature</a:t>
            </a:r>
            <a:r>
              <a:rPr lang="it-IT" sz="1800" i="1" dirty="0" smtClean="0"/>
              <a:t> </a:t>
            </a:r>
            <a:r>
              <a:rPr lang="it-IT" sz="1800" i="1" dirty="0" err="1" smtClean="0"/>
              <a:t>space</a:t>
            </a:r>
            <a:endParaRPr lang="it-IT" sz="1800" i="1" dirty="0"/>
          </a:p>
        </p:txBody>
      </p:sp>
      <p:cxnSp>
        <p:nvCxnSpPr>
          <p:cNvPr id="27" name="Connettore 2 26"/>
          <p:cNvCxnSpPr>
            <a:stCxn id="4" idx="3"/>
            <a:endCxn id="30" idx="1"/>
          </p:cNvCxnSpPr>
          <p:nvPr/>
        </p:nvCxnSpPr>
        <p:spPr>
          <a:xfrm>
            <a:off x="5112060" y="2816932"/>
            <a:ext cx="118813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6300192" y="2586100"/>
            <a:ext cx="39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y</a:t>
            </a:r>
            <a:r>
              <a:rPr lang="it-IT" baseline="-25000" dirty="0" err="1" smtClean="0"/>
              <a:t>i</a:t>
            </a:r>
            <a:endParaRPr lang="it-IT" baseline="-25000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2051720" y="4480094"/>
            <a:ext cx="11384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{(</a:t>
            </a:r>
            <a:r>
              <a:rPr lang="it-IT" b="1" dirty="0" smtClean="0"/>
              <a:t>x</a:t>
            </a:r>
            <a:r>
              <a:rPr lang="it-IT" b="1" baseline="-25000" dirty="0" smtClean="0"/>
              <a:t>1</a:t>
            </a:r>
            <a:r>
              <a:rPr lang="it-IT" dirty="0" smtClean="0"/>
              <a:t>,y</a:t>
            </a:r>
            <a:r>
              <a:rPr lang="it-IT" baseline="-25000" dirty="0" smtClean="0"/>
              <a:t>1</a:t>
            </a:r>
            <a:r>
              <a:rPr lang="it-IT" dirty="0" smtClean="0"/>
              <a:t>)</a:t>
            </a:r>
            <a:endParaRPr lang="it-IT" baseline="-25000" dirty="0" smtClean="0"/>
          </a:p>
          <a:p>
            <a:r>
              <a:rPr lang="it-IT" dirty="0" smtClean="0"/>
              <a:t>(</a:t>
            </a:r>
            <a:r>
              <a:rPr lang="it-IT" b="1" dirty="0" smtClean="0"/>
              <a:t>x</a:t>
            </a:r>
            <a:r>
              <a:rPr lang="it-IT" b="1" baseline="-25000" dirty="0" smtClean="0"/>
              <a:t>2</a:t>
            </a:r>
            <a:r>
              <a:rPr lang="it-IT" dirty="0" smtClean="0"/>
              <a:t>,y</a:t>
            </a:r>
            <a:r>
              <a:rPr lang="it-IT" baseline="-25000" dirty="0" smtClean="0"/>
              <a:t>2</a:t>
            </a:r>
            <a:r>
              <a:rPr lang="it-IT" dirty="0" smtClean="0"/>
              <a:t>)</a:t>
            </a:r>
            <a:endParaRPr lang="it-IT" baseline="-25000" dirty="0" smtClean="0"/>
          </a:p>
          <a:p>
            <a:r>
              <a:rPr lang="it-IT" dirty="0" smtClean="0"/>
              <a:t>…</a:t>
            </a:r>
          </a:p>
          <a:p>
            <a:r>
              <a:rPr lang="it-IT" dirty="0" smtClean="0"/>
              <a:t>(</a:t>
            </a:r>
            <a:r>
              <a:rPr lang="it-IT" b="1" dirty="0" err="1" smtClean="0"/>
              <a:t>x</a:t>
            </a:r>
            <a:r>
              <a:rPr lang="it-IT" b="1" baseline="-25000" dirty="0" err="1" smtClean="0"/>
              <a:t>n</a:t>
            </a:r>
            <a:r>
              <a:rPr lang="it-IT" dirty="0" smtClean="0"/>
              <a:t>,</a:t>
            </a:r>
            <a:r>
              <a:rPr lang="it-IT" dirty="0" err="1" smtClean="0"/>
              <a:t>y</a:t>
            </a:r>
            <a:r>
              <a:rPr lang="it-IT" baseline="-25000" dirty="0" err="1" smtClean="0"/>
              <a:t>n</a:t>
            </a:r>
            <a:r>
              <a:rPr lang="it-IT" dirty="0" smtClean="0"/>
              <a:t>)}</a:t>
            </a:r>
            <a:endParaRPr lang="it-IT" baseline="-25000" dirty="0"/>
          </a:p>
        </p:txBody>
      </p:sp>
      <p:cxnSp>
        <p:nvCxnSpPr>
          <p:cNvPr id="34" name="Connettore 2 33"/>
          <p:cNvCxnSpPr>
            <a:stCxn id="32" idx="3"/>
            <a:endCxn id="15" idx="1"/>
          </p:cNvCxnSpPr>
          <p:nvPr/>
        </p:nvCxnSpPr>
        <p:spPr>
          <a:xfrm>
            <a:off x="3190173" y="5264924"/>
            <a:ext cx="481727" cy="2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ilindro 36"/>
          <p:cNvSpPr/>
          <p:nvPr/>
        </p:nvSpPr>
        <p:spPr>
          <a:xfrm>
            <a:off x="4067944" y="3789040"/>
            <a:ext cx="648072" cy="64807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9" name="Connettore 2 38"/>
          <p:cNvCxnSpPr>
            <a:stCxn id="15" idx="0"/>
            <a:endCxn id="37" idx="3"/>
          </p:cNvCxnSpPr>
          <p:nvPr/>
        </p:nvCxnSpPr>
        <p:spPr>
          <a:xfrm rot="5400000" flipH="1" flipV="1">
            <a:off x="4175956" y="4653136"/>
            <a:ext cx="43204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2 40"/>
          <p:cNvCxnSpPr>
            <a:stCxn id="37" idx="1"/>
            <a:endCxn id="4" idx="2"/>
          </p:cNvCxnSpPr>
          <p:nvPr/>
        </p:nvCxnSpPr>
        <p:spPr>
          <a:xfrm rot="5400000" flipH="1" flipV="1">
            <a:off x="4103948" y="3501008"/>
            <a:ext cx="57606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sellaDiTesto 41"/>
          <p:cNvSpPr txBox="1"/>
          <p:nvPr/>
        </p:nvSpPr>
        <p:spPr>
          <a:xfrm>
            <a:off x="323528" y="4941168"/>
            <a:ext cx="1701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/>
              <a:t>Training Set</a:t>
            </a:r>
            <a:endParaRPr lang="it-IT" i="1" dirty="0"/>
          </a:p>
        </p:txBody>
      </p:sp>
      <p:sp>
        <p:nvSpPr>
          <p:cNvPr id="43" name="CasellaDiTesto 42"/>
          <p:cNvSpPr txBox="1"/>
          <p:nvPr/>
        </p:nvSpPr>
        <p:spPr>
          <a:xfrm>
            <a:off x="4788024" y="3861048"/>
            <a:ext cx="1866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/>
              <a:t>Learnt</a:t>
            </a:r>
            <a:r>
              <a:rPr lang="it-IT" i="1" dirty="0" smtClean="0"/>
              <a:t> </a:t>
            </a:r>
            <a:r>
              <a:rPr lang="it-IT" i="1" dirty="0" err="1" smtClean="0"/>
              <a:t>Model</a:t>
            </a:r>
            <a:endParaRPr lang="it-IT" i="1" dirty="0"/>
          </a:p>
        </p:txBody>
      </p:sp>
      <p:sp>
        <p:nvSpPr>
          <p:cNvPr id="45" name="Connettore 44"/>
          <p:cNvSpPr/>
          <p:nvPr/>
        </p:nvSpPr>
        <p:spPr>
          <a:xfrm>
            <a:off x="827584" y="2708920"/>
            <a:ext cx="216024" cy="2160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6" name="Connettore 2 45"/>
          <p:cNvCxnSpPr/>
          <p:nvPr/>
        </p:nvCxnSpPr>
        <p:spPr>
          <a:xfrm flipV="1">
            <a:off x="1763688" y="1948364"/>
            <a:ext cx="0" cy="12537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2 46"/>
          <p:cNvCxnSpPr/>
          <p:nvPr/>
        </p:nvCxnSpPr>
        <p:spPr>
          <a:xfrm flipV="1">
            <a:off x="1763688" y="3212976"/>
            <a:ext cx="165618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onnettore 47"/>
          <p:cNvSpPr/>
          <p:nvPr/>
        </p:nvSpPr>
        <p:spPr>
          <a:xfrm>
            <a:off x="2051720" y="2749116"/>
            <a:ext cx="80392" cy="1356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9" name="Connettore 2 48"/>
          <p:cNvCxnSpPr>
            <a:stCxn id="45" idx="6"/>
          </p:cNvCxnSpPr>
          <p:nvPr/>
        </p:nvCxnSpPr>
        <p:spPr>
          <a:xfrm>
            <a:off x="1043608" y="2816932"/>
            <a:ext cx="984669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asellaDiTesto 49"/>
          <p:cNvSpPr txBox="1"/>
          <p:nvPr/>
        </p:nvSpPr>
        <p:spPr>
          <a:xfrm>
            <a:off x="1933981" y="2206669"/>
            <a:ext cx="39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x</a:t>
            </a:r>
            <a:r>
              <a:rPr lang="it-IT" b="1" baseline="-25000" dirty="0" smtClean="0"/>
              <a:t>i</a:t>
            </a:r>
            <a:endParaRPr lang="it-IT" b="1" baseline="-25000" dirty="0"/>
          </a:p>
        </p:txBody>
      </p:sp>
      <p:cxnSp>
        <p:nvCxnSpPr>
          <p:cNvPr id="51" name="Connettore 2 50"/>
          <p:cNvCxnSpPr>
            <a:stCxn id="48" idx="6"/>
          </p:cNvCxnSpPr>
          <p:nvPr/>
        </p:nvCxnSpPr>
        <p:spPr>
          <a:xfrm>
            <a:off x="2132112" y="2816932"/>
            <a:ext cx="15397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asellaDiTesto 54"/>
          <p:cNvSpPr txBox="1"/>
          <p:nvPr/>
        </p:nvSpPr>
        <p:spPr>
          <a:xfrm>
            <a:off x="737465" y="2941340"/>
            <a:ext cx="39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>x</a:t>
            </a:r>
            <a:r>
              <a:rPr lang="it-IT" baseline="-25000" dirty="0" smtClean="0">
                <a:solidFill>
                  <a:srgbClr val="0070C0"/>
                </a:solidFill>
              </a:rPr>
              <a:t>i</a:t>
            </a:r>
            <a:endParaRPr lang="it-IT" baseline="-25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23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18" grpId="0"/>
      <p:bldP spid="30" grpId="0"/>
      <p:bldP spid="32" grpId="0"/>
      <p:bldP spid="37" grpId="0" animBg="1"/>
      <p:bldP spid="42" grpId="0"/>
      <p:bldP spid="43" grpId="0"/>
      <p:bldP spid="45" grpId="0" animBg="1"/>
      <p:bldP spid="48" grpId="0" animBg="1"/>
      <p:bldP spid="50" grpId="0"/>
      <p:bldP spid="5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Quick</a:t>
            </a:r>
            <a:r>
              <a:rPr lang="it-IT" dirty="0" smtClean="0"/>
              <a:t> background </a:t>
            </a:r>
            <a:br>
              <a:rPr lang="it-IT" dirty="0" smtClean="0"/>
            </a:br>
            <a:r>
              <a:rPr lang="it-IT" dirty="0" smtClean="0"/>
              <a:t>on </a:t>
            </a:r>
            <a:r>
              <a:rPr lang="it-IT" dirty="0" err="1" smtClean="0"/>
              <a:t>Supervised</a:t>
            </a:r>
            <a:r>
              <a:rPr lang="it-IT" dirty="0" smtClean="0"/>
              <a:t> </a:t>
            </a:r>
            <a:r>
              <a:rPr lang="it-IT" dirty="0" err="1" smtClean="0"/>
              <a:t>Machine</a:t>
            </a:r>
            <a:r>
              <a:rPr lang="it-IT" dirty="0" smtClean="0"/>
              <a:t> </a:t>
            </a:r>
            <a:r>
              <a:rPr lang="it-IT" dirty="0" err="1" smtClean="0"/>
              <a:t>Learning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3671900" y="2420888"/>
            <a:ext cx="144016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Classifier</a:t>
            </a:r>
            <a:endParaRPr lang="it-IT" dirty="0"/>
          </a:p>
        </p:txBody>
      </p:sp>
      <p:sp>
        <p:nvSpPr>
          <p:cNvPr id="5" name="Connettore 4"/>
          <p:cNvSpPr/>
          <p:nvPr/>
        </p:nvSpPr>
        <p:spPr>
          <a:xfrm>
            <a:off x="827584" y="2708920"/>
            <a:ext cx="216024" cy="2160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2 7"/>
          <p:cNvCxnSpPr/>
          <p:nvPr/>
        </p:nvCxnSpPr>
        <p:spPr>
          <a:xfrm flipV="1">
            <a:off x="1763688" y="1948364"/>
            <a:ext cx="0" cy="12537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 flipV="1">
            <a:off x="1763688" y="3212976"/>
            <a:ext cx="165618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nettore 15"/>
          <p:cNvSpPr/>
          <p:nvPr/>
        </p:nvSpPr>
        <p:spPr>
          <a:xfrm>
            <a:off x="2051720" y="2749116"/>
            <a:ext cx="80392" cy="1356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251520" y="2132856"/>
            <a:ext cx="1226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/>
              <a:t>Instance</a:t>
            </a:r>
            <a:endParaRPr lang="it-IT" i="1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1979712" y="3242593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i="1" dirty="0" err="1" smtClean="0"/>
              <a:t>Instance</a:t>
            </a:r>
            <a:r>
              <a:rPr lang="it-IT" sz="1800" i="1" dirty="0" smtClean="0"/>
              <a:t> in a </a:t>
            </a:r>
            <a:r>
              <a:rPr lang="it-IT" sz="1800" i="1" dirty="0" err="1" smtClean="0"/>
              <a:t>feature</a:t>
            </a:r>
            <a:r>
              <a:rPr lang="it-IT" sz="1800" i="1" dirty="0" smtClean="0"/>
              <a:t> </a:t>
            </a:r>
            <a:r>
              <a:rPr lang="it-IT" sz="1800" i="1" dirty="0" err="1" smtClean="0"/>
              <a:t>space</a:t>
            </a:r>
            <a:endParaRPr lang="it-IT" sz="1800" i="1" dirty="0"/>
          </a:p>
        </p:txBody>
      </p:sp>
      <p:cxnSp>
        <p:nvCxnSpPr>
          <p:cNvPr id="21" name="Connettore 2 20"/>
          <p:cNvCxnSpPr>
            <a:stCxn id="5" idx="6"/>
          </p:cNvCxnSpPr>
          <p:nvPr/>
        </p:nvCxnSpPr>
        <p:spPr>
          <a:xfrm>
            <a:off x="1043608" y="2816932"/>
            <a:ext cx="984669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1933981" y="2206669"/>
            <a:ext cx="39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x</a:t>
            </a:r>
            <a:r>
              <a:rPr lang="it-IT" b="1" baseline="-25000" dirty="0" smtClean="0"/>
              <a:t>i</a:t>
            </a:r>
            <a:endParaRPr lang="it-IT" b="1" baseline="-25000" dirty="0"/>
          </a:p>
        </p:txBody>
      </p:sp>
      <p:cxnSp>
        <p:nvCxnSpPr>
          <p:cNvPr id="26" name="Connettore 2 25"/>
          <p:cNvCxnSpPr>
            <a:stCxn id="16" idx="6"/>
            <a:endCxn id="4" idx="1"/>
          </p:cNvCxnSpPr>
          <p:nvPr/>
        </p:nvCxnSpPr>
        <p:spPr>
          <a:xfrm>
            <a:off x="2132112" y="2816932"/>
            <a:ext cx="15397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>
            <a:stCxn id="4" idx="3"/>
            <a:endCxn id="30" idx="1"/>
          </p:cNvCxnSpPr>
          <p:nvPr/>
        </p:nvCxnSpPr>
        <p:spPr>
          <a:xfrm>
            <a:off x="5112060" y="2816932"/>
            <a:ext cx="118813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6300192" y="2586100"/>
            <a:ext cx="39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y</a:t>
            </a:r>
            <a:r>
              <a:rPr lang="it-IT" baseline="-25000" dirty="0" err="1" smtClean="0"/>
              <a:t>i</a:t>
            </a:r>
            <a:endParaRPr lang="it-IT" baseline="-25000" dirty="0"/>
          </a:p>
        </p:txBody>
      </p:sp>
      <p:sp>
        <p:nvSpPr>
          <p:cNvPr id="37" name="Cilindro 36"/>
          <p:cNvSpPr/>
          <p:nvPr/>
        </p:nvSpPr>
        <p:spPr>
          <a:xfrm>
            <a:off x="4067944" y="3789040"/>
            <a:ext cx="648072" cy="64807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1" name="Connettore 2 40"/>
          <p:cNvCxnSpPr>
            <a:stCxn id="37" idx="1"/>
            <a:endCxn id="4" idx="2"/>
          </p:cNvCxnSpPr>
          <p:nvPr/>
        </p:nvCxnSpPr>
        <p:spPr>
          <a:xfrm rot="5400000" flipH="1" flipV="1">
            <a:off x="4103948" y="3501008"/>
            <a:ext cx="57606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sellaDiTesto 42"/>
          <p:cNvSpPr txBox="1"/>
          <p:nvPr/>
        </p:nvSpPr>
        <p:spPr>
          <a:xfrm>
            <a:off x="4788024" y="3861048"/>
            <a:ext cx="1866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/>
              <a:t>Learnt</a:t>
            </a:r>
            <a:r>
              <a:rPr lang="it-IT" i="1" dirty="0" smtClean="0"/>
              <a:t> </a:t>
            </a:r>
            <a:r>
              <a:rPr lang="it-IT" i="1" dirty="0" err="1" smtClean="0"/>
              <a:t>Model</a:t>
            </a:r>
            <a:endParaRPr lang="it-IT" i="1" dirty="0"/>
          </a:p>
        </p:txBody>
      </p:sp>
      <p:cxnSp>
        <p:nvCxnSpPr>
          <p:cNvPr id="31" name="Forma 18"/>
          <p:cNvCxnSpPr>
            <a:cxnSpLocks noChangeShapeType="1"/>
            <a:stCxn id="16" idx="7"/>
            <a:endCxn id="36" idx="7"/>
          </p:cNvCxnSpPr>
          <p:nvPr/>
        </p:nvCxnSpPr>
        <p:spPr bwMode="auto">
          <a:xfrm rot="16200000" flipH="1">
            <a:off x="2356461" y="2532857"/>
            <a:ext cx="247836" cy="720080"/>
          </a:xfrm>
          <a:prstGeom prst="curvedConnector3">
            <a:avLst>
              <a:gd name="adj1" fmla="val -100253"/>
            </a:avLst>
          </a:prstGeom>
          <a:noFill/>
          <a:ln w="9525" algn="ctr">
            <a:solidFill>
              <a:schemeClr val="tx1"/>
            </a:solidFill>
            <a:miter lim="800000"/>
            <a:headEnd type="arrow" w="med" len="med"/>
            <a:tailEnd type="arrow" w="med" len="med"/>
          </a:ln>
        </p:spPr>
      </p:cxnSp>
      <p:sp>
        <p:nvSpPr>
          <p:cNvPr id="36" name="Connettore 35"/>
          <p:cNvSpPr/>
          <p:nvPr/>
        </p:nvSpPr>
        <p:spPr>
          <a:xfrm>
            <a:off x="2771800" y="2996952"/>
            <a:ext cx="80392" cy="1356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2771800" y="2751311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err="1" smtClean="0"/>
              <a:t>x</a:t>
            </a:r>
            <a:r>
              <a:rPr lang="it-IT" b="1" baseline="-25000" dirty="0" err="1" smtClean="0"/>
              <a:t>j</a:t>
            </a:r>
            <a:endParaRPr lang="it-IT" dirty="0"/>
          </a:p>
        </p:txBody>
      </p:sp>
      <p:sp>
        <p:nvSpPr>
          <p:cNvPr id="44" name="CasellaDiTesto 43"/>
          <p:cNvSpPr txBox="1"/>
          <p:nvPr/>
        </p:nvSpPr>
        <p:spPr>
          <a:xfrm>
            <a:off x="737465" y="2941340"/>
            <a:ext cx="39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>x</a:t>
            </a:r>
            <a:r>
              <a:rPr lang="it-IT" baseline="-25000" dirty="0" smtClean="0">
                <a:solidFill>
                  <a:srgbClr val="0070C0"/>
                </a:solidFill>
              </a:rPr>
              <a:t>i</a:t>
            </a:r>
            <a:endParaRPr lang="it-IT" baseline="-25000" dirty="0">
              <a:solidFill>
                <a:srgbClr val="0070C0"/>
              </a:solidFill>
            </a:endParaRPr>
          </a:p>
        </p:txBody>
      </p:sp>
      <p:sp>
        <p:nvSpPr>
          <p:cNvPr id="52" name="CasellaDiTesto 51"/>
          <p:cNvSpPr txBox="1"/>
          <p:nvPr/>
        </p:nvSpPr>
        <p:spPr>
          <a:xfrm>
            <a:off x="737465" y="4041143"/>
            <a:ext cx="39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0070C0"/>
                </a:solidFill>
              </a:rPr>
              <a:t>x</a:t>
            </a:r>
            <a:r>
              <a:rPr lang="it-IT" baseline="-25000" dirty="0" err="1" smtClean="0">
                <a:solidFill>
                  <a:srgbClr val="0070C0"/>
                </a:solidFill>
              </a:rPr>
              <a:t>j</a:t>
            </a:r>
            <a:endParaRPr lang="it-IT" baseline="-25000" dirty="0">
              <a:solidFill>
                <a:srgbClr val="0070C0"/>
              </a:solidFill>
            </a:endParaRPr>
          </a:p>
        </p:txBody>
      </p:sp>
      <p:sp>
        <p:nvSpPr>
          <p:cNvPr id="53" name="Connettore 52"/>
          <p:cNvSpPr/>
          <p:nvPr/>
        </p:nvSpPr>
        <p:spPr>
          <a:xfrm>
            <a:off x="4067944" y="4149080"/>
            <a:ext cx="216024" cy="216024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4" name="Connettore 2 53"/>
          <p:cNvCxnSpPr>
            <a:stCxn id="53" idx="1"/>
            <a:endCxn id="36" idx="3"/>
          </p:cNvCxnSpPr>
          <p:nvPr/>
        </p:nvCxnSpPr>
        <p:spPr>
          <a:xfrm flipH="1" flipV="1">
            <a:off x="2783573" y="3112721"/>
            <a:ext cx="1316007" cy="1067995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tangolo 56"/>
          <p:cNvSpPr/>
          <p:nvPr/>
        </p:nvSpPr>
        <p:spPr>
          <a:xfrm>
            <a:off x="2902006" y="1373867"/>
            <a:ext cx="5990474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it-IT" dirty="0"/>
              <a:t>Some Machine Learning </a:t>
            </a:r>
            <a:r>
              <a:rPr lang="it-IT" dirty="0" err="1"/>
              <a:t>Methods</a:t>
            </a:r>
            <a:r>
              <a:rPr lang="it-IT" dirty="0"/>
              <a:t> exploit the </a:t>
            </a:r>
            <a:r>
              <a:rPr lang="it-IT" dirty="0" err="1"/>
              <a:t>distance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</a:t>
            </a:r>
            <a:r>
              <a:rPr lang="it-IT" dirty="0" err="1"/>
              <a:t>instances</a:t>
            </a:r>
            <a:r>
              <a:rPr lang="it-IT" dirty="0"/>
              <a:t> in the </a:t>
            </a:r>
            <a:r>
              <a:rPr lang="it-IT" dirty="0" err="1"/>
              <a:t>feature</a:t>
            </a:r>
            <a:r>
              <a:rPr lang="it-IT" dirty="0"/>
              <a:t> </a:t>
            </a:r>
            <a:r>
              <a:rPr lang="it-IT" dirty="0" err="1"/>
              <a:t>space</a:t>
            </a:r>
            <a:endParaRPr lang="it-IT" dirty="0"/>
          </a:p>
        </p:txBody>
      </p:sp>
      <p:sp>
        <p:nvSpPr>
          <p:cNvPr id="59" name="Rettangolo 58"/>
          <p:cNvSpPr/>
          <p:nvPr/>
        </p:nvSpPr>
        <p:spPr>
          <a:xfrm>
            <a:off x="1535943" y="4797152"/>
            <a:ext cx="70986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it-IT" dirty="0"/>
              <a:t>For </a:t>
            </a:r>
            <a:r>
              <a:rPr lang="it-IT" dirty="0" err="1"/>
              <a:t>these</a:t>
            </a:r>
            <a:r>
              <a:rPr lang="it-IT" dirty="0"/>
              <a:t> so-</a:t>
            </a:r>
            <a:r>
              <a:rPr lang="it-IT" dirty="0" err="1"/>
              <a:t>called</a:t>
            </a:r>
            <a:r>
              <a:rPr lang="it-IT" dirty="0"/>
              <a:t> </a:t>
            </a:r>
            <a:r>
              <a:rPr lang="it-IT" b="1" i="1" dirty="0" err="1"/>
              <a:t>Kernel</a:t>
            </a:r>
            <a:r>
              <a:rPr lang="it-IT" b="1" i="1" dirty="0"/>
              <a:t> </a:t>
            </a:r>
            <a:r>
              <a:rPr lang="it-IT" b="1" i="1" dirty="0" err="1" smtClean="0"/>
              <a:t>Machines</a:t>
            </a:r>
            <a:r>
              <a:rPr lang="it-IT" dirty="0"/>
              <a:t>, </a:t>
            </a:r>
            <a:r>
              <a:rPr lang="it-IT" dirty="0" err="1"/>
              <a:t>we</a:t>
            </a:r>
            <a:r>
              <a:rPr lang="it-IT" dirty="0"/>
              <a:t> can use the </a:t>
            </a:r>
            <a:r>
              <a:rPr lang="it-IT" dirty="0" err="1"/>
              <a:t>Kernel</a:t>
            </a:r>
            <a:r>
              <a:rPr lang="it-IT" dirty="0"/>
              <a:t> </a:t>
            </a:r>
            <a:r>
              <a:rPr lang="it-IT" dirty="0" err="1"/>
              <a:t>Trick</a:t>
            </a:r>
            <a:r>
              <a:rPr lang="it-IT" dirty="0"/>
              <a:t>: </a:t>
            </a:r>
          </a:p>
          <a:p>
            <a:pPr lvl="1" eaLnBrk="1" hangingPunct="1"/>
            <a:r>
              <a:rPr lang="it-IT" sz="2000" dirty="0" smtClean="0"/>
              <a:t>«</a:t>
            </a:r>
            <a:r>
              <a:rPr lang="it-IT" sz="2000" dirty="0" err="1" smtClean="0"/>
              <a:t>define</a:t>
            </a:r>
            <a:r>
              <a:rPr lang="it-IT" sz="2000" dirty="0" smtClean="0"/>
              <a:t> </a:t>
            </a:r>
            <a:r>
              <a:rPr lang="it-IT" sz="2000" dirty="0"/>
              <a:t>the </a:t>
            </a:r>
            <a:r>
              <a:rPr lang="it-IT" sz="2000" i="1" dirty="0" err="1"/>
              <a:t>distance</a:t>
            </a:r>
            <a:r>
              <a:rPr lang="it-IT" sz="2000" i="1" dirty="0"/>
              <a:t> K(x</a:t>
            </a:r>
            <a:r>
              <a:rPr lang="it-IT" sz="2000" i="1" baseline="-25000" dirty="0"/>
              <a:t>1</a:t>
            </a:r>
            <a:r>
              <a:rPr lang="it-IT" sz="2000" i="1" dirty="0"/>
              <a:t> , x</a:t>
            </a:r>
            <a:r>
              <a:rPr lang="it-IT" sz="2000" i="1" baseline="-25000" dirty="0"/>
              <a:t>2</a:t>
            </a:r>
            <a:r>
              <a:rPr lang="it-IT" sz="2000" i="1" dirty="0"/>
              <a:t>) </a:t>
            </a:r>
            <a:r>
              <a:rPr lang="it-IT" sz="2000" dirty="0" err="1" smtClean="0"/>
              <a:t>instead</a:t>
            </a:r>
            <a:r>
              <a:rPr lang="it-IT" sz="2000" dirty="0" smtClean="0"/>
              <a:t> </a:t>
            </a:r>
            <a:r>
              <a:rPr lang="it-IT" sz="2000" dirty="0"/>
              <a:t>of </a:t>
            </a:r>
            <a:r>
              <a:rPr lang="it-IT" sz="2000" dirty="0" err="1"/>
              <a:t>directly</a:t>
            </a:r>
            <a:r>
              <a:rPr lang="it-IT" sz="2000" dirty="0"/>
              <a:t> </a:t>
            </a:r>
            <a:r>
              <a:rPr lang="it-IT" sz="2000" dirty="0" err="1"/>
              <a:t>representing</a:t>
            </a:r>
            <a:r>
              <a:rPr lang="it-IT" sz="2000" dirty="0"/>
              <a:t> </a:t>
            </a:r>
            <a:r>
              <a:rPr lang="it-IT" sz="2000" dirty="0" err="1"/>
              <a:t>instances</a:t>
            </a:r>
            <a:r>
              <a:rPr lang="it-IT" sz="2000" dirty="0"/>
              <a:t> in the </a:t>
            </a:r>
            <a:r>
              <a:rPr lang="it-IT" sz="2000" dirty="0" err="1"/>
              <a:t>feature</a:t>
            </a:r>
            <a:r>
              <a:rPr lang="it-IT" sz="2000" dirty="0"/>
              <a:t> </a:t>
            </a:r>
            <a:r>
              <a:rPr lang="it-IT" sz="2000" dirty="0" err="1" smtClean="0"/>
              <a:t>space</a:t>
            </a:r>
            <a:r>
              <a:rPr lang="it-IT" sz="2000" dirty="0" smtClean="0"/>
              <a:t>»</a:t>
            </a:r>
            <a:endParaRPr lang="it-IT" sz="2000" dirty="0"/>
          </a:p>
        </p:txBody>
      </p:sp>
      <p:cxnSp>
        <p:nvCxnSpPr>
          <p:cNvPr id="65" name="Connettore 2 64"/>
          <p:cNvCxnSpPr>
            <a:stCxn id="52" idx="3"/>
            <a:endCxn id="53" idx="2"/>
          </p:cNvCxnSpPr>
          <p:nvPr/>
        </p:nvCxnSpPr>
        <p:spPr>
          <a:xfrm flipV="1">
            <a:off x="1133727" y="4257092"/>
            <a:ext cx="2934217" cy="14884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7 69"/>
          <p:cNvCxnSpPr>
            <a:stCxn id="44" idx="3"/>
            <a:endCxn id="52" idx="3"/>
          </p:cNvCxnSpPr>
          <p:nvPr/>
        </p:nvCxnSpPr>
        <p:spPr>
          <a:xfrm>
            <a:off x="1133727" y="3172173"/>
            <a:ext cx="12700" cy="1099803"/>
          </a:xfrm>
          <a:prstGeom prst="curved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sellaDiTesto 25"/>
          <p:cNvSpPr txBox="1">
            <a:spLocks noChangeArrowheads="1"/>
          </p:cNvSpPr>
          <p:nvPr/>
        </p:nvSpPr>
        <p:spPr bwMode="auto">
          <a:xfrm>
            <a:off x="564675" y="3429000"/>
            <a:ext cx="1343029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dirty="0" smtClean="0"/>
              <a:t>K(x</a:t>
            </a:r>
            <a:r>
              <a:rPr lang="it-IT" baseline="-25000" dirty="0" smtClean="0"/>
              <a:t>1</a:t>
            </a:r>
            <a:r>
              <a:rPr lang="it-IT" dirty="0" smtClean="0"/>
              <a:t>,x</a:t>
            </a:r>
            <a:r>
              <a:rPr lang="it-IT" baseline="-25000" dirty="0" smtClean="0"/>
              <a:t>2</a:t>
            </a:r>
            <a:r>
              <a:rPr lang="it-IT" dirty="0" smtClean="0"/>
              <a:t>)</a:t>
            </a:r>
            <a:r>
              <a:rPr lang="it-IT" baseline="-25000" dirty="0" smtClean="0"/>
              <a:t> </a:t>
            </a:r>
            <a:endParaRPr lang="it-IT" baseline="-25000" dirty="0"/>
          </a:p>
        </p:txBody>
      </p:sp>
    </p:spTree>
    <p:extLst>
      <p:ext uri="{BB962C8B-B14F-4D97-AF65-F5344CB8AC3E}">
        <p14:creationId xmlns:p14="http://schemas.microsoft.com/office/powerpoint/2010/main" val="233437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" grpId="0"/>
      <p:bldP spid="52" grpId="0"/>
      <p:bldP spid="53" grpId="0" animBg="1"/>
      <p:bldP spid="57" grpId="0" animBg="1"/>
      <p:bldP spid="59" grpId="0"/>
      <p:bldP spid="3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sz="4400" dirty="0" err="1" smtClean="0">
                <a:latin typeface="Brush Script MT" pitchFamily="66" charset="0"/>
              </a:rPr>
              <a:t>Thank</a:t>
            </a:r>
            <a:r>
              <a:rPr lang="it-IT" sz="4400" dirty="0" smtClean="0">
                <a:latin typeface="Brush Script MT" pitchFamily="66" charset="0"/>
              </a:rPr>
              <a:t> </a:t>
            </a:r>
            <a:r>
              <a:rPr lang="it-IT" sz="4400" dirty="0" err="1" smtClean="0">
                <a:latin typeface="Brush Script MT" pitchFamily="66" charset="0"/>
              </a:rPr>
              <a:t>you</a:t>
            </a:r>
            <a:r>
              <a:rPr lang="it-IT" sz="4400" dirty="0" smtClean="0">
                <a:latin typeface="Brush Script MT" pitchFamily="66" charset="0"/>
              </a:rPr>
              <a:t> for the </a:t>
            </a:r>
            <a:r>
              <a:rPr lang="it-IT" sz="4400" dirty="0" err="1" smtClean="0">
                <a:latin typeface="Brush Script MT" pitchFamily="66" charset="0"/>
              </a:rPr>
              <a:t>attention</a:t>
            </a:r>
            <a:endParaRPr lang="it-IT" sz="4400" dirty="0"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65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Adding</a:t>
            </a:r>
            <a:r>
              <a:rPr lang="it-IT" dirty="0" smtClean="0"/>
              <a:t> </a:t>
            </a:r>
            <a:r>
              <a:rPr lang="it-IT" dirty="0" err="1" smtClean="0"/>
              <a:t>semantics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i="1" dirty="0" err="1"/>
              <a:t>Shallow</a:t>
            </a:r>
            <a:r>
              <a:rPr lang="it-IT" i="1" dirty="0"/>
              <a:t> </a:t>
            </a:r>
            <a:r>
              <a:rPr lang="it-IT" i="1" dirty="0" err="1" smtClean="0"/>
              <a:t>semantics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1043608" y="6237312"/>
            <a:ext cx="58143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err="1" smtClean="0"/>
              <a:t>Pennacchiotti&amp;Zanzotto</a:t>
            </a:r>
            <a:r>
              <a:rPr lang="it-IT" sz="1600" dirty="0" smtClean="0"/>
              <a:t>, </a:t>
            </a:r>
            <a:r>
              <a:rPr lang="it-IT" sz="1600" i="1" dirty="0" smtClean="0"/>
              <a:t>Learning </a:t>
            </a:r>
            <a:r>
              <a:rPr lang="it-IT" sz="1600" i="1" dirty="0" err="1"/>
              <a:t>Shallow</a:t>
            </a:r>
            <a:r>
              <a:rPr lang="it-IT" sz="1600" i="1" dirty="0"/>
              <a:t> </a:t>
            </a:r>
            <a:r>
              <a:rPr lang="it-IT" sz="1600" i="1" dirty="0" err="1"/>
              <a:t>Semantic</a:t>
            </a:r>
            <a:r>
              <a:rPr lang="it-IT" sz="1600" i="1" dirty="0"/>
              <a:t> </a:t>
            </a:r>
            <a:r>
              <a:rPr lang="it-IT" sz="1600" i="1" dirty="0" err="1"/>
              <a:t>Rules</a:t>
            </a:r>
            <a:r>
              <a:rPr lang="it-IT" sz="1600" i="1" dirty="0"/>
              <a:t> for </a:t>
            </a:r>
            <a:r>
              <a:rPr lang="it-IT" sz="1600" i="1" dirty="0" err="1"/>
              <a:t>Textual</a:t>
            </a:r>
            <a:r>
              <a:rPr lang="it-IT" sz="1600" i="1" dirty="0"/>
              <a:t> </a:t>
            </a:r>
            <a:r>
              <a:rPr lang="it-IT" sz="1600" i="1" dirty="0" err="1"/>
              <a:t>Entailment</a:t>
            </a:r>
            <a:r>
              <a:rPr lang="it-IT" sz="1600" dirty="0"/>
              <a:t>, </a:t>
            </a:r>
            <a:r>
              <a:rPr lang="it-IT" sz="1600" dirty="0" err="1"/>
              <a:t>Proceeding</a:t>
            </a:r>
            <a:r>
              <a:rPr lang="it-IT" sz="1600" dirty="0"/>
              <a:t> </a:t>
            </a:r>
            <a:r>
              <a:rPr lang="it-IT" sz="1600" dirty="0" smtClean="0"/>
              <a:t>of RANLP, 2007</a:t>
            </a:r>
            <a:endParaRPr lang="it-IT" sz="1600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81000" y="1784981"/>
            <a:ext cx="8020050" cy="1517650"/>
            <a:chOff x="240" y="1440"/>
            <a:chExt cx="5052" cy="956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240" y="1728"/>
              <a:ext cx="5052" cy="668"/>
              <a:chOff x="324" y="1728"/>
              <a:chExt cx="5052" cy="668"/>
            </a:xfrm>
          </p:grpSpPr>
          <p:sp>
            <p:nvSpPr>
              <p:cNvPr id="8" name="Text Box 6"/>
              <p:cNvSpPr txBox="1">
                <a:spLocks noChangeArrowheads="1"/>
              </p:cNvSpPr>
              <p:nvPr/>
            </p:nvSpPr>
            <p:spPr bwMode="auto">
              <a:xfrm>
                <a:off x="324" y="1728"/>
                <a:ext cx="215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2000" dirty="0" smtClean="0"/>
                  <a:t>T</a:t>
                </a:r>
                <a:endParaRPr lang="it-IT" sz="2000" baseline="-25000" dirty="0"/>
              </a:p>
            </p:txBody>
          </p:sp>
          <p:sp>
            <p:nvSpPr>
              <p:cNvPr id="9" name="Text Box 7"/>
              <p:cNvSpPr txBox="1">
                <a:spLocks noChangeArrowheads="1"/>
              </p:cNvSpPr>
              <p:nvPr/>
            </p:nvSpPr>
            <p:spPr bwMode="auto">
              <a:xfrm>
                <a:off x="324" y="2144"/>
                <a:ext cx="233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2000" dirty="0" smtClean="0"/>
                  <a:t>H</a:t>
                </a:r>
                <a:endParaRPr lang="it-IT" sz="2000" baseline="-25000" dirty="0"/>
              </a:p>
            </p:txBody>
          </p:sp>
          <p:sp>
            <p:nvSpPr>
              <p:cNvPr id="10" name="Text Box 8"/>
              <p:cNvSpPr txBox="1">
                <a:spLocks noChangeArrowheads="1"/>
              </p:cNvSpPr>
              <p:nvPr/>
            </p:nvSpPr>
            <p:spPr bwMode="auto">
              <a:xfrm>
                <a:off x="756" y="1728"/>
                <a:ext cx="4593" cy="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it-IT" sz="2000" i="1" dirty="0" smtClean="0"/>
                  <a:t>“</a:t>
                </a:r>
                <a:r>
                  <a:rPr lang="en-US" sz="2000" i="1" dirty="0"/>
                  <a:t>For my younger readers, </a:t>
                </a:r>
                <a:r>
                  <a:rPr lang="en-US" sz="2000" i="1" dirty="0" smtClean="0"/>
                  <a:t>Chapman killed </a:t>
                </a:r>
                <a:r>
                  <a:rPr lang="en-US" sz="2000" i="1" dirty="0"/>
                  <a:t>John Lennon more than </a:t>
                </a:r>
                <a:r>
                  <a:rPr lang="en-US" sz="2000" i="1" dirty="0" smtClean="0"/>
                  <a:t>twenty </a:t>
                </a:r>
                <a:r>
                  <a:rPr lang="it-IT" sz="2000" i="1" dirty="0" err="1" smtClean="0"/>
                  <a:t>years</a:t>
                </a:r>
                <a:r>
                  <a:rPr lang="it-IT" sz="2000" i="1" dirty="0" smtClean="0"/>
                  <a:t> </a:t>
                </a:r>
                <a:r>
                  <a:rPr lang="it-IT" sz="2000" i="1" dirty="0"/>
                  <a:t>ago</a:t>
                </a:r>
                <a:r>
                  <a:rPr lang="it-IT" sz="2000" i="1" dirty="0" smtClean="0"/>
                  <a:t>.”</a:t>
                </a:r>
                <a:endParaRPr lang="it-IT" sz="2000" i="1" dirty="0"/>
              </a:p>
            </p:txBody>
          </p:sp>
          <p:sp>
            <p:nvSpPr>
              <p:cNvPr id="11" name="Text Box 9"/>
              <p:cNvSpPr txBox="1">
                <a:spLocks noChangeArrowheads="1"/>
              </p:cNvSpPr>
              <p:nvPr/>
            </p:nvSpPr>
            <p:spPr bwMode="auto">
              <a:xfrm>
                <a:off x="756" y="2144"/>
                <a:ext cx="3321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2000" i="1" dirty="0" smtClean="0"/>
                  <a:t>“</a:t>
                </a:r>
                <a:r>
                  <a:rPr lang="en-US" sz="2000" i="1" dirty="0"/>
                  <a:t>John Lennon died more than </a:t>
                </a:r>
                <a:r>
                  <a:rPr lang="en-US" sz="2000" i="1" dirty="0" smtClean="0"/>
                  <a:t>twenty </a:t>
                </a:r>
                <a:r>
                  <a:rPr lang="it-IT" sz="2000" i="1" dirty="0" err="1" smtClean="0"/>
                  <a:t>years</a:t>
                </a:r>
                <a:r>
                  <a:rPr lang="it-IT" sz="2000" i="1" dirty="0" smtClean="0"/>
                  <a:t> </a:t>
                </a:r>
                <a:r>
                  <a:rPr lang="it-IT" sz="2000" i="1" dirty="0"/>
                  <a:t>ago.”</a:t>
                </a:r>
              </a:p>
            </p:txBody>
          </p:sp>
          <p:sp>
            <p:nvSpPr>
              <p:cNvPr id="12" name="Line 10"/>
              <p:cNvSpPr>
                <a:spLocks noChangeShapeType="1"/>
              </p:cNvSpPr>
              <p:nvPr/>
            </p:nvSpPr>
            <p:spPr bwMode="auto">
              <a:xfrm>
                <a:off x="336" y="2169"/>
                <a:ext cx="49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" name="Line 11"/>
              <p:cNvSpPr>
                <a:spLocks noChangeShapeType="1"/>
              </p:cNvSpPr>
              <p:nvPr/>
            </p:nvSpPr>
            <p:spPr bwMode="auto">
              <a:xfrm>
                <a:off x="336" y="1728"/>
                <a:ext cx="504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" name="Line 12"/>
              <p:cNvSpPr>
                <a:spLocks noChangeShapeType="1"/>
              </p:cNvSpPr>
              <p:nvPr/>
            </p:nvSpPr>
            <p:spPr bwMode="auto">
              <a:xfrm>
                <a:off x="336" y="2394"/>
                <a:ext cx="504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7" name="Text Box 13"/>
            <p:cNvSpPr txBox="1">
              <a:spLocks noChangeArrowheads="1"/>
            </p:cNvSpPr>
            <p:nvPr/>
          </p:nvSpPr>
          <p:spPr bwMode="auto">
            <a:xfrm>
              <a:off x="240" y="1440"/>
              <a:ext cx="55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2000" dirty="0" smtClean="0"/>
                <a:t>T</a:t>
              </a:r>
              <a:r>
                <a:rPr lang="it-IT" sz="2000" baseline="-25000" dirty="0" smtClean="0"/>
                <a:t> </a:t>
              </a:r>
              <a:r>
                <a:rPr lang="it-IT" sz="2000" dirty="0">
                  <a:sym typeface="Symbol" pitchFamily="18" charset="2"/>
                </a:rPr>
                <a:t> </a:t>
              </a:r>
              <a:r>
                <a:rPr lang="it-IT" sz="2000" dirty="0" smtClean="0"/>
                <a:t>H</a:t>
              </a:r>
              <a:endParaRPr lang="it-IT" sz="2000" baseline="-25000" dirty="0"/>
            </a:p>
          </p:txBody>
        </p:sp>
      </p:grpSp>
      <p:sp>
        <p:nvSpPr>
          <p:cNvPr id="15" name="CasellaDiTesto 14"/>
          <p:cNvSpPr txBox="1"/>
          <p:nvPr/>
        </p:nvSpPr>
        <p:spPr>
          <a:xfrm>
            <a:off x="-32" y="1340768"/>
            <a:ext cx="2499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err="1" smtClean="0"/>
              <a:t>Learning</a:t>
            </a:r>
            <a:r>
              <a:rPr lang="it-IT" b="1" i="1" dirty="0" smtClean="0"/>
              <a:t> </a:t>
            </a:r>
            <a:r>
              <a:rPr lang="it-IT" b="1" i="1" dirty="0" err="1" smtClean="0"/>
              <a:t>example</a:t>
            </a:r>
            <a:endParaRPr lang="it-IT" b="1" i="1" dirty="0"/>
          </a:p>
        </p:txBody>
      </p:sp>
      <p:sp>
        <p:nvSpPr>
          <p:cNvPr id="16" name="Ovale 15"/>
          <p:cNvSpPr/>
          <p:nvPr/>
        </p:nvSpPr>
        <p:spPr>
          <a:xfrm>
            <a:off x="4857752" y="2302499"/>
            <a:ext cx="714380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e 16"/>
          <p:cNvSpPr/>
          <p:nvPr/>
        </p:nvSpPr>
        <p:spPr>
          <a:xfrm>
            <a:off x="2543600" y="2988743"/>
            <a:ext cx="714380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/>
          <p:cNvSpPr/>
          <p:nvPr/>
        </p:nvSpPr>
        <p:spPr>
          <a:xfrm>
            <a:off x="5543996" y="2274363"/>
            <a:ext cx="1357322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1242550" y="2946539"/>
            <a:ext cx="1357322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0" name="Connettore 1 19"/>
          <p:cNvCxnSpPr>
            <a:stCxn id="16" idx="4"/>
            <a:endCxn id="17" idx="0"/>
          </p:cNvCxnSpPr>
          <p:nvPr/>
        </p:nvCxnSpPr>
        <p:spPr>
          <a:xfrm rot="5400000">
            <a:off x="3857620" y="1631421"/>
            <a:ext cx="400492" cy="2314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>
            <a:stCxn id="18" idx="4"/>
            <a:endCxn id="19" idx="0"/>
          </p:cNvCxnSpPr>
          <p:nvPr/>
        </p:nvCxnSpPr>
        <p:spPr>
          <a:xfrm rot="5400000">
            <a:off x="3914441" y="638323"/>
            <a:ext cx="314986" cy="43014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5"/>
          <p:cNvSpPr txBox="1">
            <a:spLocks noChangeArrowheads="1"/>
          </p:cNvSpPr>
          <p:nvPr/>
        </p:nvSpPr>
        <p:spPr bwMode="auto">
          <a:xfrm>
            <a:off x="428596" y="4390731"/>
            <a:ext cx="4796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800" dirty="0" smtClean="0"/>
              <a:t>NP</a:t>
            </a:r>
            <a:endParaRPr lang="it-IT" sz="1800" dirty="0"/>
          </a:p>
        </p:txBody>
      </p:sp>
      <p:sp>
        <p:nvSpPr>
          <p:cNvPr id="23" name="CasellaDiTesto 5"/>
          <p:cNvSpPr txBox="1">
            <a:spLocks noChangeArrowheads="1"/>
          </p:cNvSpPr>
          <p:nvPr/>
        </p:nvSpPr>
        <p:spPr bwMode="auto">
          <a:xfrm>
            <a:off x="1463018" y="4382547"/>
            <a:ext cx="4796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800" dirty="0" smtClean="0"/>
              <a:t>VP</a:t>
            </a:r>
            <a:endParaRPr lang="it-IT" sz="1800" dirty="0"/>
          </a:p>
        </p:txBody>
      </p:sp>
      <p:sp>
        <p:nvSpPr>
          <p:cNvPr id="24" name="CasellaDiTesto 5"/>
          <p:cNvSpPr txBox="1">
            <a:spLocks noChangeArrowheads="1"/>
          </p:cNvSpPr>
          <p:nvPr/>
        </p:nvSpPr>
        <p:spPr bwMode="auto">
          <a:xfrm>
            <a:off x="984768" y="4950093"/>
            <a:ext cx="5052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800" dirty="0" smtClean="0"/>
              <a:t>VB</a:t>
            </a:r>
            <a:endParaRPr lang="it-IT" sz="1800" dirty="0"/>
          </a:p>
        </p:txBody>
      </p:sp>
      <p:sp>
        <p:nvSpPr>
          <p:cNvPr id="25" name="CasellaDiTesto 5"/>
          <p:cNvSpPr txBox="1">
            <a:spLocks noChangeArrowheads="1"/>
          </p:cNvSpPr>
          <p:nvPr/>
        </p:nvSpPr>
        <p:spPr bwMode="auto">
          <a:xfrm>
            <a:off x="1999988" y="4950093"/>
            <a:ext cx="4796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800" dirty="0" smtClean="0"/>
              <a:t>NP</a:t>
            </a:r>
            <a:endParaRPr lang="it-IT" sz="1800" dirty="0"/>
          </a:p>
        </p:txBody>
      </p:sp>
      <p:cxnSp>
        <p:nvCxnSpPr>
          <p:cNvPr id="26" name="Connettore 1 25"/>
          <p:cNvCxnSpPr>
            <a:stCxn id="23" idx="2"/>
            <a:endCxn id="24" idx="0"/>
          </p:cNvCxnSpPr>
          <p:nvPr/>
        </p:nvCxnSpPr>
        <p:spPr>
          <a:xfrm flipH="1">
            <a:off x="1237402" y="4751879"/>
            <a:ext cx="465426" cy="198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>
            <a:stCxn id="23" idx="2"/>
            <a:endCxn id="25" idx="0"/>
          </p:cNvCxnSpPr>
          <p:nvPr/>
        </p:nvCxnSpPr>
        <p:spPr>
          <a:xfrm>
            <a:off x="1702828" y="4751879"/>
            <a:ext cx="536970" cy="198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>
            <a:off x="1462492" y="5012778"/>
            <a:ext cx="157164" cy="2462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2412900" y="4998710"/>
            <a:ext cx="142876" cy="2462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1600" dirty="0" smtClean="0">
                <a:solidFill>
                  <a:schemeClr val="tx1"/>
                </a:solidFill>
              </a:rPr>
              <a:t>X</a:t>
            </a:r>
            <a:endParaRPr lang="it-IT" sz="1600" dirty="0">
              <a:solidFill>
                <a:schemeClr val="tx1"/>
              </a:solidFill>
            </a:endParaRPr>
          </a:p>
        </p:txBody>
      </p:sp>
      <p:cxnSp>
        <p:nvCxnSpPr>
          <p:cNvPr id="31" name="Connettore 1 30"/>
          <p:cNvCxnSpPr>
            <a:stCxn id="33" idx="2"/>
            <a:endCxn id="23" idx="0"/>
          </p:cNvCxnSpPr>
          <p:nvPr/>
        </p:nvCxnSpPr>
        <p:spPr>
          <a:xfrm rot="16200000" flipH="1">
            <a:off x="1302825" y="3982544"/>
            <a:ext cx="134692" cy="6653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>
            <a:stCxn id="33" idx="2"/>
            <a:endCxn id="22" idx="0"/>
          </p:cNvCxnSpPr>
          <p:nvPr/>
        </p:nvCxnSpPr>
        <p:spPr>
          <a:xfrm rot="5400000">
            <a:off x="781522" y="4134739"/>
            <a:ext cx="142876" cy="3691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sellaDiTesto 5"/>
          <p:cNvSpPr txBox="1">
            <a:spLocks noChangeArrowheads="1"/>
          </p:cNvSpPr>
          <p:nvPr/>
        </p:nvSpPr>
        <p:spPr bwMode="auto">
          <a:xfrm>
            <a:off x="881061" y="3878523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800" dirty="0" smtClean="0"/>
              <a:t>S</a:t>
            </a:r>
            <a:endParaRPr lang="it-IT" sz="1800" dirty="0"/>
          </a:p>
        </p:txBody>
      </p:sp>
      <p:sp>
        <p:nvSpPr>
          <p:cNvPr id="35" name="CasellaDiTesto 5"/>
          <p:cNvSpPr txBox="1">
            <a:spLocks noChangeArrowheads="1"/>
          </p:cNvSpPr>
          <p:nvPr/>
        </p:nvSpPr>
        <p:spPr bwMode="auto">
          <a:xfrm>
            <a:off x="3131840" y="4319293"/>
            <a:ext cx="4796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800" dirty="0" smtClean="0"/>
              <a:t>NP</a:t>
            </a:r>
            <a:endParaRPr lang="it-IT" sz="1800" dirty="0"/>
          </a:p>
        </p:txBody>
      </p:sp>
      <p:sp>
        <p:nvSpPr>
          <p:cNvPr id="36" name="CasellaDiTesto 5"/>
          <p:cNvSpPr txBox="1">
            <a:spLocks noChangeArrowheads="1"/>
          </p:cNvSpPr>
          <p:nvPr/>
        </p:nvSpPr>
        <p:spPr bwMode="auto">
          <a:xfrm>
            <a:off x="4183361" y="4311109"/>
            <a:ext cx="4796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800" dirty="0" smtClean="0"/>
              <a:t>VP</a:t>
            </a:r>
            <a:endParaRPr lang="it-IT" sz="1800" dirty="0"/>
          </a:p>
        </p:txBody>
      </p:sp>
      <p:sp>
        <p:nvSpPr>
          <p:cNvPr id="37" name="CasellaDiTesto 5"/>
          <p:cNvSpPr txBox="1">
            <a:spLocks noChangeArrowheads="1"/>
          </p:cNvSpPr>
          <p:nvPr/>
        </p:nvSpPr>
        <p:spPr bwMode="auto">
          <a:xfrm>
            <a:off x="4170537" y="4878655"/>
            <a:ext cx="5052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800" dirty="0" smtClean="0"/>
              <a:t>VB</a:t>
            </a:r>
            <a:endParaRPr lang="it-IT" sz="1800" dirty="0"/>
          </a:p>
        </p:txBody>
      </p:sp>
      <p:cxnSp>
        <p:nvCxnSpPr>
          <p:cNvPr id="38" name="Connettore 1 37"/>
          <p:cNvCxnSpPr>
            <a:stCxn id="36" idx="2"/>
            <a:endCxn id="37" idx="0"/>
          </p:cNvCxnSpPr>
          <p:nvPr/>
        </p:nvCxnSpPr>
        <p:spPr>
          <a:xfrm>
            <a:off x="4423171" y="4680441"/>
            <a:ext cx="0" cy="198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sellaDiTesto 38"/>
          <p:cNvSpPr txBox="1"/>
          <p:nvPr/>
        </p:nvSpPr>
        <p:spPr>
          <a:xfrm>
            <a:off x="4651765" y="4941340"/>
            <a:ext cx="142876" cy="2462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1600" dirty="0" smtClean="0">
                <a:solidFill>
                  <a:schemeClr val="tx1"/>
                </a:solidFill>
              </a:rPr>
              <a:t>Y</a:t>
            </a:r>
            <a:endParaRPr lang="it-IT" sz="1600" dirty="0">
              <a:solidFill>
                <a:schemeClr val="tx1"/>
              </a:solidFill>
            </a:endParaRPr>
          </a:p>
        </p:txBody>
      </p:sp>
      <p:cxnSp>
        <p:nvCxnSpPr>
          <p:cNvPr id="41" name="Connettore 1 40"/>
          <p:cNvCxnSpPr>
            <a:stCxn id="43" idx="2"/>
            <a:endCxn id="36" idx="0"/>
          </p:cNvCxnSpPr>
          <p:nvPr/>
        </p:nvCxnSpPr>
        <p:spPr>
          <a:xfrm>
            <a:off x="3740758" y="4176417"/>
            <a:ext cx="682413" cy="1346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/>
          <p:cNvCxnSpPr>
            <a:stCxn id="43" idx="2"/>
            <a:endCxn id="35" idx="0"/>
          </p:cNvCxnSpPr>
          <p:nvPr/>
        </p:nvCxnSpPr>
        <p:spPr>
          <a:xfrm rot="5400000">
            <a:off x="3484766" y="4063301"/>
            <a:ext cx="142876" cy="3691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sellaDiTesto 5"/>
          <p:cNvSpPr txBox="1">
            <a:spLocks noChangeArrowheads="1"/>
          </p:cNvSpPr>
          <p:nvPr/>
        </p:nvSpPr>
        <p:spPr bwMode="auto">
          <a:xfrm>
            <a:off x="3584305" y="3807085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800" dirty="0" smtClean="0"/>
              <a:t>S</a:t>
            </a:r>
            <a:endParaRPr lang="it-IT" sz="1800" dirty="0"/>
          </a:p>
        </p:txBody>
      </p:sp>
      <p:sp>
        <p:nvSpPr>
          <p:cNvPr id="46" name="CasellaDiTesto 45"/>
          <p:cNvSpPr txBox="1"/>
          <p:nvPr/>
        </p:nvSpPr>
        <p:spPr>
          <a:xfrm>
            <a:off x="3540021" y="4378589"/>
            <a:ext cx="142876" cy="2462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1600" dirty="0" smtClean="0">
                <a:solidFill>
                  <a:schemeClr val="tx1"/>
                </a:solidFill>
              </a:rPr>
              <a:t>X</a:t>
            </a:r>
            <a:endParaRPr lang="it-IT" sz="1600" dirty="0">
              <a:solidFill>
                <a:schemeClr val="tx1"/>
              </a:solidFill>
            </a:endParaRPr>
          </a:p>
        </p:txBody>
      </p:sp>
      <p:sp>
        <p:nvSpPr>
          <p:cNvPr id="47" name="CasellaDiTesto 46"/>
          <p:cNvSpPr txBox="1"/>
          <p:nvPr/>
        </p:nvSpPr>
        <p:spPr>
          <a:xfrm>
            <a:off x="-32" y="3429000"/>
            <a:ext cx="2492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/>
              <a:t>A </a:t>
            </a:r>
            <a:r>
              <a:rPr lang="it-IT" b="1" i="1" dirty="0" err="1" smtClean="0">
                <a:solidFill>
                  <a:srgbClr val="00B050"/>
                </a:solidFill>
              </a:rPr>
              <a:t>generalized</a:t>
            </a:r>
            <a:r>
              <a:rPr lang="it-IT" b="1" i="1" dirty="0" smtClean="0">
                <a:solidFill>
                  <a:srgbClr val="00B050"/>
                </a:solidFill>
              </a:rPr>
              <a:t> </a:t>
            </a:r>
            <a:r>
              <a:rPr lang="it-IT" b="1" i="1" dirty="0" err="1" smtClean="0"/>
              <a:t>rule</a:t>
            </a:r>
            <a:endParaRPr lang="it-IT" b="1" i="1" dirty="0"/>
          </a:p>
        </p:txBody>
      </p:sp>
      <p:cxnSp>
        <p:nvCxnSpPr>
          <p:cNvPr id="48" name="Connettore 1 47"/>
          <p:cNvCxnSpPr/>
          <p:nvPr/>
        </p:nvCxnSpPr>
        <p:spPr>
          <a:xfrm>
            <a:off x="990017" y="5247987"/>
            <a:ext cx="42862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1 48"/>
          <p:cNvCxnSpPr/>
          <p:nvPr/>
        </p:nvCxnSpPr>
        <p:spPr>
          <a:xfrm>
            <a:off x="4254401" y="5247987"/>
            <a:ext cx="42862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Forma 71"/>
          <p:cNvCxnSpPr>
            <a:stCxn id="24" idx="2"/>
            <a:endCxn id="37" idx="2"/>
          </p:cNvCxnSpPr>
          <p:nvPr/>
        </p:nvCxnSpPr>
        <p:spPr>
          <a:xfrm rot="5400000" flipH="1" flipV="1">
            <a:off x="2794567" y="3690821"/>
            <a:ext cx="71438" cy="3185769"/>
          </a:xfrm>
          <a:prstGeom prst="curvedConnector3">
            <a:avLst>
              <a:gd name="adj1" fmla="val -319998"/>
            </a:avLst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sellaDiTesto 50"/>
          <p:cNvSpPr txBox="1"/>
          <p:nvPr/>
        </p:nvSpPr>
        <p:spPr>
          <a:xfrm>
            <a:off x="2432101" y="5451494"/>
            <a:ext cx="98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causes</a:t>
            </a:r>
            <a:endParaRPr lang="it-IT" dirty="0"/>
          </a:p>
        </p:txBody>
      </p:sp>
      <p:sp>
        <p:nvSpPr>
          <p:cNvPr id="52" name="Rettangolo 51"/>
          <p:cNvSpPr/>
          <p:nvPr/>
        </p:nvSpPr>
        <p:spPr>
          <a:xfrm>
            <a:off x="2428182" y="4371374"/>
            <a:ext cx="4876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ym typeface="Symbol"/>
              </a:rPr>
              <a:t></a:t>
            </a:r>
            <a:endParaRPr lang="it-IT" dirty="0"/>
          </a:p>
        </p:txBody>
      </p:sp>
      <p:sp>
        <p:nvSpPr>
          <p:cNvPr id="53" name="CasellaDiTesto 52"/>
          <p:cNvSpPr txBox="1"/>
          <p:nvPr/>
        </p:nvSpPr>
        <p:spPr>
          <a:xfrm>
            <a:off x="1624947" y="5005218"/>
            <a:ext cx="346392" cy="24622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1600" dirty="0" err="1" smtClean="0">
                <a:solidFill>
                  <a:schemeClr val="tx1"/>
                </a:solidFill>
              </a:rPr>
              <a:t>cs</a:t>
            </a:r>
            <a:endParaRPr lang="it-IT" sz="1600" dirty="0">
              <a:solidFill>
                <a:schemeClr val="tx1"/>
              </a:solidFill>
            </a:endParaRPr>
          </a:p>
        </p:txBody>
      </p:sp>
      <p:sp>
        <p:nvSpPr>
          <p:cNvPr id="54" name="CasellaDiTesto 53"/>
          <p:cNvSpPr txBox="1"/>
          <p:nvPr/>
        </p:nvSpPr>
        <p:spPr>
          <a:xfrm>
            <a:off x="4801672" y="4946858"/>
            <a:ext cx="346392" cy="24622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1600" dirty="0" err="1" smtClean="0">
                <a:solidFill>
                  <a:schemeClr val="tx1"/>
                </a:solidFill>
              </a:rPr>
              <a:t>cs</a:t>
            </a:r>
            <a:endParaRPr lang="it-IT" sz="1600" dirty="0">
              <a:solidFill>
                <a:schemeClr val="tx1"/>
              </a:solidFill>
            </a:endParaRPr>
          </a:p>
        </p:txBody>
      </p:sp>
      <p:sp>
        <p:nvSpPr>
          <p:cNvPr id="55" name="CasellaDiTesto 5"/>
          <p:cNvSpPr txBox="1">
            <a:spLocks noChangeArrowheads="1"/>
          </p:cNvSpPr>
          <p:nvPr/>
        </p:nvSpPr>
        <p:spPr bwMode="auto">
          <a:xfrm>
            <a:off x="882176" y="5543827"/>
            <a:ext cx="7104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800" dirty="0" err="1" smtClean="0"/>
              <a:t>killed</a:t>
            </a:r>
            <a:endParaRPr lang="it-IT" sz="1800" dirty="0"/>
          </a:p>
        </p:txBody>
      </p:sp>
      <p:sp>
        <p:nvSpPr>
          <p:cNvPr id="56" name="CasellaDiTesto 5"/>
          <p:cNvSpPr txBox="1">
            <a:spLocks noChangeArrowheads="1"/>
          </p:cNvSpPr>
          <p:nvPr/>
        </p:nvSpPr>
        <p:spPr bwMode="auto">
          <a:xfrm>
            <a:off x="4132064" y="5553119"/>
            <a:ext cx="5822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800" dirty="0" err="1" smtClean="0"/>
              <a:t>died</a:t>
            </a:r>
            <a:endParaRPr lang="it-IT" sz="1800" dirty="0"/>
          </a:p>
        </p:txBody>
      </p:sp>
      <p:cxnSp>
        <p:nvCxnSpPr>
          <p:cNvPr id="57" name="Connettore 1 56"/>
          <p:cNvCxnSpPr>
            <a:stCxn id="24" idx="2"/>
            <a:endCxn id="55" idx="0"/>
          </p:cNvCxnSpPr>
          <p:nvPr/>
        </p:nvCxnSpPr>
        <p:spPr>
          <a:xfrm>
            <a:off x="1237402" y="5319425"/>
            <a:ext cx="0" cy="2244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1 59"/>
          <p:cNvCxnSpPr>
            <a:stCxn id="37" idx="2"/>
            <a:endCxn id="56" idx="0"/>
          </p:cNvCxnSpPr>
          <p:nvPr/>
        </p:nvCxnSpPr>
        <p:spPr>
          <a:xfrm flipH="1">
            <a:off x="4423170" y="5247987"/>
            <a:ext cx="1" cy="3051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5364088" y="5675670"/>
            <a:ext cx="2787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err="1" smtClean="0"/>
              <a:t>Variables</a:t>
            </a:r>
            <a:r>
              <a:rPr lang="it-IT" b="1" i="1" dirty="0" smtClean="0"/>
              <a:t> with </a:t>
            </a:r>
            <a:r>
              <a:rPr lang="it-IT" b="1" i="1" dirty="0" err="1" smtClean="0"/>
              <a:t>Types</a:t>
            </a:r>
            <a:endParaRPr lang="it-IT" b="1" i="1" dirty="0"/>
          </a:p>
        </p:txBody>
      </p:sp>
    </p:spTree>
    <p:extLst>
      <p:ext uri="{BB962C8B-B14F-4D97-AF65-F5344CB8AC3E}">
        <p14:creationId xmlns:p14="http://schemas.microsoft.com/office/powerpoint/2010/main" val="282411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2" grpId="0"/>
      <p:bldP spid="23" grpId="0"/>
      <p:bldP spid="24" grpId="0"/>
      <p:bldP spid="25" grpId="0"/>
      <p:bldP spid="28" grpId="0" animBg="1"/>
      <p:bldP spid="30" grpId="0" animBg="1"/>
      <p:bldP spid="33" grpId="0"/>
      <p:bldP spid="35" grpId="0"/>
      <p:bldP spid="36" grpId="0"/>
      <p:bldP spid="37" grpId="0"/>
      <p:bldP spid="39" grpId="0" animBg="1"/>
      <p:bldP spid="43" grpId="0"/>
      <p:bldP spid="46" grpId="0" animBg="1"/>
      <p:bldP spid="51" grpId="0"/>
      <p:bldP spid="51" grpId="1"/>
      <p:bldP spid="52" grpId="0"/>
      <p:bldP spid="53" grpId="0" animBg="1"/>
      <p:bldP spid="54" grpId="0" animBg="1"/>
      <p:bldP spid="55" grpId="0"/>
      <p:bldP spid="55" grpId="1"/>
      <p:bldP spid="56" grpId="0"/>
      <p:bldP spid="56" grpId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 err="1" smtClean="0">
                <a:solidFill>
                  <a:srgbClr val="3399FF"/>
                </a:solidFill>
                <a:effectLst/>
                <a:latin typeface="+mj-lt"/>
                <a:ea typeface="+mj-ea"/>
                <a:cs typeface="+mj-cs"/>
              </a:rPr>
              <a:t>Adding</a:t>
            </a:r>
            <a:r>
              <a:rPr lang="it-IT" sz="3200" dirty="0" smtClean="0">
                <a:solidFill>
                  <a:srgbClr val="3399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it-IT" sz="3200" dirty="0" err="1" smtClean="0">
                <a:solidFill>
                  <a:srgbClr val="3399FF"/>
                </a:solidFill>
                <a:effectLst/>
                <a:latin typeface="+mj-lt"/>
                <a:ea typeface="+mj-ea"/>
                <a:cs typeface="+mj-cs"/>
              </a:rPr>
              <a:t>semantics</a:t>
            </a:r>
            <a:r>
              <a:rPr lang="it-IT" sz="3200" dirty="0" smtClean="0">
                <a:solidFill>
                  <a:srgbClr val="3399FF"/>
                </a:solidFill>
                <a:effectLst/>
                <a:latin typeface="+mj-lt"/>
                <a:ea typeface="+mj-ea"/>
                <a:cs typeface="+mj-cs"/>
              </a:rPr>
              <a:t/>
            </a:r>
            <a:br>
              <a:rPr lang="it-IT" sz="3200" dirty="0" smtClean="0">
                <a:solidFill>
                  <a:srgbClr val="3399FF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it-IT" i="1" dirty="0" err="1"/>
              <a:t>Distributional</a:t>
            </a:r>
            <a:r>
              <a:rPr lang="it-IT" i="1" dirty="0"/>
              <a:t> Semantics</a:t>
            </a:r>
          </a:p>
        </p:txBody>
      </p:sp>
      <p:sp>
        <p:nvSpPr>
          <p:cNvPr id="4" name="Rettangolo 3"/>
          <p:cNvSpPr/>
          <p:nvPr/>
        </p:nvSpPr>
        <p:spPr>
          <a:xfrm>
            <a:off x="971600" y="6273225"/>
            <a:ext cx="6462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err="1" smtClean="0"/>
              <a:t>Mehdad</a:t>
            </a:r>
            <a:r>
              <a:rPr lang="it-IT" sz="1600" dirty="0" smtClean="0"/>
              <a:t>, Moschitti, Zanzotto, </a:t>
            </a:r>
            <a:r>
              <a:rPr lang="it-IT" sz="1600" i="1" dirty="0" err="1" smtClean="0"/>
              <a:t>Syntactic</a:t>
            </a:r>
            <a:r>
              <a:rPr lang="it-IT" sz="1600" i="1" dirty="0" smtClean="0"/>
              <a:t>/</a:t>
            </a:r>
            <a:r>
              <a:rPr lang="it-IT" sz="1600" i="1" dirty="0" err="1" smtClean="0"/>
              <a:t>Semantic</a:t>
            </a:r>
            <a:r>
              <a:rPr lang="it-IT" sz="1600" i="1" dirty="0" smtClean="0"/>
              <a:t> </a:t>
            </a:r>
            <a:r>
              <a:rPr lang="it-IT" sz="1600" i="1" dirty="0" err="1"/>
              <a:t>Structures</a:t>
            </a:r>
            <a:r>
              <a:rPr lang="it-IT" sz="1600" i="1" dirty="0"/>
              <a:t> for </a:t>
            </a:r>
            <a:r>
              <a:rPr lang="it-IT" sz="1600" i="1" dirty="0" err="1"/>
              <a:t>Textual</a:t>
            </a:r>
            <a:r>
              <a:rPr lang="it-IT" sz="1600" i="1" dirty="0"/>
              <a:t> </a:t>
            </a:r>
            <a:r>
              <a:rPr lang="it-IT" sz="1600" i="1" dirty="0" err="1"/>
              <a:t>Entailment</a:t>
            </a:r>
            <a:r>
              <a:rPr lang="it-IT" sz="1600" i="1" dirty="0"/>
              <a:t> </a:t>
            </a:r>
            <a:r>
              <a:rPr lang="it-IT" sz="1600" i="1" dirty="0" err="1"/>
              <a:t>Recognition</a:t>
            </a:r>
            <a:r>
              <a:rPr lang="it-IT" sz="1600" dirty="0"/>
              <a:t>, </a:t>
            </a:r>
            <a:r>
              <a:rPr lang="it-IT" sz="1600" dirty="0" err="1" smtClean="0"/>
              <a:t>Proceedings</a:t>
            </a:r>
            <a:r>
              <a:rPr lang="it-IT" sz="1600" dirty="0" smtClean="0"/>
              <a:t> of NAACL, </a:t>
            </a:r>
            <a:r>
              <a:rPr lang="it-IT" sz="1600" dirty="0"/>
              <a:t>2010</a:t>
            </a:r>
          </a:p>
        </p:txBody>
      </p:sp>
      <p:sp>
        <p:nvSpPr>
          <p:cNvPr id="5" name="CasellaDiTesto 5"/>
          <p:cNvSpPr txBox="1">
            <a:spLocks noChangeArrowheads="1"/>
          </p:cNvSpPr>
          <p:nvPr/>
        </p:nvSpPr>
        <p:spPr bwMode="auto">
          <a:xfrm>
            <a:off x="179512" y="1982936"/>
            <a:ext cx="4796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800" dirty="0" smtClean="0"/>
              <a:t>NP</a:t>
            </a:r>
            <a:endParaRPr lang="it-IT" sz="1800" dirty="0"/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1213934" y="1974752"/>
            <a:ext cx="4796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800" dirty="0" smtClean="0"/>
              <a:t>VP</a:t>
            </a:r>
            <a:endParaRPr lang="it-IT" sz="1800" dirty="0"/>
          </a:p>
        </p:txBody>
      </p:sp>
      <p:sp>
        <p:nvSpPr>
          <p:cNvPr id="7" name="CasellaDiTesto 5"/>
          <p:cNvSpPr txBox="1">
            <a:spLocks noChangeArrowheads="1"/>
          </p:cNvSpPr>
          <p:nvPr/>
        </p:nvSpPr>
        <p:spPr bwMode="auto">
          <a:xfrm>
            <a:off x="735684" y="2542298"/>
            <a:ext cx="5052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800" dirty="0" smtClean="0"/>
              <a:t>VB</a:t>
            </a:r>
            <a:endParaRPr lang="it-IT" sz="1800" dirty="0"/>
          </a:p>
        </p:txBody>
      </p:sp>
      <p:sp>
        <p:nvSpPr>
          <p:cNvPr id="8" name="CasellaDiTesto 5"/>
          <p:cNvSpPr txBox="1">
            <a:spLocks noChangeArrowheads="1"/>
          </p:cNvSpPr>
          <p:nvPr/>
        </p:nvSpPr>
        <p:spPr bwMode="auto">
          <a:xfrm>
            <a:off x="1750904" y="2542298"/>
            <a:ext cx="4796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800" dirty="0" smtClean="0"/>
              <a:t>NP</a:t>
            </a:r>
            <a:endParaRPr lang="it-IT" sz="1800" dirty="0"/>
          </a:p>
        </p:txBody>
      </p:sp>
      <p:cxnSp>
        <p:nvCxnSpPr>
          <p:cNvPr id="9" name="Connettore 1 8"/>
          <p:cNvCxnSpPr>
            <a:stCxn id="6" idx="2"/>
            <a:endCxn id="7" idx="0"/>
          </p:cNvCxnSpPr>
          <p:nvPr/>
        </p:nvCxnSpPr>
        <p:spPr>
          <a:xfrm flipH="1">
            <a:off x="988318" y="2344084"/>
            <a:ext cx="465426" cy="198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>
            <a:stCxn id="6" idx="2"/>
            <a:endCxn id="8" idx="0"/>
          </p:cNvCxnSpPr>
          <p:nvPr/>
        </p:nvCxnSpPr>
        <p:spPr>
          <a:xfrm>
            <a:off x="1453744" y="2344084"/>
            <a:ext cx="536970" cy="198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2163816" y="2590915"/>
            <a:ext cx="142876" cy="2462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1600" dirty="0" smtClean="0">
                <a:solidFill>
                  <a:schemeClr val="tx1"/>
                </a:solidFill>
              </a:rPr>
              <a:t>X</a:t>
            </a:r>
            <a:endParaRPr lang="it-IT" sz="1600" dirty="0">
              <a:solidFill>
                <a:schemeClr val="tx1"/>
              </a:solidFill>
            </a:endParaRPr>
          </a:p>
        </p:txBody>
      </p:sp>
      <p:cxnSp>
        <p:nvCxnSpPr>
          <p:cNvPr id="13" name="Connettore 1 12"/>
          <p:cNvCxnSpPr>
            <a:stCxn id="15" idx="2"/>
            <a:endCxn id="6" idx="0"/>
          </p:cNvCxnSpPr>
          <p:nvPr/>
        </p:nvCxnSpPr>
        <p:spPr>
          <a:xfrm rot="16200000" flipH="1">
            <a:off x="1053741" y="1574749"/>
            <a:ext cx="134692" cy="6653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>
            <a:stCxn id="15" idx="2"/>
            <a:endCxn id="5" idx="0"/>
          </p:cNvCxnSpPr>
          <p:nvPr/>
        </p:nvCxnSpPr>
        <p:spPr>
          <a:xfrm rot="5400000">
            <a:off x="532438" y="1726944"/>
            <a:ext cx="142876" cy="3691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5"/>
          <p:cNvSpPr txBox="1">
            <a:spLocks noChangeArrowheads="1"/>
          </p:cNvSpPr>
          <p:nvPr/>
        </p:nvSpPr>
        <p:spPr bwMode="auto">
          <a:xfrm>
            <a:off x="631977" y="1470728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800" dirty="0" smtClean="0"/>
              <a:t>S</a:t>
            </a:r>
            <a:endParaRPr lang="it-IT" sz="1800" dirty="0"/>
          </a:p>
        </p:txBody>
      </p:sp>
      <p:sp>
        <p:nvSpPr>
          <p:cNvPr id="16" name="CasellaDiTesto 5"/>
          <p:cNvSpPr txBox="1">
            <a:spLocks noChangeArrowheads="1"/>
          </p:cNvSpPr>
          <p:nvPr/>
        </p:nvSpPr>
        <p:spPr bwMode="auto">
          <a:xfrm>
            <a:off x="2882756" y="1911498"/>
            <a:ext cx="4796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800" dirty="0" smtClean="0"/>
              <a:t>NP</a:t>
            </a:r>
            <a:endParaRPr lang="it-IT" sz="1800" dirty="0"/>
          </a:p>
        </p:txBody>
      </p:sp>
      <p:sp>
        <p:nvSpPr>
          <p:cNvPr id="17" name="CasellaDiTesto 5"/>
          <p:cNvSpPr txBox="1">
            <a:spLocks noChangeArrowheads="1"/>
          </p:cNvSpPr>
          <p:nvPr/>
        </p:nvSpPr>
        <p:spPr bwMode="auto">
          <a:xfrm>
            <a:off x="3934277" y="1903314"/>
            <a:ext cx="4796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800" dirty="0" smtClean="0"/>
              <a:t>VP</a:t>
            </a:r>
            <a:endParaRPr lang="it-IT" sz="1800" dirty="0"/>
          </a:p>
        </p:txBody>
      </p:sp>
      <p:sp>
        <p:nvSpPr>
          <p:cNvPr id="18" name="CasellaDiTesto 5"/>
          <p:cNvSpPr txBox="1">
            <a:spLocks noChangeArrowheads="1"/>
          </p:cNvSpPr>
          <p:nvPr/>
        </p:nvSpPr>
        <p:spPr bwMode="auto">
          <a:xfrm>
            <a:off x="3921453" y="2470860"/>
            <a:ext cx="5052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800" dirty="0" smtClean="0"/>
              <a:t>VB</a:t>
            </a:r>
            <a:endParaRPr lang="it-IT" sz="1800" dirty="0"/>
          </a:p>
        </p:txBody>
      </p:sp>
      <p:cxnSp>
        <p:nvCxnSpPr>
          <p:cNvPr id="19" name="Connettore 1 18"/>
          <p:cNvCxnSpPr>
            <a:stCxn id="17" idx="2"/>
            <a:endCxn id="18" idx="0"/>
          </p:cNvCxnSpPr>
          <p:nvPr/>
        </p:nvCxnSpPr>
        <p:spPr>
          <a:xfrm>
            <a:off x="4174087" y="2272646"/>
            <a:ext cx="0" cy="198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>
            <a:stCxn id="23" idx="2"/>
            <a:endCxn id="17" idx="0"/>
          </p:cNvCxnSpPr>
          <p:nvPr/>
        </p:nvCxnSpPr>
        <p:spPr>
          <a:xfrm>
            <a:off x="3491674" y="1768622"/>
            <a:ext cx="682413" cy="1346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>
            <a:stCxn id="23" idx="2"/>
            <a:endCxn id="16" idx="0"/>
          </p:cNvCxnSpPr>
          <p:nvPr/>
        </p:nvCxnSpPr>
        <p:spPr>
          <a:xfrm rot="5400000">
            <a:off x="3235682" y="1655506"/>
            <a:ext cx="142876" cy="3691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5"/>
          <p:cNvSpPr txBox="1">
            <a:spLocks noChangeArrowheads="1"/>
          </p:cNvSpPr>
          <p:nvPr/>
        </p:nvSpPr>
        <p:spPr bwMode="auto">
          <a:xfrm>
            <a:off x="3335221" y="1399290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800" dirty="0" smtClean="0"/>
              <a:t>S</a:t>
            </a:r>
            <a:endParaRPr lang="it-IT" sz="1800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3290937" y="1970794"/>
            <a:ext cx="142876" cy="2462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1600" dirty="0" smtClean="0">
                <a:solidFill>
                  <a:schemeClr val="tx1"/>
                </a:solidFill>
              </a:rPr>
              <a:t>X</a:t>
            </a:r>
            <a:endParaRPr lang="it-IT" sz="1600" dirty="0">
              <a:solidFill>
                <a:schemeClr val="tx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2179098" y="1963579"/>
            <a:ext cx="4876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ym typeface="Symbol"/>
              </a:rPr>
              <a:t></a:t>
            </a:r>
            <a:endParaRPr lang="it-IT" dirty="0"/>
          </a:p>
        </p:txBody>
      </p:sp>
      <p:sp>
        <p:nvSpPr>
          <p:cNvPr id="32" name="CasellaDiTesto 5"/>
          <p:cNvSpPr txBox="1">
            <a:spLocks noChangeArrowheads="1"/>
          </p:cNvSpPr>
          <p:nvPr/>
        </p:nvSpPr>
        <p:spPr bwMode="auto">
          <a:xfrm>
            <a:off x="633092" y="3136032"/>
            <a:ext cx="7104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800" dirty="0" err="1" smtClean="0"/>
              <a:t>killed</a:t>
            </a:r>
            <a:endParaRPr lang="it-IT" sz="1800" dirty="0"/>
          </a:p>
        </p:txBody>
      </p:sp>
      <p:sp>
        <p:nvSpPr>
          <p:cNvPr id="33" name="CasellaDiTesto 5"/>
          <p:cNvSpPr txBox="1">
            <a:spLocks noChangeArrowheads="1"/>
          </p:cNvSpPr>
          <p:nvPr/>
        </p:nvSpPr>
        <p:spPr bwMode="auto">
          <a:xfrm>
            <a:off x="3882980" y="3145324"/>
            <a:ext cx="5822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800" dirty="0" err="1" smtClean="0"/>
              <a:t>died</a:t>
            </a:r>
            <a:endParaRPr lang="it-IT" sz="1800" dirty="0"/>
          </a:p>
        </p:txBody>
      </p:sp>
      <p:cxnSp>
        <p:nvCxnSpPr>
          <p:cNvPr id="34" name="Connettore 1 33"/>
          <p:cNvCxnSpPr>
            <a:stCxn id="7" idx="2"/>
            <a:endCxn id="32" idx="0"/>
          </p:cNvCxnSpPr>
          <p:nvPr/>
        </p:nvCxnSpPr>
        <p:spPr>
          <a:xfrm>
            <a:off x="988318" y="2911630"/>
            <a:ext cx="0" cy="2244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>
            <a:stCxn id="18" idx="2"/>
            <a:endCxn id="33" idx="0"/>
          </p:cNvCxnSpPr>
          <p:nvPr/>
        </p:nvCxnSpPr>
        <p:spPr>
          <a:xfrm flipH="1">
            <a:off x="4174086" y="2840192"/>
            <a:ext cx="1" cy="3051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Tabella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314410"/>
              </p:ext>
            </p:extLst>
          </p:nvPr>
        </p:nvGraphicFramePr>
        <p:xfrm>
          <a:off x="3347864" y="3503672"/>
          <a:ext cx="1666240" cy="21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F4CE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7BE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" name="Tabella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459701"/>
              </p:ext>
            </p:extLst>
          </p:nvPr>
        </p:nvGraphicFramePr>
        <p:xfrm>
          <a:off x="279535" y="3460064"/>
          <a:ext cx="1670232" cy="18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779"/>
                <a:gridCol w="208779"/>
                <a:gridCol w="208779"/>
                <a:gridCol w="208779"/>
                <a:gridCol w="208779"/>
                <a:gridCol w="208779"/>
                <a:gridCol w="208779"/>
                <a:gridCol w="208779"/>
              </a:tblGrid>
              <a:tr h="0">
                <a:tc>
                  <a:txBody>
                    <a:bodyPr/>
                    <a:lstStyle/>
                    <a:p>
                      <a:endParaRPr lang="it-IT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199C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62" name="CasellaDiTesto 5"/>
          <p:cNvSpPr txBox="1">
            <a:spLocks noChangeArrowheads="1"/>
          </p:cNvSpPr>
          <p:nvPr/>
        </p:nvSpPr>
        <p:spPr bwMode="auto">
          <a:xfrm>
            <a:off x="346423" y="4356536"/>
            <a:ext cx="4796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800" dirty="0" smtClean="0"/>
              <a:t>NP</a:t>
            </a:r>
            <a:endParaRPr lang="it-IT" sz="1800" dirty="0"/>
          </a:p>
        </p:txBody>
      </p:sp>
      <p:sp>
        <p:nvSpPr>
          <p:cNvPr id="63" name="CasellaDiTesto 62"/>
          <p:cNvSpPr txBox="1">
            <a:spLocks noChangeArrowheads="1"/>
          </p:cNvSpPr>
          <p:nvPr/>
        </p:nvSpPr>
        <p:spPr bwMode="auto">
          <a:xfrm>
            <a:off x="1380845" y="4348352"/>
            <a:ext cx="4796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800" dirty="0" smtClean="0"/>
              <a:t>VP</a:t>
            </a:r>
            <a:endParaRPr lang="it-IT" sz="1800" dirty="0"/>
          </a:p>
        </p:txBody>
      </p:sp>
      <p:sp>
        <p:nvSpPr>
          <p:cNvPr id="64" name="CasellaDiTesto 5"/>
          <p:cNvSpPr txBox="1">
            <a:spLocks noChangeArrowheads="1"/>
          </p:cNvSpPr>
          <p:nvPr/>
        </p:nvSpPr>
        <p:spPr bwMode="auto">
          <a:xfrm>
            <a:off x="902595" y="4915898"/>
            <a:ext cx="5052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800" dirty="0" smtClean="0"/>
              <a:t>VB</a:t>
            </a:r>
            <a:endParaRPr lang="it-IT" sz="1800" dirty="0"/>
          </a:p>
        </p:txBody>
      </p:sp>
      <p:sp>
        <p:nvSpPr>
          <p:cNvPr id="65" name="CasellaDiTesto 5"/>
          <p:cNvSpPr txBox="1">
            <a:spLocks noChangeArrowheads="1"/>
          </p:cNvSpPr>
          <p:nvPr/>
        </p:nvSpPr>
        <p:spPr bwMode="auto">
          <a:xfrm>
            <a:off x="1917815" y="4915898"/>
            <a:ext cx="4796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800" dirty="0" smtClean="0"/>
              <a:t>NP</a:t>
            </a:r>
            <a:endParaRPr lang="it-IT" sz="1800" dirty="0"/>
          </a:p>
        </p:txBody>
      </p:sp>
      <p:cxnSp>
        <p:nvCxnSpPr>
          <p:cNvPr id="66" name="Connettore 1 65"/>
          <p:cNvCxnSpPr>
            <a:stCxn id="63" idx="2"/>
            <a:endCxn id="64" idx="0"/>
          </p:cNvCxnSpPr>
          <p:nvPr/>
        </p:nvCxnSpPr>
        <p:spPr>
          <a:xfrm flipH="1">
            <a:off x="1155229" y="4717684"/>
            <a:ext cx="465426" cy="198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1 66"/>
          <p:cNvCxnSpPr>
            <a:stCxn id="63" idx="2"/>
            <a:endCxn id="65" idx="0"/>
          </p:cNvCxnSpPr>
          <p:nvPr/>
        </p:nvCxnSpPr>
        <p:spPr>
          <a:xfrm>
            <a:off x="1620655" y="4717684"/>
            <a:ext cx="536970" cy="198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asellaDiTesto 67"/>
          <p:cNvSpPr txBox="1"/>
          <p:nvPr/>
        </p:nvSpPr>
        <p:spPr>
          <a:xfrm>
            <a:off x="2330727" y="4964515"/>
            <a:ext cx="142876" cy="2462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1600" dirty="0" smtClean="0">
                <a:solidFill>
                  <a:schemeClr val="tx1"/>
                </a:solidFill>
              </a:rPr>
              <a:t>X</a:t>
            </a:r>
            <a:endParaRPr lang="it-IT" sz="1600" dirty="0">
              <a:solidFill>
                <a:schemeClr val="tx1"/>
              </a:solidFill>
            </a:endParaRPr>
          </a:p>
        </p:txBody>
      </p:sp>
      <p:cxnSp>
        <p:nvCxnSpPr>
          <p:cNvPr id="69" name="Connettore 1 68"/>
          <p:cNvCxnSpPr>
            <a:stCxn id="95" idx="2"/>
            <a:endCxn id="63" idx="0"/>
          </p:cNvCxnSpPr>
          <p:nvPr/>
        </p:nvCxnSpPr>
        <p:spPr>
          <a:xfrm>
            <a:off x="992223" y="4229810"/>
            <a:ext cx="628432" cy="1185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1 69"/>
          <p:cNvCxnSpPr>
            <a:stCxn id="95" idx="2"/>
            <a:endCxn id="62" idx="0"/>
          </p:cNvCxnSpPr>
          <p:nvPr/>
        </p:nvCxnSpPr>
        <p:spPr>
          <a:xfrm flipH="1">
            <a:off x="586233" y="4229810"/>
            <a:ext cx="405990" cy="1267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CasellaDiTesto 5"/>
          <p:cNvSpPr txBox="1">
            <a:spLocks noChangeArrowheads="1"/>
          </p:cNvSpPr>
          <p:nvPr/>
        </p:nvSpPr>
        <p:spPr bwMode="auto">
          <a:xfrm>
            <a:off x="3049667" y="4285098"/>
            <a:ext cx="4796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800" dirty="0" smtClean="0"/>
              <a:t>NP</a:t>
            </a:r>
            <a:endParaRPr lang="it-IT" sz="1800" dirty="0"/>
          </a:p>
        </p:txBody>
      </p:sp>
      <p:sp>
        <p:nvSpPr>
          <p:cNvPr id="72" name="CasellaDiTesto 5"/>
          <p:cNvSpPr txBox="1">
            <a:spLocks noChangeArrowheads="1"/>
          </p:cNvSpPr>
          <p:nvPr/>
        </p:nvSpPr>
        <p:spPr bwMode="auto">
          <a:xfrm>
            <a:off x="4101188" y="4276914"/>
            <a:ext cx="4796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800" dirty="0" smtClean="0"/>
              <a:t>VP</a:t>
            </a:r>
            <a:endParaRPr lang="it-IT" sz="1800" dirty="0"/>
          </a:p>
        </p:txBody>
      </p:sp>
      <p:sp>
        <p:nvSpPr>
          <p:cNvPr id="73" name="CasellaDiTesto 5"/>
          <p:cNvSpPr txBox="1">
            <a:spLocks noChangeArrowheads="1"/>
          </p:cNvSpPr>
          <p:nvPr/>
        </p:nvSpPr>
        <p:spPr bwMode="auto">
          <a:xfrm>
            <a:off x="4088364" y="4844460"/>
            <a:ext cx="5052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800" dirty="0" smtClean="0"/>
              <a:t>VB</a:t>
            </a:r>
            <a:endParaRPr lang="it-IT" sz="1800" dirty="0"/>
          </a:p>
        </p:txBody>
      </p:sp>
      <p:cxnSp>
        <p:nvCxnSpPr>
          <p:cNvPr id="74" name="Connettore 1 73"/>
          <p:cNvCxnSpPr>
            <a:stCxn id="72" idx="2"/>
            <a:endCxn id="73" idx="0"/>
          </p:cNvCxnSpPr>
          <p:nvPr/>
        </p:nvCxnSpPr>
        <p:spPr>
          <a:xfrm>
            <a:off x="4340998" y="4646246"/>
            <a:ext cx="0" cy="198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ttore 1 74"/>
          <p:cNvCxnSpPr>
            <a:stCxn id="96" idx="2"/>
            <a:endCxn id="72" idx="0"/>
          </p:cNvCxnSpPr>
          <p:nvPr/>
        </p:nvCxnSpPr>
        <p:spPr>
          <a:xfrm>
            <a:off x="3695467" y="4158372"/>
            <a:ext cx="645531" cy="1185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ttore 1 75"/>
          <p:cNvCxnSpPr>
            <a:stCxn id="96" idx="2"/>
            <a:endCxn id="71" idx="0"/>
          </p:cNvCxnSpPr>
          <p:nvPr/>
        </p:nvCxnSpPr>
        <p:spPr>
          <a:xfrm flipH="1">
            <a:off x="3289477" y="4158372"/>
            <a:ext cx="405990" cy="1267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CasellaDiTesto 76"/>
          <p:cNvSpPr txBox="1"/>
          <p:nvPr/>
        </p:nvSpPr>
        <p:spPr>
          <a:xfrm>
            <a:off x="3457848" y="4344394"/>
            <a:ext cx="142876" cy="2462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1600" dirty="0" smtClean="0">
                <a:solidFill>
                  <a:schemeClr val="tx1"/>
                </a:solidFill>
              </a:rPr>
              <a:t>X</a:t>
            </a:r>
            <a:endParaRPr lang="it-IT" sz="1600" dirty="0">
              <a:solidFill>
                <a:schemeClr val="tx1"/>
              </a:solidFill>
            </a:endParaRPr>
          </a:p>
        </p:txBody>
      </p:sp>
      <p:sp>
        <p:nvSpPr>
          <p:cNvPr id="78" name="Rettangolo 77"/>
          <p:cNvSpPr/>
          <p:nvPr/>
        </p:nvSpPr>
        <p:spPr>
          <a:xfrm>
            <a:off x="2346009" y="4337179"/>
            <a:ext cx="4876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ym typeface="Symbol"/>
              </a:rPr>
              <a:t></a:t>
            </a:r>
            <a:endParaRPr lang="it-IT" dirty="0"/>
          </a:p>
        </p:txBody>
      </p:sp>
      <p:sp>
        <p:nvSpPr>
          <p:cNvPr id="79" name="CasellaDiTesto 5"/>
          <p:cNvSpPr txBox="1">
            <a:spLocks noChangeArrowheads="1"/>
          </p:cNvSpPr>
          <p:nvPr/>
        </p:nvSpPr>
        <p:spPr bwMode="auto">
          <a:xfrm>
            <a:off x="620468" y="5509632"/>
            <a:ext cx="1069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800" dirty="0" err="1" smtClean="0"/>
              <a:t>murdered</a:t>
            </a:r>
            <a:endParaRPr lang="it-IT" sz="1800" dirty="0"/>
          </a:p>
        </p:txBody>
      </p:sp>
      <p:sp>
        <p:nvSpPr>
          <p:cNvPr id="80" name="CasellaDiTesto 5"/>
          <p:cNvSpPr txBox="1">
            <a:spLocks noChangeArrowheads="1"/>
          </p:cNvSpPr>
          <p:nvPr/>
        </p:nvSpPr>
        <p:spPr bwMode="auto">
          <a:xfrm>
            <a:off x="4049891" y="5518924"/>
            <a:ext cx="5822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800" dirty="0" err="1" smtClean="0"/>
              <a:t>died</a:t>
            </a:r>
            <a:endParaRPr lang="it-IT" sz="1800" dirty="0"/>
          </a:p>
        </p:txBody>
      </p:sp>
      <p:cxnSp>
        <p:nvCxnSpPr>
          <p:cNvPr id="81" name="Connettore 1 80"/>
          <p:cNvCxnSpPr>
            <a:stCxn id="64" idx="2"/>
            <a:endCxn id="79" idx="0"/>
          </p:cNvCxnSpPr>
          <p:nvPr/>
        </p:nvCxnSpPr>
        <p:spPr>
          <a:xfrm>
            <a:off x="1155229" y="5285230"/>
            <a:ext cx="2" cy="2244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ttore 1 81"/>
          <p:cNvCxnSpPr>
            <a:stCxn id="73" idx="2"/>
            <a:endCxn id="80" idx="0"/>
          </p:cNvCxnSpPr>
          <p:nvPr/>
        </p:nvCxnSpPr>
        <p:spPr>
          <a:xfrm flipH="1">
            <a:off x="4340997" y="5213792"/>
            <a:ext cx="1" cy="3051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3" name="Tabella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018412"/>
              </p:ext>
            </p:extLst>
          </p:nvPr>
        </p:nvGraphicFramePr>
        <p:xfrm>
          <a:off x="3514775" y="5877272"/>
          <a:ext cx="1666240" cy="21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F4CE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7BE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4" name="Tabella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560097"/>
              </p:ext>
            </p:extLst>
          </p:nvPr>
        </p:nvGraphicFramePr>
        <p:xfrm>
          <a:off x="446446" y="5833664"/>
          <a:ext cx="1669733" cy="18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779"/>
                <a:gridCol w="208779"/>
                <a:gridCol w="208779"/>
                <a:gridCol w="208280"/>
                <a:gridCol w="208779"/>
                <a:gridCol w="208779"/>
                <a:gridCol w="208779"/>
                <a:gridCol w="208779"/>
              </a:tblGrid>
              <a:tr h="0">
                <a:tc>
                  <a:txBody>
                    <a:bodyPr/>
                    <a:lstStyle/>
                    <a:p>
                      <a:endParaRPr lang="it-IT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199C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cxnSp>
        <p:nvCxnSpPr>
          <p:cNvPr id="86" name="Connettore 2 85"/>
          <p:cNvCxnSpPr/>
          <p:nvPr/>
        </p:nvCxnSpPr>
        <p:spPr>
          <a:xfrm>
            <a:off x="788430" y="3199328"/>
            <a:ext cx="36680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ttore 2 86"/>
          <p:cNvCxnSpPr/>
          <p:nvPr/>
        </p:nvCxnSpPr>
        <p:spPr>
          <a:xfrm>
            <a:off x="3999791" y="3199328"/>
            <a:ext cx="41410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ttore 2 92"/>
          <p:cNvCxnSpPr/>
          <p:nvPr/>
        </p:nvCxnSpPr>
        <p:spPr>
          <a:xfrm>
            <a:off x="946534" y="5589240"/>
            <a:ext cx="36680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ttore 2 93"/>
          <p:cNvCxnSpPr/>
          <p:nvPr/>
        </p:nvCxnSpPr>
        <p:spPr>
          <a:xfrm>
            <a:off x="4157895" y="5589240"/>
            <a:ext cx="41410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CasellaDiTesto 5"/>
          <p:cNvSpPr txBox="1">
            <a:spLocks noChangeArrowheads="1"/>
          </p:cNvSpPr>
          <p:nvPr/>
        </p:nvSpPr>
        <p:spPr bwMode="auto">
          <a:xfrm>
            <a:off x="835770" y="3860478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800" dirty="0" smtClean="0"/>
              <a:t>S</a:t>
            </a:r>
            <a:endParaRPr lang="it-IT" sz="1800" dirty="0"/>
          </a:p>
        </p:txBody>
      </p:sp>
      <p:sp>
        <p:nvSpPr>
          <p:cNvPr id="96" name="CasellaDiTesto 5"/>
          <p:cNvSpPr txBox="1">
            <a:spLocks noChangeArrowheads="1"/>
          </p:cNvSpPr>
          <p:nvPr/>
        </p:nvSpPr>
        <p:spPr bwMode="auto">
          <a:xfrm>
            <a:off x="3539014" y="3789040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800" dirty="0" smtClean="0"/>
              <a:t>S</a:t>
            </a:r>
            <a:endParaRPr lang="it-IT" sz="1800" dirty="0"/>
          </a:p>
        </p:txBody>
      </p:sp>
      <p:pic>
        <p:nvPicPr>
          <p:cNvPr id="264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127753"/>
            <a:ext cx="3457403" cy="123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" name="CasellaDiTesto 101"/>
          <p:cNvSpPr txBox="1"/>
          <p:nvPr/>
        </p:nvSpPr>
        <p:spPr>
          <a:xfrm rot="19906938">
            <a:off x="6218981" y="4727653"/>
            <a:ext cx="1807674" cy="461665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i="1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Promising</a:t>
            </a:r>
            <a:r>
              <a:rPr lang="it-IT" i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!!!</a:t>
            </a:r>
            <a:endParaRPr lang="it-IT" i="1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Freccia a destra 19"/>
          <p:cNvSpPr/>
          <p:nvPr/>
        </p:nvSpPr>
        <p:spPr>
          <a:xfrm rot="5400000">
            <a:off x="6250972" y="2254592"/>
            <a:ext cx="2808312" cy="836647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i="1" dirty="0" err="1"/>
              <a:t>Distributional</a:t>
            </a:r>
            <a:r>
              <a:rPr lang="it-IT" sz="1600" i="1" dirty="0"/>
              <a:t> Semantics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58845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64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65" grpId="0"/>
      <p:bldP spid="68" grpId="0" animBg="1"/>
      <p:bldP spid="71" grpId="0"/>
      <p:bldP spid="72" grpId="0"/>
      <p:bldP spid="73" grpId="0"/>
      <p:bldP spid="77" grpId="0" animBg="1"/>
      <p:bldP spid="78" grpId="0"/>
      <p:bldP spid="79" grpId="0"/>
      <p:bldP spid="80" grpId="0"/>
      <p:bldP spid="95" grpId="0"/>
      <p:bldP spid="96" grpId="0"/>
      <p:bldP spid="102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6714455" y="2780928"/>
          <a:ext cx="3778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02" name="Equazione" r:id="rId3" imgW="152280" imgH="215640" progId="Equation.3">
                  <p:embed/>
                </p:oleObj>
              </mc:Choice>
              <mc:Fallback>
                <p:oleObj name="Equazione" r:id="rId3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4455" y="2780928"/>
                        <a:ext cx="37782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9" name="Object 5"/>
          <p:cNvGraphicFramePr>
            <a:graphicFrameLocks noChangeAspect="1"/>
          </p:cNvGraphicFramePr>
          <p:nvPr/>
        </p:nvGraphicFramePr>
        <p:xfrm>
          <a:off x="6660232" y="4983832"/>
          <a:ext cx="3778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03" name="Equazione" r:id="rId5" imgW="152280" imgH="215640" progId="Equation.3">
                  <p:embed/>
                </p:oleObj>
              </mc:Choice>
              <mc:Fallback>
                <p:oleObj name="Equazione" r:id="rId5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0232" y="4983832"/>
                        <a:ext cx="37782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" name="Object 1"/>
          <p:cNvGraphicFramePr>
            <a:graphicFrameLocks noChangeAspect="1"/>
          </p:cNvGraphicFramePr>
          <p:nvPr/>
        </p:nvGraphicFramePr>
        <p:xfrm>
          <a:off x="1563688" y="2836863"/>
          <a:ext cx="409575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04" name="Equazione" r:id="rId6" imgW="164880" imgH="215640" progId="Equation.3">
                  <p:embed/>
                </p:oleObj>
              </mc:Choice>
              <mc:Fallback>
                <p:oleObj name="Equazione" r:id="rId6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3688" y="2836863"/>
                        <a:ext cx="409575" cy="534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1603375" y="4797425"/>
          <a:ext cx="441325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05" name="Equazione" r:id="rId8" imgW="177480" imgH="215640" progId="Equation.3">
                  <p:embed/>
                </p:oleObj>
              </mc:Choice>
              <mc:Fallback>
                <p:oleObj name="Equazione" r:id="rId8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3375" y="4797425"/>
                        <a:ext cx="441325" cy="534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3560763" y="4235450"/>
          <a:ext cx="31591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06" name="Equazione" r:id="rId10" imgW="126720" imgH="177480" progId="Equation.3">
                  <p:embed/>
                </p:oleObj>
              </mc:Choice>
              <mc:Fallback>
                <p:oleObj name="Equazione" r:id="rId10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0763" y="4235450"/>
                        <a:ext cx="315912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8" name="Immagine 47" descr="macchinica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909265" y="2506593"/>
            <a:ext cx="1903095" cy="1354455"/>
          </a:xfrm>
          <a:prstGeom prst="rect">
            <a:avLst/>
          </a:prstGeom>
        </p:spPr>
      </p:pic>
      <p:grpSp>
        <p:nvGrpSpPr>
          <p:cNvPr id="3" name="Gruppo 38"/>
          <p:cNvGrpSpPr/>
          <p:nvPr/>
        </p:nvGrpSpPr>
        <p:grpSpPr>
          <a:xfrm>
            <a:off x="6082084" y="3358156"/>
            <a:ext cx="1479350" cy="450664"/>
            <a:chOff x="4672946" y="3598958"/>
            <a:chExt cx="2465584" cy="751106"/>
          </a:xfrm>
        </p:grpSpPr>
        <p:sp>
          <p:nvSpPr>
            <p:cNvPr id="50" name="Arco 49"/>
            <p:cNvSpPr/>
            <p:nvPr/>
          </p:nvSpPr>
          <p:spPr>
            <a:xfrm rot="10196117">
              <a:off x="4740163" y="3600405"/>
              <a:ext cx="338063" cy="655713"/>
            </a:xfrm>
            <a:prstGeom prst="arc">
              <a:avLst>
                <a:gd name="adj1" fmla="val 16246493"/>
                <a:gd name="adj2" fmla="val 0"/>
              </a:avLst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1" name="Arco 50"/>
            <p:cNvSpPr/>
            <p:nvPr/>
          </p:nvSpPr>
          <p:spPr>
            <a:xfrm rot="10196117">
              <a:off x="4672946" y="3669856"/>
              <a:ext cx="338063" cy="655713"/>
            </a:xfrm>
            <a:prstGeom prst="arc">
              <a:avLst>
                <a:gd name="adj1" fmla="val 16246493"/>
                <a:gd name="adj2" fmla="val 0"/>
              </a:avLst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2" name="Arco 51"/>
            <p:cNvSpPr/>
            <p:nvPr/>
          </p:nvSpPr>
          <p:spPr>
            <a:xfrm rot="9121938">
              <a:off x="6115627" y="3598958"/>
              <a:ext cx="338063" cy="655713"/>
            </a:xfrm>
            <a:prstGeom prst="arc">
              <a:avLst>
                <a:gd name="adj1" fmla="val 16246493"/>
                <a:gd name="adj2" fmla="val 0"/>
              </a:avLst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3" name="Arco 52"/>
            <p:cNvSpPr/>
            <p:nvPr/>
          </p:nvSpPr>
          <p:spPr>
            <a:xfrm rot="9121938">
              <a:off x="6018379" y="3668409"/>
              <a:ext cx="338063" cy="655713"/>
            </a:xfrm>
            <a:prstGeom prst="arc">
              <a:avLst>
                <a:gd name="adj1" fmla="val 16246493"/>
                <a:gd name="adj2" fmla="val 0"/>
              </a:avLst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4" name="Gruppo 29"/>
            <p:cNvGrpSpPr/>
            <p:nvPr/>
          </p:nvGrpSpPr>
          <p:grpSpPr>
            <a:xfrm flipH="1">
              <a:off x="5357786" y="3623453"/>
              <a:ext cx="1780744" cy="726611"/>
              <a:chOff x="929048" y="3037934"/>
              <a:chExt cx="1780744" cy="726611"/>
            </a:xfrm>
            <a:noFill/>
          </p:grpSpPr>
          <p:sp>
            <p:nvSpPr>
              <p:cNvPr id="55" name="Arco 54"/>
              <p:cNvSpPr/>
              <p:nvPr/>
            </p:nvSpPr>
            <p:spPr>
              <a:xfrm rot="10196117">
                <a:off x="996265" y="3039381"/>
                <a:ext cx="338063" cy="655713"/>
              </a:xfrm>
              <a:prstGeom prst="arc">
                <a:avLst>
                  <a:gd name="adj1" fmla="val 16246493"/>
                  <a:gd name="adj2" fmla="val 0"/>
                </a:avLst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6" name="Arco 55"/>
              <p:cNvSpPr/>
              <p:nvPr/>
            </p:nvSpPr>
            <p:spPr>
              <a:xfrm rot="10196117">
                <a:off x="929048" y="3108832"/>
                <a:ext cx="338063" cy="655713"/>
              </a:xfrm>
              <a:prstGeom prst="arc">
                <a:avLst>
                  <a:gd name="adj1" fmla="val 16246493"/>
                  <a:gd name="adj2" fmla="val 0"/>
                </a:avLst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7" name="Arco 56"/>
              <p:cNvSpPr/>
              <p:nvPr/>
            </p:nvSpPr>
            <p:spPr>
              <a:xfrm rot="9121938">
                <a:off x="2371729" y="3037934"/>
                <a:ext cx="338063" cy="655713"/>
              </a:xfrm>
              <a:prstGeom prst="arc">
                <a:avLst>
                  <a:gd name="adj1" fmla="val 16246493"/>
                  <a:gd name="adj2" fmla="val 0"/>
                </a:avLst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8" name="Arco 57"/>
              <p:cNvSpPr/>
              <p:nvPr/>
            </p:nvSpPr>
            <p:spPr>
              <a:xfrm rot="9121938">
                <a:off x="2304512" y="3107385"/>
                <a:ext cx="338063" cy="655713"/>
              </a:xfrm>
              <a:prstGeom prst="arc">
                <a:avLst>
                  <a:gd name="adj1" fmla="val 16246493"/>
                  <a:gd name="adj2" fmla="val 0"/>
                </a:avLst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grpSp>
        <p:nvGrpSpPr>
          <p:cNvPr id="6" name="Gruppo 81"/>
          <p:cNvGrpSpPr/>
          <p:nvPr/>
        </p:nvGrpSpPr>
        <p:grpSpPr>
          <a:xfrm>
            <a:off x="5909265" y="4797152"/>
            <a:ext cx="1771397" cy="1080120"/>
            <a:chOff x="5909265" y="4797152"/>
            <a:chExt cx="1771397" cy="1080120"/>
          </a:xfrm>
        </p:grpSpPr>
        <p:sp>
          <p:nvSpPr>
            <p:cNvPr id="11" name="Rettangolo 10"/>
            <p:cNvSpPr/>
            <p:nvPr/>
          </p:nvSpPr>
          <p:spPr>
            <a:xfrm>
              <a:off x="5909265" y="4797152"/>
              <a:ext cx="1771397" cy="108012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773361" y="4883562"/>
              <a:ext cx="776816" cy="820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flipH="1">
              <a:off x="5995675" y="4883562"/>
              <a:ext cx="776816" cy="820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uppo 42"/>
          <p:cNvGrpSpPr>
            <a:grpSpLocks noChangeAspect="1"/>
          </p:cNvGrpSpPr>
          <p:nvPr/>
        </p:nvGrpSpPr>
        <p:grpSpPr>
          <a:xfrm>
            <a:off x="6028492" y="5340199"/>
            <a:ext cx="1479351" cy="450664"/>
            <a:chOff x="4482680" y="5558214"/>
            <a:chExt cx="2465584" cy="751106"/>
          </a:xfrm>
        </p:grpSpPr>
        <p:sp>
          <p:nvSpPr>
            <p:cNvPr id="8" name="Arco 7"/>
            <p:cNvSpPr/>
            <p:nvPr/>
          </p:nvSpPr>
          <p:spPr>
            <a:xfrm rot="10196117">
              <a:off x="4549897" y="5559661"/>
              <a:ext cx="338063" cy="655713"/>
            </a:xfrm>
            <a:prstGeom prst="arc">
              <a:avLst>
                <a:gd name="adj1" fmla="val 16246493"/>
                <a:gd name="adj2" fmla="val 0"/>
              </a:avLst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Arco 9"/>
            <p:cNvSpPr/>
            <p:nvPr/>
          </p:nvSpPr>
          <p:spPr>
            <a:xfrm rot="10196117">
              <a:off x="4482680" y="5629112"/>
              <a:ext cx="338063" cy="655713"/>
            </a:xfrm>
            <a:prstGeom prst="arc">
              <a:avLst>
                <a:gd name="adj1" fmla="val 16246493"/>
                <a:gd name="adj2" fmla="val 0"/>
              </a:avLst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Arco 11"/>
            <p:cNvSpPr/>
            <p:nvPr/>
          </p:nvSpPr>
          <p:spPr>
            <a:xfrm rot="9121938">
              <a:off x="5925361" y="5558214"/>
              <a:ext cx="338063" cy="655713"/>
            </a:xfrm>
            <a:prstGeom prst="arc">
              <a:avLst>
                <a:gd name="adj1" fmla="val 16246493"/>
                <a:gd name="adj2" fmla="val 0"/>
              </a:avLst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Arco 12"/>
            <p:cNvSpPr/>
            <p:nvPr/>
          </p:nvSpPr>
          <p:spPr>
            <a:xfrm rot="9121938">
              <a:off x="5858144" y="5627665"/>
              <a:ext cx="338063" cy="655713"/>
            </a:xfrm>
            <a:prstGeom prst="arc">
              <a:avLst>
                <a:gd name="adj1" fmla="val 16246493"/>
                <a:gd name="adj2" fmla="val 0"/>
              </a:avLst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9" name="Gruppo 17"/>
            <p:cNvGrpSpPr/>
            <p:nvPr/>
          </p:nvGrpSpPr>
          <p:grpSpPr>
            <a:xfrm flipH="1">
              <a:off x="5167520" y="5582709"/>
              <a:ext cx="1780744" cy="726611"/>
              <a:chOff x="929048" y="3037934"/>
              <a:chExt cx="1780744" cy="726611"/>
            </a:xfrm>
          </p:grpSpPr>
          <p:sp>
            <p:nvSpPr>
              <p:cNvPr id="14" name="Arco 13"/>
              <p:cNvSpPr/>
              <p:nvPr/>
            </p:nvSpPr>
            <p:spPr>
              <a:xfrm rot="10196117">
                <a:off x="996265" y="3039381"/>
                <a:ext cx="338063" cy="655713"/>
              </a:xfrm>
              <a:prstGeom prst="arc">
                <a:avLst>
                  <a:gd name="adj1" fmla="val 16246493"/>
                  <a:gd name="adj2" fmla="val 0"/>
                </a:avLst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5" name="Arco 14"/>
              <p:cNvSpPr/>
              <p:nvPr/>
            </p:nvSpPr>
            <p:spPr>
              <a:xfrm rot="10196117">
                <a:off x="929048" y="3108832"/>
                <a:ext cx="338063" cy="655713"/>
              </a:xfrm>
              <a:prstGeom prst="arc">
                <a:avLst>
                  <a:gd name="adj1" fmla="val 16246493"/>
                  <a:gd name="adj2" fmla="val 0"/>
                </a:avLst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6" name="Arco 15"/>
              <p:cNvSpPr/>
              <p:nvPr/>
            </p:nvSpPr>
            <p:spPr>
              <a:xfrm rot="9121938">
                <a:off x="2371729" y="3037934"/>
                <a:ext cx="338063" cy="655713"/>
              </a:xfrm>
              <a:prstGeom prst="arc">
                <a:avLst>
                  <a:gd name="adj1" fmla="val 16246493"/>
                  <a:gd name="adj2" fmla="val 0"/>
                </a:avLst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7" name="Arco 16"/>
              <p:cNvSpPr/>
              <p:nvPr/>
            </p:nvSpPr>
            <p:spPr>
              <a:xfrm rot="9121938">
                <a:off x="2304512" y="3107385"/>
                <a:ext cx="338063" cy="655713"/>
              </a:xfrm>
              <a:prstGeom prst="arc">
                <a:avLst>
                  <a:gd name="adj1" fmla="val 16246493"/>
                  <a:gd name="adj2" fmla="val 0"/>
                </a:avLst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Compositional</a:t>
            </a:r>
            <a:r>
              <a:rPr lang="it-IT" dirty="0" smtClean="0"/>
              <a:t> </a:t>
            </a:r>
            <a:r>
              <a:rPr lang="it-IT" dirty="0" err="1" smtClean="0"/>
              <a:t>Distributional</a:t>
            </a:r>
            <a:r>
              <a:rPr lang="it-IT" dirty="0" smtClean="0"/>
              <a:t> Semantics</a:t>
            </a:r>
            <a:endParaRPr lang="it-IT" dirty="0"/>
          </a:p>
        </p:txBody>
      </p:sp>
      <p:pic>
        <p:nvPicPr>
          <p:cNvPr id="41" name="Immagine 40" descr="macchinica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99592" y="2636912"/>
            <a:ext cx="1903095" cy="1354455"/>
          </a:xfrm>
          <a:prstGeom prst="rect">
            <a:avLst/>
          </a:prstGeom>
        </p:spPr>
      </p:pic>
      <p:grpSp>
        <p:nvGrpSpPr>
          <p:cNvPr id="59" name="Gruppo 58"/>
          <p:cNvGrpSpPr/>
          <p:nvPr/>
        </p:nvGrpSpPr>
        <p:grpSpPr>
          <a:xfrm>
            <a:off x="2843808" y="4077072"/>
            <a:ext cx="1656184" cy="648072"/>
            <a:chOff x="2843808" y="4077072"/>
            <a:chExt cx="1656184" cy="648072"/>
          </a:xfrm>
        </p:grpSpPr>
        <p:sp>
          <p:nvSpPr>
            <p:cNvPr id="54" name="Rettangolo 53"/>
            <p:cNvSpPr/>
            <p:nvPr/>
          </p:nvSpPr>
          <p:spPr>
            <a:xfrm>
              <a:off x="2843808" y="4221088"/>
              <a:ext cx="1656184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18" name="Gruppo 38"/>
            <p:cNvGrpSpPr/>
            <p:nvPr/>
          </p:nvGrpSpPr>
          <p:grpSpPr>
            <a:xfrm>
              <a:off x="2915816" y="4077072"/>
              <a:ext cx="1479350" cy="450664"/>
              <a:chOff x="4672946" y="3598958"/>
              <a:chExt cx="2465584" cy="751106"/>
            </a:xfrm>
          </p:grpSpPr>
          <p:sp>
            <p:nvSpPr>
              <p:cNvPr id="26" name="Arco 25"/>
              <p:cNvSpPr/>
              <p:nvPr/>
            </p:nvSpPr>
            <p:spPr>
              <a:xfrm rot="10196117">
                <a:off x="4740163" y="3600405"/>
                <a:ext cx="338063" cy="655713"/>
              </a:xfrm>
              <a:prstGeom prst="arc">
                <a:avLst>
                  <a:gd name="adj1" fmla="val 16246493"/>
                  <a:gd name="adj2" fmla="val 0"/>
                </a:avLst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7" name="Arco 26"/>
              <p:cNvSpPr/>
              <p:nvPr/>
            </p:nvSpPr>
            <p:spPr>
              <a:xfrm rot="10196117">
                <a:off x="4672946" y="3669856"/>
                <a:ext cx="338063" cy="655713"/>
              </a:xfrm>
              <a:prstGeom prst="arc">
                <a:avLst>
                  <a:gd name="adj1" fmla="val 16246493"/>
                  <a:gd name="adj2" fmla="val 0"/>
                </a:avLst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8" name="Arco 27"/>
              <p:cNvSpPr/>
              <p:nvPr/>
            </p:nvSpPr>
            <p:spPr>
              <a:xfrm rot="9121938">
                <a:off x="6115627" y="3598958"/>
                <a:ext cx="338063" cy="655713"/>
              </a:xfrm>
              <a:prstGeom prst="arc">
                <a:avLst>
                  <a:gd name="adj1" fmla="val 16246493"/>
                  <a:gd name="adj2" fmla="val 0"/>
                </a:avLst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9" name="Arco 28"/>
              <p:cNvSpPr/>
              <p:nvPr/>
            </p:nvSpPr>
            <p:spPr>
              <a:xfrm rot="9121938">
                <a:off x="6018379" y="3668409"/>
                <a:ext cx="338063" cy="655713"/>
              </a:xfrm>
              <a:prstGeom prst="arc">
                <a:avLst>
                  <a:gd name="adj1" fmla="val 16246493"/>
                  <a:gd name="adj2" fmla="val 0"/>
                </a:avLst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grpSp>
            <p:nvGrpSpPr>
              <p:cNvPr id="19" name="Gruppo 29"/>
              <p:cNvGrpSpPr/>
              <p:nvPr/>
            </p:nvGrpSpPr>
            <p:grpSpPr>
              <a:xfrm flipH="1">
                <a:off x="5357786" y="3623453"/>
                <a:ext cx="1780744" cy="726611"/>
                <a:chOff x="929048" y="3037934"/>
                <a:chExt cx="1780744" cy="726611"/>
              </a:xfrm>
              <a:noFill/>
            </p:grpSpPr>
            <p:sp>
              <p:nvSpPr>
                <p:cNvPr id="31" name="Arco 30"/>
                <p:cNvSpPr/>
                <p:nvPr/>
              </p:nvSpPr>
              <p:spPr>
                <a:xfrm rot="10196117">
                  <a:off x="996265" y="3039381"/>
                  <a:ext cx="338063" cy="655713"/>
                </a:xfrm>
                <a:prstGeom prst="arc">
                  <a:avLst>
                    <a:gd name="adj1" fmla="val 16246493"/>
                    <a:gd name="adj2" fmla="val 0"/>
                  </a:avLst>
                </a:prstGeom>
                <a:grpFill/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" name="Arco 31"/>
                <p:cNvSpPr/>
                <p:nvPr/>
              </p:nvSpPr>
              <p:spPr>
                <a:xfrm rot="10196117">
                  <a:off x="929048" y="3108832"/>
                  <a:ext cx="338063" cy="655713"/>
                </a:xfrm>
                <a:prstGeom prst="arc">
                  <a:avLst>
                    <a:gd name="adj1" fmla="val 16246493"/>
                    <a:gd name="adj2" fmla="val 0"/>
                  </a:avLst>
                </a:prstGeom>
                <a:grpFill/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3" name="Arco 32"/>
                <p:cNvSpPr/>
                <p:nvPr/>
              </p:nvSpPr>
              <p:spPr>
                <a:xfrm rot="9121938">
                  <a:off x="2371729" y="3037934"/>
                  <a:ext cx="338063" cy="655713"/>
                </a:xfrm>
                <a:prstGeom prst="arc">
                  <a:avLst>
                    <a:gd name="adj1" fmla="val 16246493"/>
                    <a:gd name="adj2" fmla="val 0"/>
                  </a:avLst>
                </a:prstGeom>
                <a:grpFill/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" name="Arco 33"/>
                <p:cNvSpPr/>
                <p:nvPr/>
              </p:nvSpPr>
              <p:spPr>
                <a:xfrm rot="9121938">
                  <a:off x="2304512" y="3107385"/>
                  <a:ext cx="338063" cy="655713"/>
                </a:xfrm>
                <a:prstGeom prst="arc">
                  <a:avLst>
                    <a:gd name="adj1" fmla="val 16246493"/>
                    <a:gd name="adj2" fmla="val 0"/>
                  </a:avLst>
                </a:prstGeom>
                <a:grpFill/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</p:grpSp>
      </p:grpSp>
      <p:grpSp>
        <p:nvGrpSpPr>
          <p:cNvPr id="20" name="Gruppo 72"/>
          <p:cNvGrpSpPr/>
          <p:nvPr/>
        </p:nvGrpSpPr>
        <p:grpSpPr>
          <a:xfrm>
            <a:off x="971600" y="4221088"/>
            <a:ext cx="1771397" cy="1080120"/>
            <a:chOff x="395536" y="4725144"/>
            <a:chExt cx="1771397" cy="1080120"/>
          </a:xfrm>
        </p:grpSpPr>
        <p:sp>
          <p:nvSpPr>
            <p:cNvPr id="60" name="Rettangolo 59"/>
            <p:cNvSpPr/>
            <p:nvPr/>
          </p:nvSpPr>
          <p:spPr>
            <a:xfrm>
              <a:off x="395536" y="4725144"/>
              <a:ext cx="1771397" cy="108012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61" name="Picture 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259632" y="4797152"/>
              <a:ext cx="776816" cy="820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" name="Picture 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flipH="1">
              <a:off x="481946" y="4797152"/>
              <a:ext cx="776816" cy="820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4" name="CasellaDiTesto 73"/>
          <p:cNvSpPr txBox="1"/>
          <p:nvPr/>
        </p:nvSpPr>
        <p:spPr>
          <a:xfrm>
            <a:off x="1403648" y="5445224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hands</a:t>
            </a:r>
            <a:endParaRPr lang="it-IT" dirty="0"/>
          </a:p>
        </p:txBody>
      </p:sp>
      <p:sp>
        <p:nvSpPr>
          <p:cNvPr id="75" name="CasellaDiTesto 74"/>
          <p:cNvSpPr txBox="1"/>
          <p:nvPr/>
        </p:nvSpPr>
        <p:spPr>
          <a:xfrm>
            <a:off x="1580437" y="2276872"/>
            <a:ext cx="47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car</a:t>
            </a:r>
            <a:endParaRPr lang="it-IT" dirty="0"/>
          </a:p>
        </p:txBody>
      </p:sp>
      <p:sp>
        <p:nvSpPr>
          <p:cNvPr id="76" name="CasellaDiTesto 75"/>
          <p:cNvSpPr txBox="1"/>
          <p:nvPr/>
        </p:nvSpPr>
        <p:spPr>
          <a:xfrm>
            <a:off x="3099022" y="3861048"/>
            <a:ext cx="877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moving</a:t>
            </a:r>
            <a:endParaRPr lang="it-IT" dirty="0"/>
          </a:p>
        </p:txBody>
      </p:sp>
      <p:sp>
        <p:nvSpPr>
          <p:cNvPr id="77" name="CasellaDiTesto 76"/>
          <p:cNvSpPr txBox="1"/>
          <p:nvPr/>
        </p:nvSpPr>
        <p:spPr>
          <a:xfrm>
            <a:off x="6027828" y="4355812"/>
            <a:ext cx="1496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moving</a:t>
            </a:r>
            <a:r>
              <a:rPr lang="it-IT" dirty="0" smtClean="0"/>
              <a:t> </a:t>
            </a:r>
            <a:r>
              <a:rPr lang="it-IT" dirty="0" err="1" smtClean="0"/>
              <a:t>hands</a:t>
            </a:r>
            <a:endParaRPr lang="it-IT" dirty="0"/>
          </a:p>
        </p:txBody>
      </p:sp>
      <p:sp>
        <p:nvSpPr>
          <p:cNvPr id="78" name="CasellaDiTesto 77"/>
          <p:cNvSpPr txBox="1"/>
          <p:nvPr/>
        </p:nvSpPr>
        <p:spPr>
          <a:xfrm>
            <a:off x="6269305" y="2132856"/>
            <a:ext cx="1217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moving</a:t>
            </a:r>
            <a:r>
              <a:rPr lang="it-IT" dirty="0" smtClean="0"/>
              <a:t> </a:t>
            </a:r>
            <a:r>
              <a:rPr lang="it-IT" dirty="0" err="1" smtClean="0"/>
              <a:t>car</a:t>
            </a:r>
            <a:endParaRPr lang="it-IT" dirty="0"/>
          </a:p>
        </p:txBody>
      </p:sp>
      <p:sp>
        <p:nvSpPr>
          <p:cNvPr id="79" name="Ovale 78"/>
          <p:cNvSpPr/>
          <p:nvPr/>
        </p:nvSpPr>
        <p:spPr>
          <a:xfrm>
            <a:off x="323528" y="2060848"/>
            <a:ext cx="4392488" cy="4176464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0" name="CasellaDiTesto 79"/>
          <p:cNvSpPr txBox="1"/>
          <p:nvPr/>
        </p:nvSpPr>
        <p:spPr>
          <a:xfrm>
            <a:off x="323528" y="1556792"/>
            <a:ext cx="3703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/>
              <a:t>A </a:t>
            </a:r>
            <a:r>
              <a:rPr lang="it-IT" sz="2000" i="1" dirty="0" smtClean="0"/>
              <a:t>“</a:t>
            </a:r>
            <a:r>
              <a:rPr lang="it-IT" sz="2000" i="1" dirty="0" err="1" smtClean="0"/>
              <a:t>distributional</a:t>
            </a:r>
            <a:r>
              <a:rPr lang="it-IT" sz="2000" i="1" dirty="0" smtClean="0"/>
              <a:t>”</a:t>
            </a:r>
            <a:r>
              <a:rPr lang="it-IT" sz="2000" dirty="0" smtClean="0"/>
              <a:t> </a:t>
            </a:r>
            <a:r>
              <a:rPr lang="it-IT" sz="2000" dirty="0" err="1" smtClean="0"/>
              <a:t>semantic</a:t>
            </a:r>
            <a:r>
              <a:rPr lang="it-IT" sz="2000" dirty="0" smtClean="0"/>
              <a:t> </a:t>
            </a:r>
            <a:r>
              <a:rPr lang="it-IT" sz="2000" dirty="0" err="1" smtClean="0"/>
              <a:t>space</a:t>
            </a:r>
            <a:endParaRPr lang="it-IT" sz="2000" dirty="0"/>
          </a:p>
        </p:txBody>
      </p:sp>
      <p:sp>
        <p:nvSpPr>
          <p:cNvPr id="81" name="CasellaDiTesto 80"/>
          <p:cNvSpPr txBox="1"/>
          <p:nvPr/>
        </p:nvSpPr>
        <p:spPr>
          <a:xfrm>
            <a:off x="5148064" y="1556792"/>
            <a:ext cx="3966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/>
              <a:t>Composing</a:t>
            </a:r>
            <a:r>
              <a:rPr lang="it-IT" sz="2000" dirty="0" smtClean="0"/>
              <a:t> “</a:t>
            </a:r>
            <a:r>
              <a:rPr lang="it-IT" sz="2000" dirty="0" err="1" smtClean="0"/>
              <a:t>distributional</a:t>
            </a:r>
            <a:r>
              <a:rPr lang="it-IT" sz="2000" dirty="0" smtClean="0"/>
              <a:t>” </a:t>
            </a:r>
            <a:r>
              <a:rPr lang="it-IT" sz="2000" dirty="0" err="1" smtClean="0"/>
              <a:t>meaning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44865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ttangolo 67"/>
          <p:cNvSpPr/>
          <p:nvPr/>
        </p:nvSpPr>
        <p:spPr>
          <a:xfrm>
            <a:off x="683568" y="4509120"/>
            <a:ext cx="8064896" cy="57606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7" name="Rettangolo 66"/>
          <p:cNvSpPr/>
          <p:nvPr/>
        </p:nvSpPr>
        <p:spPr>
          <a:xfrm>
            <a:off x="683568" y="5085184"/>
            <a:ext cx="8064896" cy="16561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Compositional</a:t>
            </a:r>
            <a:r>
              <a:rPr lang="it-IT" dirty="0"/>
              <a:t> </a:t>
            </a:r>
            <a:r>
              <a:rPr lang="it-IT" dirty="0" err="1"/>
              <a:t>Distributional</a:t>
            </a:r>
            <a:r>
              <a:rPr lang="it-IT" dirty="0"/>
              <a:t> Semantics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 err="1" smtClean="0"/>
              <a:t>Mitchell&amp;Lapata</a:t>
            </a:r>
            <a:r>
              <a:rPr lang="it-IT" dirty="0" smtClean="0"/>
              <a:t> (2008) propose a general model for </a:t>
            </a:r>
            <a:r>
              <a:rPr lang="it-IT" dirty="0" err="1" smtClean="0"/>
              <a:t>bigrams</a:t>
            </a: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	</a:t>
            </a:r>
          </a:p>
          <a:p>
            <a:pPr>
              <a:buNone/>
            </a:pPr>
            <a:r>
              <a:rPr lang="it-IT" dirty="0" err="1"/>
              <a:t>t</a:t>
            </a:r>
            <a:r>
              <a:rPr lang="it-IT" dirty="0" err="1" smtClean="0"/>
              <a:t>hat</a:t>
            </a:r>
            <a:r>
              <a:rPr lang="it-IT" dirty="0" smtClean="0"/>
              <a:t> </a:t>
            </a:r>
            <a:r>
              <a:rPr lang="it-IT" dirty="0" err="1" smtClean="0"/>
              <a:t>assigns</a:t>
            </a:r>
            <a:r>
              <a:rPr lang="it-IT" dirty="0" smtClean="0"/>
              <a:t> a </a:t>
            </a:r>
            <a:r>
              <a:rPr lang="it-IT" dirty="0" err="1" smtClean="0"/>
              <a:t>distributional</a:t>
            </a:r>
            <a:r>
              <a:rPr lang="it-IT" dirty="0" smtClean="0"/>
              <a:t> </a:t>
            </a:r>
            <a:r>
              <a:rPr lang="it-IT" dirty="0" err="1" smtClean="0"/>
              <a:t>meaning</a:t>
            </a:r>
            <a:r>
              <a:rPr lang="it-IT" dirty="0" smtClean="0"/>
              <a:t>      to a </a:t>
            </a:r>
            <a:r>
              <a:rPr lang="it-IT" dirty="0" err="1" smtClean="0"/>
              <a:t>sequence</a:t>
            </a:r>
            <a:r>
              <a:rPr lang="it-IT" dirty="0" smtClean="0"/>
              <a:t> of </a:t>
            </a:r>
            <a:r>
              <a:rPr lang="it-IT" dirty="0" err="1" smtClean="0"/>
              <a:t>two</a:t>
            </a:r>
            <a:r>
              <a:rPr lang="it-IT" dirty="0" smtClean="0"/>
              <a:t> </a:t>
            </a:r>
            <a:r>
              <a:rPr lang="it-IT" dirty="0" err="1" smtClean="0"/>
              <a:t>words</a:t>
            </a:r>
            <a:r>
              <a:rPr lang="it-IT" dirty="0" smtClean="0"/>
              <a:t> </a:t>
            </a:r>
            <a:r>
              <a:rPr lang="it-IT" b="1" dirty="0" smtClean="0"/>
              <a:t>“x y”</a:t>
            </a:r>
            <a:r>
              <a:rPr lang="it-IT" dirty="0" smtClean="0"/>
              <a:t>:</a:t>
            </a:r>
          </a:p>
          <a:p>
            <a:pPr lvl="1"/>
            <a:r>
              <a:rPr lang="it-IT" sz="2800" i="1" dirty="0" smtClean="0"/>
              <a:t>R</a:t>
            </a:r>
            <a:r>
              <a:rPr lang="it-IT" sz="2800" dirty="0" smtClean="0"/>
              <a:t> </a:t>
            </a:r>
            <a:r>
              <a:rPr lang="it-IT" sz="2800" dirty="0" err="1" smtClean="0"/>
              <a:t>is</a:t>
            </a:r>
            <a:r>
              <a:rPr lang="it-IT" sz="2800" dirty="0" smtClean="0"/>
              <a:t> the relation </a:t>
            </a:r>
            <a:r>
              <a:rPr lang="it-IT" sz="2800" dirty="0" err="1" smtClean="0"/>
              <a:t>between</a:t>
            </a:r>
            <a:r>
              <a:rPr lang="it-IT" sz="2800" dirty="0" smtClean="0"/>
              <a:t> </a:t>
            </a:r>
            <a:r>
              <a:rPr lang="it-IT" sz="2800" b="1" dirty="0" smtClean="0"/>
              <a:t>x</a:t>
            </a:r>
            <a:r>
              <a:rPr lang="it-IT" sz="2800" dirty="0" smtClean="0"/>
              <a:t> and </a:t>
            </a:r>
            <a:r>
              <a:rPr lang="it-IT" sz="2800" b="1" dirty="0" smtClean="0"/>
              <a:t>y</a:t>
            </a:r>
          </a:p>
          <a:p>
            <a:pPr lvl="1"/>
            <a:r>
              <a:rPr lang="it-IT" sz="2800" i="1" dirty="0" smtClean="0"/>
              <a:t>K</a:t>
            </a:r>
            <a:r>
              <a:rPr lang="it-IT" sz="2800" dirty="0" smtClean="0"/>
              <a:t> </a:t>
            </a:r>
            <a:r>
              <a:rPr lang="it-IT" sz="2800" dirty="0" err="1" smtClean="0"/>
              <a:t>is</a:t>
            </a:r>
            <a:r>
              <a:rPr lang="it-IT" sz="2800" dirty="0" smtClean="0"/>
              <a:t> </a:t>
            </a:r>
            <a:r>
              <a:rPr lang="it-IT" sz="2800" dirty="0" err="1" smtClean="0"/>
              <a:t>an</a:t>
            </a:r>
            <a:r>
              <a:rPr lang="it-IT" sz="2800" dirty="0" smtClean="0"/>
              <a:t> </a:t>
            </a:r>
            <a:r>
              <a:rPr lang="it-IT" sz="2800" dirty="0" err="1" smtClean="0"/>
              <a:t>external</a:t>
            </a:r>
            <a:r>
              <a:rPr lang="it-IT" sz="2800" dirty="0" smtClean="0"/>
              <a:t> </a:t>
            </a:r>
            <a:r>
              <a:rPr lang="it-IT" sz="2800" dirty="0" err="1" smtClean="0"/>
              <a:t>knowledge</a:t>
            </a:r>
            <a:r>
              <a:rPr lang="it-IT" sz="2800" b="1" dirty="0" smtClean="0"/>
              <a:t> </a:t>
            </a:r>
          </a:p>
          <a:p>
            <a:pPr lvl="2"/>
            <a:endParaRPr lang="it-IT" sz="1600" dirty="0" smtClean="0"/>
          </a:p>
          <a:p>
            <a:pPr lvl="1">
              <a:buNone/>
            </a:pPr>
            <a:endParaRPr lang="it-IT" sz="2000" b="1" dirty="0" smtClean="0"/>
          </a:p>
          <a:p>
            <a:pPr lvl="1">
              <a:buNone/>
            </a:pPr>
            <a:endParaRPr lang="it-IT" sz="2000" dirty="0" smtClean="0"/>
          </a:p>
          <a:p>
            <a:pPr lvl="1">
              <a:buNone/>
            </a:pPr>
            <a:r>
              <a:rPr lang="it-IT" sz="2000" dirty="0" smtClean="0"/>
              <a:t>	</a:t>
            </a:r>
          </a:p>
          <a:p>
            <a:pPr lvl="1">
              <a:buNone/>
            </a:pPr>
            <a:r>
              <a:rPr lang="it-IT" sz="2000" dirty="0"/>
              <a:t>	</a:t>
            </a:r>
            <a:endParaRPr lang="it-IT" sz="2000" dirty="0" smtClean="0"/>
          </a:p>
          <a:p>
            <a:pPr lvl="1">
              <a:buNone/>
            </a:pPr>
            <a:r>
              <a:rPr lang="it-IT" sz="2000" dirty="0" smtClean="0"/>
              <a:t>	</a:t>
            </a: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9232212"/>
              </p:ext>
            </p:extLst>
          </p:nvPr>
        </p:nvGraphicFramePr>
        <p:xfrm>
          <a:off x="3109515" y="1988840"/>
          <a:ext cx="2614613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26" name="Equazione" r:id="rId3" imgW="1054080" imgH="203040" progId="Equation.3">
                  <p:embed/>
                </p:oleObj>
              </mc:Choice>
              <mc:Fallback>
                <p:oleObj name="Equazione" r:id="rId3" imgW="10540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9515" y="1988840"/>
                        <a:ext cx="2614613" cy="5032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9263910"/>
              </p:ext>
            </p:extLst>
          </p:nvPr>
        </p:nvGraphicFramePr>
        <p:xfrm>
          <a:off x="5724128" y="2876997"/>
          <a:ext cx="314325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27" name="Equazione" r:id="rId5" imgW="126720" imgH="164880" progId="Equation.3">
                  <p:embed/>
                </p:oleObj>
              </mc:Choice>
              <mc:Fallback>
                <p:oleObj name="Equazione" r:id="rId5" imgW="1267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2876997"/>
                        <a:ext cx="314325" cy="4079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uppo 38"/>
          <p:cNvGrpSpPr/>
          <p:nvPr/>
        </p:nvGrpSpPr>
        <p:grpSpPr>
          <a:xfrm>
            <a:off x="1000403" y="5282592"/>
            <a:ext cx="1479350" cy="450664"/>
            <a:chOff x="4672946" y="3598958"/>
            <a:chExt cx="2465584" cy="751106"/>
          </a:xfrm>
        </p:grpSpPr>
        <p:sp>
          <p:nvSpPr>
            <p:cNvPr id="24" name="Arco 23"/>
            <p:cNvSpPr/>
            <p:nvPr/>
          </p:nvSpPr>
          <p:spPr>
            <a:xfrm rot="10196117">
              <a:off x="4740163" y="3600405"/>
              <a:ext cx="338063" cy="655713"/>
            </a:xfrm>
            <a:prstGeom prst="arc">
              <a:avLst>
                <a:gd name="adj1" fmla="val 16246493"/>
                <a:gd name="adj2" fmla="val 0"/>
              </a:avLst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Arco 24"/>
            <p:cNvSpPr/>
            <p:nvPr/>
          </p:nvSpPr>
          <p:spPr>
            <a:xfrm rot="10196117">
              <a:off x="4672946" y="3669856"/>
              <a:ext cx="338063" cy="655713"/>
            </a:xfrm>
            <a:prstGeom prst="arc">
              <a:avLst>
                <a:gd name="adj1" fmla="val 16246493"/>
                <a:gd name="adj2" fmla="val 0"/>
              </a:avLst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Arco 25"/>
            <p:cNvSpPr/>
            <p:nvPr/>
          </p:nvSpPr>
          <p:spPr>
            <a:xfrm rot="9121938">
              <a:off x="6115627" y="3598958"/>
              <a:ext cx="338063" cy="655713"/>
            </a:xfrm>
            <a:prstGeom prst="arc">
              <a:avLst>
                <a:gd name="adj1" fmla="val 16246493"/>
                <a:gd name="adj2" fmla="val 0"/>
              </a:avLst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Arco 26"/>
            <p:cNvSpPr/>
            <p:nvPr/>
          </p:nvSpPr>
          <p:spPr>
            <a:xfrm rot="9121938">
              <a:off x="6018379" y="3668409"/>
              <a:ext cx="338063" cy="655713"/>
            </a:xfrm>
            <a:prstGeom prst="arc">
              <a:avLst>
                <a:gd name="adj1" fmla="val 16246493"/>
                <a:gd name="adj2" fmla="val 0"/>
              </a:avLst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28" name="Gruppo 29"/>
            <p:cNvGrpSpPr/>
            <p:nvPr/>
          </p:nvGrpSpPr>
          <p:grpSpPr>
            <a:xfrm flipH="1">
              <a:off x="5357786" y="3623453"/>
              <a:ext cx="1780744" cy="726611"/>
              <a:chOff x="929048" y="3037934"/>
              <a:chExt cx="1780744" cy="726611"/>
            </a:xfrm>
            <a:noFill/>
          </p:grpSpPr>
          <p:sp>
            <p:nvSpPr>
              <p:cNvPr id="29" name="Arco 28"/>
              <p:cNvSpPr/>
              <p:nvPr/>
            </p:nvSpPr>
            <p:spPr>
              <a:xfrm rot="10196117">
                <a:off x="996265" y="3039381"/>
                <a:ext cx="338063" cy="655713"/>
              </a:xfrm>
              <a:prstGeom prst="arc">
                <a:avLst>
                  <a:gd name="adj1" fmla="val 16246493"/>
                  <a:gd name="adj2" fmla="val 0"/>
                </a:avLst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0" name="Arco 29"/>
              <p:cNvSpPr/>
              <p:nvPr/>
            </p:nvSpPr>
            <p:spPr>
              <a:xfrm rot="10196117">
                <a:off x="929048" y="3108832"/>
                <a:ext cx="338063" cy="655713"/>
              </a:xfrm>
              <a:prstGeom prst="arc">
                <a:avLst>
                  <a:gd name="adj1" fmla="val 16246493"/>
                  <a:gd name="adj2" fmla="val 0"/>
                </a:avLst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1" name="Arco 30"/>
              <p:cNvSpPr/>
              <p:nvPr/>
            </p:nvSpPr>
            <p:spPr>
              <a:xfrm rot="9121938">
                <a:off x="2371729" y="3037934"/>
                <a:ext cx="338063" cy="655713"/>
              </a:xfrm>
              <a:prstGeom prst="arc">
                <a:avLst>
                  <a:gd name="adj1" fmla="val 16246493"/>
                  <a:gd name="adj2" fmla="val 0"/>
                </a:avLst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2" name="Arco 31"/>
              <p:cNvSpPr/>
              <p:nvPr/>
            </p:nvSpPr>
            <p:spPr>
              <a:xfrm rot="9121938">
                <a:off x="2304512" y="3107385"/>
                <a:ext cx="338063" cy="655713"/>
              </a:xfrm>
              <a:prstGeom prst="arc">
                <a:avLst>
                  <a:gd name="adj1" fmla="val 16246493"/>
                  <a:gd name="adj2" fmla="val 0"/>
                </a:avLst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grpSp>
        <p:nvGrpSpPr>
          <p:cNvPr id="33" name="Gruppo 72"/>
          <p:cNvGrpSpPr/>
          <p:nvPr/>
        </p:nvGrpSpPr>
        <p:grpSpPr>
          <a:xfrm>
            <a:off x="2656587" y="5157192"/>
            <a:ext cx="1771397" cy="1080120"/>
            <a:chOff x="395536" y="4725144"/>
            <a:chExt cx="1771397" cy="1080120"/>
          </a:xfrm>
        </p:grpSpPr>
        <p:sp>
          <p:nvSpPr>
            <p:cNvPr id="34" name="Rettangolo 33"/>
            <p:cNvSpPr/>
            <p:nvPr/>
          </p:nvSpPr>
          <p:spPr>
            <a:xfrm>
              <a:off x="395536" y="4725144"/>
              <a:ext cx="1771397" cy="108012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259632" y="4797152"/>
              <a:ext cx="776816" cy="820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481946" y="4797152"/>
              <a:ext cx="776816" cy="820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7" name="CasellaDiTesto 36"/>
          <p:cNvSpPr txBox="1"/>
          <p:nvPr/>
        </p:nvSpPr>
        <p:spPr>
          <a:xfrm>
            <a:off x="3088635" y="4682753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hands</a:t>
            </a:r>
            <a:endParaRPr lang="it-IT" dirty="0"/>
          </a:p>
        </p:txBody>
      </p:sp>
      <p:sp>
        <p:nvSpPr>
          <p:cNvPr id="38" name="CasellaDiTesto 37"/>
          <p:cNvSpPr txBox="1"/>
          <p:nvPr/>
        </p:nvSpPr>
        <p:spPr>
          <a:xfrm>
            <a:off x="1216427" y="4682753"/>
            <a:ext cx="1124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moving</a:t>
            </a:r>
            <a:endParaRPr lang="it-IT" dirty="0"/>
          </a:p>
        </p:txBody>
      </p:sp>
      <p:sp>
        <p:nvSpPr>
          <p:cNvPr id="39" name="CasellaDiTesto 38"/>
          <p:cNvSpPr txBox="1"/>
          <p:nvPr/>
        </p:nvSpPr>
        <p:spPr>
          <a:xfrm>
            <a:off x="3376667" y="439472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y</a:t>
            </a:r>
            <a:endParaRPr lang="it-IT" b="1" dirty="0"/>
          </a:p>
        </p:txBody>
      </p:sp>
      <p:sp>
        <p:nvSpPr>
          <p:cNvPr id="40" name="CasellaDiTesto 39"/>
          <p:cNvSpPr txBox="1"/>
          <p:nvPr/>
        </p:nvSpPr>
        <p:spPr>
          <a:xfrm>
            <a:off x="1648475" y="436510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x</a:t>
            </a:r>
            <a:endParaRPr lang="it-IT" b="1" dirty="0"/>
          </a:p>
        </p:txBody>
      </p:sp>
      <p:sp>
        <p:nvSpPr>
          <p:cNvPr id="41" name="CasellaDiTesto 40"/>
          <p:cNvSpPr txBox="1"/>
          <p:nvPr/>
        </p:nvSpPr>
        <p:spPr>
          <a:xfrm>
            <a:off x="6722075" y="4682753"/>
            <a:ext cx="1954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moving</a:t>
            </a:r>
            <a:r>
              <a:rPr lang="it-IT" dirty="0" smtClean="0"/>
              <a:t> </a:t>
            </a:r>
            <a:r>
              <a:rPr lang="it-IT" dirty="0" err="1" smtClean="0"/>
              <a:t>hands</a:t>
            </a:r>
            <a:endParaRPr lang="it-IT" dirty="0"/>
          </a:p>
        </p:txBody>
      </p:sp>
      <p:grpSp>
        <p:nvGrpSpPr>
          <p:cNvPr id="46" name="Gruppo 81"/>
          <p:cNvGrpSpPr/>
          <p:nvPr/>
        </p:nvGrpSpPr>
        <p:grpSpPr>
          <a:xfrm>
            <a:off x="6764523" y="5157192"/>
            <a:ext cx="1771397" cy="1080120"/>
            <a:chOff x="5909265" y="4797152"/>
            <a:chExt cx="1771397" cy="1080120"/>
          </a:xfrm>
        </p:grpSpPr>
        <p:sp>
          <p:nvSpPr>
            <p:cNvPr id="47" name="Rettangolo 46"/>
            <p:cNvSpPr/>
            <p:nvPr/>
          </p:nvSpPr>
          <p:spPr>
            <a:xfrm>
              <a:off x="5909265" y="4797152"/>
              <a:ext cx="1771397" cy="108012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773361" y="4883562"/>
              <a:ext cx="776816" cy="820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5995675" y="4883562"/>
              <a:ext cx="776816" cy="820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0" name="Gruppo 42"/>
          <p:cNvGrpSpPr>
            <a:grpSpLocks noChangeAspect="1"/>
          </p:cNvGrpSpPr>
          <p:nvPr/>
        </p:nvGrpSpPr>
        <p:grpSpPr>
          <a:xfrm>
            <a:off x="6883750" y="5700239"/>
            <a:ext cx="1479351" cy="450664"/>
            <a:chOff x="4482680" y="5558214"/>
            <a:chExt cx="2465584" cy="751106"/>
          </a:xfrm>
        </p:grpSpPr>
        <p:sp>
          <p:nvSpPr>
            <p:cNvPr id="51" name="Arco 50"/>
            <p:cNvSpPr/>
            <p:nvPr/>
          </p:nvSpPr>
          <p:spPr>
            <a:xfrm rot="10196117">
              <a:off x="4549897" y="5559661"/>
              <a:ext cx="338063" cy="655713"/>
            </a:xfrm>
            <a:prstGeom prst="arc">
              <a:avLst>
                <a:gd name="adj1" fmla="val 16246493"/>
                <a:gd name="adj2" fmla="val 0"/>
              </a:avLst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2" name="Arco 51"/>
            <p:cNvSpPr/>
            <p:nvPr/>
          </p:nvSpPr>
          <p:spPr>
            <a:xfrm rot="10196117">
              <a:off x="4482680" y="5629112"/>
              <a:ext cx="338063" cy="655713"/>
            </a:xfrm>
            <a:prstGeom prst="arc">
              <a:avLst>
                <a:gd name="adj1" fmla="val 16246493"/>
                <a:gd name="adj2" fmla="val 0"/>
              </a:avLst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3" name="Arco 52"/>
            <p:cNvSpPr/>
            <p:nvPr/>
          </p:nvSpPr>
          <p:spPr>
            <a:xfrm rot="9121938">
              <a:off x="5925361" y="5558214"/>
              <a:ext cx="338063" cy="655713"/>
            </a:xfrm>
            <a:prstGeom prst="arc">
              <a:avLst>
                <a:gd name="adj1" fmla="val 16246493"/>
                <a:gd name="adj2" fmla="val 0"/>
              </a:avLst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4" name="Arco 53"/>
            <p:cNvSpPr/>
            <p:nvPr/>
          </p:nvSpPr>
          <p:spPr>
            <a:xfrm rot="9121938">
              <a:off x="5858144" y="5627665"/>
              <a:ext cx="338063" cy="655713"/>
            </a:xfrm>
            <a:prstGeom prst="arc">
              <a:avLst>
                <a:gd name="adj1" fmla="val 16246493"/>
                <a:gd name="adj2" fmla="val 0"/>
              </a:avLst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55" name="Gruppo 17"/>
            <p:cNvGrpSpPr/>
            <p:nvPr/>
          </p:nvGrpSpPr>
          <p:grpSpPr>
            <a:xfrm flipH="1">
              <a:off x="5167520" y="5582709"/>
              <a:ext cx="1780744" cy="726611"/>
              <a:chOff x="929048" y="3037934"/>
              <a:chExt cx="1780744" cy="726611"/>
            </a:xfrm>
          </p:grpSpPr>
          <p:sp>
            <p:nvSpPr>
              <p:cNvPr id="56" name="Arco 13"/>
              <p:cNvSpPr/>
              <p:nvPr/>
            </p:nvSpPr>
            <p:spPr>
              <a:xfrm rot="10196117">
                <a:off x="996265" y="3039381"/>
                <a:ext cx="338063" cy="655713"/>
              </a:xfrm>
              <a:prstGeom prst="arc">
                <a:avLst>
                  <a:gd name="adj1" fmla="val 16246493"/>
                  <a:gd name="adj2" fmla="val 0"/>
                </a:avLst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7" name="Arco 56"/>
              <p:cNvSpPr/>
              <p:nvPr/>
            </p:nvSpPr>
            <p:spPr>
              <a:xfrm rot="10196117">
                <a:off x="929048" y="3108832"/>
                <a:ext cx="338063" cy="655713"/>
              </a:xfrm>
              <a:prstGeom prst="arc">
                <a:avLst>
                  <a:gd name="adj1" fmla="val 16246493"/>
                  <a:gd name="adj2" fmla="val 0"/>
                </a:avLst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8" name="Arco 57"/>
              <p:cNvSpPr/>
              <p:nvPr/>
            </p:nvSpPr>
            <p:spPr>
              <a:xfrm rot="9121938">
                <a:off x="2371729" y="3037934"/>
                <a:ext cx="338063" cy="655713"/>
              </a:xfrm>
              <a:prstGeom prst="arc">
                <a:avLst>
                  <a:gd name="adj1" fmla="val 16246493"/>
                  <a:gd name="adj2" fmla="val 0"/>
                </a:avLst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9" name="Arco 58"/>
              <p:cNvSpPr/>
              <p:nvPr/>
            </p:nvSpPr>
            <p:spPr>
              <a:xfrm rot="9121938">
                <a:off x="2304512" y="3107385"/>
                <a:ext cx="338063" cy="655713"/>
              </a:xfrm>
              <a:prstGeom prst="arc">
                <a:avLst>
                  <a:gd name="adj1" fmla="val 16246493"/>
                  <a:gd name="adj2" fmla="val 0"/>
                </a:avLst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60" name="CasellaDiTesto 59"/>
          <p:cNvSpPr txBox="1"/>
          <p:nvPr/>
        </p:nvSpPr>
        <p:spPr>
          <a:xfrm>
            <a:off x="7455800" y="4394721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z</a:t>
            </a:r>
            <a:endParaRPr lang="it-IT" b="1" dirty="0"/>
          </a:p>
        </p:txBody>
      </p:sp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7501515" y="6239718"/>
          <a:ext cx="314325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28" name="Equazione" r:id="rId8" imgW="126720" imgH="164880" progId="Equation.3">
                  <p:embed/>
                </p:oleObj>
              </mc:Choice>
              <mc:Fallback>
                <p:oleObj name="Equazione" r:id="rId8" imgW="1267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1515" y="6239718"/>
                        <a:ext cx="314325" cy="407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3360594" y="6239718"/>
          <a:ext cx="34607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29" name="Equazione" r:id="rId9" imgW="139680" imgH="203040" progId="Equation.3">
                  <p:embed/>
                </p:oleObj>
              </mc:Choice>
              <mc:Fallback>
                <p:oleObj name="Equazione" r:id="rId9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0594" y="6239718"/>
                        <a:ext cx="346075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7"/>
          <p:cNvGraphicFramePr>
            <a:graphicFrameLocks noChangeAspect="1"/>
          </p:cNvGraphicFramePr>
          <p:nvPr/>
        </p:nvGraphicFramePr>
        <p:xfrm>
          <a:off x="1665144" y="6239718"/>
          <a:ext cx="3143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30" name="Equazione" r:id="rId11" imgW="126720" imgH="177480" progId="Equation.3">
                  <p:embed/>
                </p:oleObj>
              </mc:Choice>
              <mc:Fallback>
                <p:oleObj name="Equazione" r:id="rId11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5144" y="6239718"/>
                        <a:ext cx="314325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5" name="Connettore 2 64"/>
          <p:cNvCxnSpPr/>
          <p:nvPr/>
        </p:nvCxnSpPr>
        <p:spPr>
          <a:xfrm>
            <a:off x="4788024" y="5661248"/>
            <a:ext cx="136815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asellaDiTesto 65"/>
          <p:cNvSpPr txBox="1"/>
          <p:nvPr/>
        </p:nvSpPr>
        <p:spPr>
          <a:xfrm>
            <a:off x="5364088" y="5127575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/>
              <a:t>f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20749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|31.6|27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8.3|7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5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8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7.2"/>
</p:tagLst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23951</TotalTime>
  <Words>3205</Words>
  <Application>Microsoft Office PowerPoint</Application>
  <PresentationFormat>Presentazione su schermo (4:3)</PresentationFormat>
  <Paragraphs>778</Paragraphs>
  <Slides>54</Slides>
  <Notes>12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54</vt:i4>
      </vt:variant>
    </vt:vector>
  </HeadingPairs>
  <TitlesOfParts>
    <vt:vector size="57" baseType="lpstr">
      <vt:lpstr>Struttura predefinita</vt:lpstr>
      <vt:lpstr>Equazione</vt:lpstr>
      <vt:lpstr>Equation</vt:lpstr>
      <vt:lpstr>Distributed Tree Kernels and Distributional Semantics: Between Syntactic Structures and  Compositional Distributional Semantics</vt:lpstr>
      <vt:lpstr>Presentazione standard di PowerPoint</vt:lpstr>
      <vt:lpstr>Textual Entailment Recognition</vt:lpstr>
      <vt:lpstr>Learning RTE Classifiers</vt:lpstr>
      <vt:lpstr>Feature Spaces of Syntactic Rules with Variables </vt:lpstr>
      <vt:lpstr>Adding semantics Shallow semantics</vt:lpstr>
      <vt:lpstr>Adding semantics Distributional Semantics</vt:lpstr>
      <vt:lpstr>Compositional Distributional Semantics</vt:lpstr>
      <vt:lpstr>Compositional Distributional Semantics</vt:lpstr>
      <vt:lpstr>CDS: Additive Model</vt:lpstr>
      <vt:lpstr>Recursive Linear CDS</vt:lpstr>
      <vt:lpstr>Recursive Linear CDS: a closer look</vt:lpstr>
      <vt:lpstr>Recursive Linear CDS: a closer look</vt:lpstr>
      <vt:lpstr>The prequel …</vt:lpstr>
      <vt:lpstr>Presentazione standard di PowerPoint</vt:lpstr>
      <vt:lpstr>Tree Kernels</vt:lpstr>
      <vt:lpstr>Tree Kernels in Smaller Vectors</vt:lpstr>
      <vt:lpstr>Names for the «Distributed» World</vt:lpstr>
      <vt:lpstr>Outline</vt:lpstr>
      <vt:lpstr>DTK: Expected properties and challenges</vt:lpstr>
      <vt:lpstr>DTK: Expected properties and challenges</vt:lpstr>
      <vt:lpstr>Compositionally building Distributed Tree Fragments</vt:lpstr>
      <vt:lpstr>Building Distributed Tree Fragments</vt:lpstr>
      <vt:lpstr>DTK: Expected properties and challenges</vt:lpstr>
      <vt:lpstr>Building Distributed Trees</vt:lpstr>
      <vt:lpstr>Building Distributed Trees</vt:lpstr>
      <vt:lpstr>Building Distributed Trees</vt:lpstr>
      <vt:lpstr>DTK: Expected properties and challenges</vt:lpstr>
      <vt:lpstr>Experimental evaluation</vt:lpstr>
      <vt:lpstr>Towards the reality: Approximating  </vt:lpstr>
      <vt:lpstr>Empirical Evaluation of Properties</vt:lpstr>
      <vt:lpstr>Direct Analysis for          z</vt:lpstr>
      <vt:lpstr>Task-based Analysis for            x</vt:lpstr>
      <vt:lpstr>Remarks</vt:lpstr>
      <vt:lpstr>Side effect</vt:lpstr>
      <vt:lpstr>Structured Feature Spaces:  Dimensionality Reduction</vt:lpstr>
      <vt:lpstr>Computational Complexity of DTK</vt:lpstr>
      <vt:lpstr>Time Complexity Analysis</vt:lpstr>
      <vt:lpstr>Outline</vt:lpstr>
      <vt:lpstr>Towards Distributional Distributed Trees</vt:lpstr>
      <vt:lpstr>Experimental Set-up</vt:lpstr>
      <vt:lpstr>Accuracy Results</vt:lpstr>
      <vt:lpstr>The plot so far…</vt:lpstr>
      <vt:lpstr>Future Work</vt:lpstr>
      <vt:lpstr>Credits</vt:lpstr>
      <vt:lpstr>Presentazione standard di PowerPoint</vt:lpstr>
      <vt:lpstr>Presentazione standard di PowerPoint</vt:lpstr>
      <vt:lpstr>If you want to read more…</vt:lpstr>
      <vt:lpstr>My first life Learning Textual Entailment Recognition Systems</vt:lpstr>
      <vt:lpstr>My first life Learning Textual Entailment Recognition Systems</vt:lpstr>
      <vt:lpstr>My second life Parallels between Brains and Computers </vt:lpstr>
      <vt:lpstr>Quick background  on Supervised Machine Learning</vt:lpstr>
      <vt:lpstr>Quick background  on Supervised Machine Learning</vt:lpstr>
      <vt:lpstr>Presentazione standard di PowerPoint</vt:lpstr>
    </vt:vector>
  </TitlesOfParts>
  <Company>DISCo, Università di Milano-Bicocca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Discovering Entailment Relations using "Textual Entailment Patterns"</dc:title>
  <dc:creator>Fabio Massimo Zanzotto</dc:creator>
  <cp:lastModifiedBy>fmz</cp:lastModifiedBy>
  <cp:revision>558</cp:revision>
  <dcterms:created xsi:type="dcterms:W3CDTF">2005-06-27T02:47:10Z</dcterms:created>
  <dcterms:modified xsi:type="dcterms:W3CDTF">2013-03-07T13:29:09Z</dcterms:modified>
</cp:coreProperties>
</file>