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9"/>
  </p:notesMasterIdLst>
  <p:handoutMasterIdLst>
    <p:handoutMasterId r:id="rId10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</p:sldIdLst>
  <p:sldSz cx="9144000" cy="6858000" type="screen4x3"/>
  <p:notesSz cx="6640513" cy="99044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008000"/>
    <a:srgbClr val="000000"/>
    <a:srgbClr val="CC9900"/>
    <a:srgbClr val="FFFFCC"/>
    <a:srgbClr val="3399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2574" autoAdjust="0"/>
    <p:restoredTop sz="86323" autoAdjust="0"/>
  </p:normalViewPr>
  <p:slideViewPr>
    <p:cSldViewPr>
      <p:cViewPr>
        <p:scale>
          <a:sx n="60" d="100"/>
          <a:sy n="60" d="100"/>
        </p:scale>
        <p:origin x="-1410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7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notesMaster" Target="notesMasters/notesMaster1.xml"/><Relationship Id="rId10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7556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163" name="Rectangle 2051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957" y="0"/>
            <a:ext cx="2877556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164" name="Rectangle 2052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92"/>
            <a:ext cx="2877556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165" name="Rectangle 2053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957" y="9409192"/>
            <a:ext cx="2877556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7C52263-5BB9-44B1-B68D-30DD1F18107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9671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7556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61421" y="0"/>
            <a:ext cx="2877556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812B049D-2071-475C-9E02-282F6100DA55}" type="datetimeFigureOut">
              <a:rPr lang="it-IT"/>
              <a:pPr>
                <a:defRPr/>
              </a:pPr>
              <a:t>08/11/2013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44550" y="742950"/>
            <a:ext cx="4951413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4052" y="4704596"/>
            <a:ext cx="5312410" cy="4456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07473"/>
            <a:ext cx="2877556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61421" y="9407473"/>
            <a:ext cx="2877556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C4E1EE23-0C4E-42ED-A695-0BCC89C5FE2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95086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5" name="Line 9"/>
          <p:cNvSpPr>
            <a:spLocks noChangeShapeType="1"/>
          </p:cNvSpPr>
          <p:nvPr userDrawn="1"/>
        </p:nvSpPr>
        <p:spPr bwMode="auto">
          <a:xfrm>
            <a:off x="354848" y="3645024"/>
            <a:ext cx="7920864" cy="0"/>
          </a:xfrm>
          <a:prstGeom prst="line">
            <a:avLst/>
          </a:prstGeom>
          <a:noFill/>
          <a:ln w="38100">
            <a:gradFill>
              <a:gsLst>
                <a:gs pos="0">
                  <a:srgbClr val="009900"/>
                </a:gs>
                <a:gs pos="87000">
                  <a:schemeClr val="bg1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>
              <a:cs typeface="+mn-cs"/>
            </a:endParaRPr>
          </a:p>
        </p:txBody>
      </p:sp>
      <p:pic>
        <p:nvPicPr>
          <p:cNvPr id="6" name="Picture 6" descr="Carta di giornal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70084" y="3575061"/>
            <a:ext cx="1273916" cy="11091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5" y="3494639"/>
            <a:ext cx="1060261" cy="1189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FB3B3-D88A-4CB0-8872-16D1E33B642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638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638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F7FE8-573B-4DB9-B89B-BFA82699176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ol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grafico 2"/>
          <p:cNvSpPr>
            <a:spLocks noGrp="1"/>
          </p:cNvSpPr>
          <p:nvPr>
            <p:ph type="chart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68DC9-103E-413E-B5D0-D36B85A90D7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744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A6647-BE62-45C2-8DAC-6CB1DB241CC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B42C9-DB65-49B4-9A88-8DF91CEC927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C8369-6D93-4AFE-9739-E731617D053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332E5-900D-4365-9958-46CEDF1EEFB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BE81C-E9C8-4619-B120-4F42069FCE5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4FD10-BA9E-42EE-9AFD-4BBE312E492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D8FAC-DCAE-48BC-99BD-680B5D5BF2E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207C3-00C1-43C6-B039-4E6AB29EC15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lo stile del titolo dello schema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A2496231-ECEF-4D6D-A033-2B19F187647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467544" y="105166"/>
            <a:ext cx="7920864" cy="0"/>
          </a:xfrm>
          <a:prstGeom prst="line">
            <a:avLst/>
          </a:prstGeom>
          <a:noFill/>
          <a:ln w="38100">
            <a:gradFill>
              <a:gsLst>
                <a:gs pos="0">
                  <a:srgbClr val="009900"/>
                </a:gs>
                <a:gs pos="87000">
                  <a:schemeClr val="bg1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>
              <a:cs typeface="+mn-cs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152400" y="6248400"/>
            <a:ext cx="9364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900" dirty="0" smtClean="0">
                <a:cs typeface="+mn-cs"/>
              </a:rPr>
              <a:t>© </a:t>
            </a:r>
            <a:r>
              <a:rPr lang="it-IT" sz="900" dirty="0" err="1" smtClean="0">
                <a:cs typeface="+mn-cs"/>
              </a:rPr>
              <a:t>F.M.Zanzotto</a:t>
            </a:r>
            <a:endParaRPr lang="it-IT" sz="900" dirty="0">
              <a:cs typeface="+mn-cs"/>
            </a:endParaRPr>
          </a:p>
        </p:txBody>
      </p:sp>
      <p:pic>
        <p:nvPicPr>
          <p:cNvPr id="10" name="Picture 6" descr="Carta di giornal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460416" y="49478"/>
            <a:ext cx="648088" cy="5642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" y="7421"/>
            <a:ext cx="638893" cy="716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Line 9"/>
          <p:cNvSpPr>
            <a:spLocks noChangeShapeType="1"/>
          </p:cNvSpPr>
          <p:nvPr/>
        </p:nvSpPr>
        <p:spPr bwMode="auto">
          <a:xfrm flipH="1">
            <a:off x="54371" y="6237312"/>
            <a:ext cx="9097566" cy="11088"/>
          </a:xfrm>
          <a:prstGeom prst="line">
            <a:avLst/>
          </a:prstGeom>
          <a:noFill/>
          <a:ln w="38100">
            <a:gradFill>
              <a:gsLst>
                <a:gs pos="0">
                  <a:srgbClr val="009900"/>
                </a:gs>
                <a:gs pos="100000">
                  <a:schemeClr val="bg1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600" dirty="0" err="1" smtClean="0"/>
              <a:t>Architettura</a:t>
            </a:r>
            <a:r>
              <a:rPr lang="en-US" sz="3600" dirty="0" smtClean="0"/>
              <a:t> di un </a:t>
            </a:r>
            <a:r>
              <a:rPr lang="en-US" sz="3600" dirty="0" err="1" smtClean="0"/>
              <a:t>Elaboratore</a:t>
            </a:r>
            <a:endParaRPr lang="it-IT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Fabio Massimo Zanzotto</a:t>
            </a:r>
          </a:p>
          <a:p>
            <a:pPr eaLnBrk="1" hangingPunct="1"/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180328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85750" y="3643313"/>
            <a:ext cx="2857500" cy="2500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126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Cos’è una memoria?</a:t>
            </a:r>
          </a:p>
        </p:txBody>
      </p:sp>
      <p:sp>
        <p:nvSpPr>
          <p:cNvPr id="11268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it-IT" smtClean="0"/>
              <a:t>Guardiamo le “</a:t>
            </a:r>
            <a:r>
              <a:rPr lang="it-IT" i="1" smtClean="0"/>
              <a:t>Memorie Esterne” </a:t>
            </a:r>
          </a:p>
          <a:p>
            <a:pPr algn="ctr" eaLnBrk="1" hangingPunct="1">
              <a:buFontTx/>
              <a:buNone/>
            </a:pPr>
            <a:r>
              <a:rPr lang="it-IT" smtClean="0"/>
              <a:t>del genere umano</a:t>
            </a:r>
          </a:p>
          <a:p>
            <a:pPr algn="ctr" eaLnBrk="1" hangingPunct="1">
              <a:buFontTx/>
              <a:buNone/>
            </a:pPr>
            <a:endParaRPr lang="it-IT" smtClean="0"/>
          </a:p>
          <a:p>
            <a:pPr algn="ctr" eaLnBrk="1" hangingPunct="1">
              <a:buFontTx/>
              <a:buNone/>
            </a:pPr>
            <a:r>
              <a:rPr lang="it-IT" smtClean="0"/>
              <a:t>Noialtri come trasmettiamo e manteniamo la conoscenza?</a:t>
            </a:r>
          </a:p>
          <a:p>
            <a:pPr eaLnBrk="1" hangingPunct="1"/>
            <a:r>
              <a:rPr lang="it-IT" smtClean="0"/>
              <a:t>Lapidi </a:t>
            </a:r>
          </a:p>
          <a:p>
            <a:pPr eaLnBrk="1" hangingPunct="1"/>
            <a:r>
              <a:rPr lang="it-IT" smtClean="0"/>
              <a:t>Fogli di carta </a:t>
            </a:r>
          </a:p>
          <a:p>
            <a:pPr eaLnBrk="1" hangingPunct="1"/>
            <a:r>
              <a:rPr lang="it-IT" smtClean="0"/>
              <a:t>Libri </a:t>
            </a:r>
          </a:p>
          <a:p>
            <a:pPr eaLnBrk="1" hangingPunct="1"/>
            <a:r>
              <a:rPr lang="it-IT" smtClean="0"/>
              <a:t>Biblioteche</a:t>
            </a:r>
          </a:p>
        </p:txBody>
      </p:sp>
      <p:sp>
        <p:nvSpPr>
          <p:cNvPr id="8" name="Fumetto 4 7"/>
          <p:cNvSpPr/>
          <p:nvPr/>
        </p:nvSpPr>
        <p:spPr>
          <a:xfrm>
            <a:off x="3429000" y="3643313"/>
            <a:ext cx="4857750" cy="1071562"/>
          </a:xfrm>
          <a:prstGeom prst="cloudCallout">
            <a:avLst>
              <a:gd name="adj1" fmla="val -54281"/>
              <a:gd name="adj2" fmla="val 13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/>
              <a:t>Cosa hanno in comune queste cose?</a:t>
            </a:r>
          </a:p>
        </p:txBody>
      </p:sp>
    </p:spTree>
    <p:extLst>
      <p:ext uri="{BB962C8B-B14F-4D97-AF65-F5344CB8AC3E}">
        <p14:creationId xmlns:p14="http://schemas.microsoft.com/office/powerpoint/2010/main" val="33420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Cos’è una memoria?</a:t>
            </a:r>
          </a:p>
        </p:txBody>
      </p:sp>
      <p:sp>
        <p:nvSpPr>
          <p:cNvPr id="12291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Prima risposta: </a:t>
            </a:r>
          </a:p>
          <a:p>
            <a:pPr eaLnBrk="1" hangingPunct="1">
              <a:buFontTx/>
              <a:buNone/>
            </a:pPr>
            <a:r>
              <a:rPr lang="it-IT" smtClean="0"/>
              <a:t>	Uno </a:t>
            </a:r>
            <a:r>
              <a:rPr lang="it-IT" b="1" i="1" smtClean="0"/>
              <a:t>spazio definito </a:t>
            </a:r>
            <a:r>
              <a:rPr lang="it-IT" smtClean="0"/>
              <a:t>in cui è possibile mettere delle informazioni che poi possono essere reperite.</a:t>
            </a:r>
          </a:p>
        </p:txBody>
      </p:sp>
    </p:spTree>
    <p:extLst>
      <p:ext uri="{BB962C8B-B14F-4D97-AF65-F5344CB8AC3E}">
        <p14:creationId xmlns:p14="http://schemas.microsoft.com/office/powerpoint/2010/main" val="27623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Quando una memoria è utilizzabile?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Uno spazio definito: </a:t>
            </a:r>
            <a:r>
              <a:rPr lang="it-IT" i="1" dirty="0" smtClean="0"/>
              <a:t>il libro di testo</a:t>
            </a:r>
          </a:p>
          <a:p>
            <a:pPr>
              <a:defRPr/>
            </a:pPr>
            <a:endParaRPr lang="it-IT" dirty="0" smtClean="0"/>
          </a:p>
          <a:p>
            <a:pPr>
              <a:defRPr/>
            </a:pPr>
            <a:r>
              <a:rPr lang="it-IT" dirty="0" smtClean="0"/>
              <a:t>Reperire informazioni: </a:t>
            </a:r>
          </a:p>
          <a:p>
            <a:pPr marL="914400" lvl="1" indent="-457200">
              <a:buFontTx/>
              <a:buAutoNum type="arabicParenR"/>
              <a:defRPr/>
            </a:pPr>
            <a:r>
              <a:rPr lang="it-IT" dirty="0" smtClean="0"/>
              <a:t>Risposta mia: </a:t>
            </a:r>
            <a:r>
              <a:rPr lang="it-IT" i="1" dirty="0" smtClean="0"/>
              <a:t>“Reperite dal libro tutto quello che viene detto a lezione e studiatelo!!”</a:t>
            </a:r>
          </a:p>
          <a:p>
            <a:pPr marL="914400" lvl="1" indent="-457200">
              <a:buFontTx/>
              <a:buAutoNum type="arabicParenR"/>
              <a:defRPr/>
            </a:pPr>
            <a:r>
              <a:rPr lang="it-IT" dirty="0" smtClean="0"/>
              <a:t>Risposta che vorreste voi: </a:t>
            </a:r>
          </a:p>
          <a:p>
            <a:pPr lvl="1">
              <a:buFontTx/>
              <a:buNone/>
              <a:defRPr/>
            </a:pPr>
            <a:endParaRPr lang="it-IT" dirty="0" smtClean="0"/>
          </a:p>
        </p:txBody>
      </p:sp>
      <p:sp>
        <p:nvSpPr>
          <p:cNvPr id="7" name="CasellaDiTesto 6"/>
          <p:cNvSpPr txBox="1"/>
          <p:nvPr/>
        </p:nvSpPr>
        <p:spPr>
          <a:xfrm>
            <a:off x="428625" y="4214813"/>
            <a:ext cx="7286625" cy="19383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dirty="0"/>
              <a:t>Gentile professore,</a:t>
            </a:r>
          </a:p>
          <a:p>
            <a:pPr>
              <a:defRPr/>
            </a:pPr>
            <a:r>
              <a:rPr lang="it-IT" dirty="0"/>
              <a:t> Volevo domandarle se vi sono alcune parti o capitoli dei libri di testo da lei assegnateci che possono essere non studiati.</a:t>
            </a:r>
          </a:p>
          <a:p>
            <a:pPr>
              <a:defRPr/>
            </a:pPr>
            <a:r>
              <a:rPr lang="it-IT" dirty="0"/>
              <a:t>Grazie molte.</a:t>
            </a:r>
          </a:p>
        </p:txBody>
      </p:sp>
    </p:spTree>
    <p:extLst>
      <p:ext uri="{BB962C8B-B14F-4D97-AF65-F5344CB8AC3E}">
        <p14:creationId xmlns:p14="http://schemas.microsoft.com/office/powerpoint/2010/main" val="46019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Quando una memoria è utilizzabile?</a:t>
            </a:r>
          </a:p>
        </p:txBody>
      </p:sp>
      <p:sp>
        <p:nvSpPr>
          <p:cNvPr id="1433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i="1" smtClean="0"/>
              <a:t>Quando possiamo trovare l’informazione non parlando del contenuto.</a:t>
            </a:r>
          </a:p>
          <a:p>
            <a:endParaRPr lang="it-IT" b="1" i="1" smtClean="0"/>
          </a:p>
          <a:p>
            <a:pPr algn="ctr">
              <a:buFontTx/>
              <a:buNone/>
            </a:pPr>
            <a:r>
              <a:rPr lang="it-IT" b="1" smtClean="0"/>
              <a:t>E’ sempre possibile?</a:t>
            </a:r>
          </a:p>
          <a:p>
            <a:endParaRPr lang="it-IT" b="1" i="1" smtClean="0"/>
          </a:p>
          <a:p>
            <a:endParaRPr lang="it-IT" smtClean="0"/>
          </a:p>
        </p:txBody>
      </p:sp>
      <p:sp>
        <p:nvSpPr>
          <p:cNvPr id="4" name="CasellaDiTesto 3"/>
          <p:cNvSpPr txBox="1"/>
          <p:nvPr/>
        </p:nvSpPr>
        <p:spPr>
          <a:xfrm>
            <a:off x="1714500" y="4714875"/>
            <a:ext cx="4075113" cy="4619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it-IT" dirty="0"/>
              <a:t>Il gatto mangia la coda al topo.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714500" y="5681663"/>
            <a:ext cx="5849938" cy="4619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it-IT" dirty="0"/>
              <a:t>Il gatto mangiandogli la coda, fa male al topo.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928688" y="4000500"/>
            <a:ext cx="6619875" cy="4619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it-IT" dirty="0"/>
              <a:t>Obiettivo: </a:t>
            </a:r>
            <a:r>
              <a:rPr lang="it-IT" b="1" i="1" dirty="0">
                <a:solidFill>
                  <a:srgbClr val="FF0000"/>
                </a:solidFill>
              </a:rPr>
              <a:t>si estragga la 5 parola dei testi seguenti</a:t>
            </a:r>
          </a:p>
        </p:txBody>
      </p:sp>
    </p:spTree>
    <p:extLst>
      <p:ext uri="{BB962C8B-B14F-4D97-AF65-F5344CB8AC3E}">
        <p14:creationId xmlns:p14="http://schemas.microsoft.com/office/powerpoint/2010/main" val="258513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Quando una memoria è utilizzabile?</a:t>
            </a:r>
          </a:p>
        </p:txBody>
      </p:sp>
      <p:sp>
        <p:nvSpPr>
          <p:cNvPr id="1536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4938" y="1857375"/>
            <a:ext cx="633412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1940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Cos’è una memoria?</a:t>
            </a:r>
          </a:p>
        </p:txBody>
      </p:sp>
      <p:sp>
        <p:nvSpPr>
          <p:cNvPr id="16387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Seconda risposta: </a:t>
            </a:r>
          </a:p>
          <a:p>
            <a:pPr eaLnBrk="1" hangingPunct="1">
              <a:buFontTx/>
              <a:buNone/>
            </a:pPr>
            <a:r>
              <a:rPr lang="it-IT" smtClean="0"/>
              <a:t>	Uno </a:t>
            </a:r>
            <a:r>
              <a:rPr lang="it-IT" b="1" i="1" smtClean="0"/>
              <a:t>spazio definito e diviso in parti uguali (partizionato) </a:t>
            </a:r>
            <a:r>
              <a:rPr lang="it-IT" smtClean="0"/>
              <a:t>in cui è possibile mettere delle informazioni che poi possono essere reperite.</a:t>
            </a:r>
          </a:p>
        </p:txBody>
      </p:sp>
    </p:spTree>
    <p:extLst>
      <p:ext uri="{BB962C8B-B14F-4D97-AF65-F5344CB8AC3E}">
        <p14:creationId xmlns:p14="http://schemas.microsoft.com/office/powerpoint/2010/main" val="386636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Quando una memoria è utilizzabile?</a:t>
            </a:r>
          </a:p>
        </p:txBody>
      </p:sp>
      <p:sp>
        <p:nvSpPr>
          <p:cNvPr id="17411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mtClean="0"/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38" y="1947863"/>
            <a:ext cx="2595562" cy="403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521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Cos’è una memoria?</a:t>
            </a:r>
          </a:p>
        </p:txBody>
      </p:sp>
      <p:sp>
        <p:nvSpPr>
          <p:cNvPr id="1843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Terza e ultima risposta: </a:t>
            </a:r>
          </a:p>
          <a:p>
            <a:pPr eaLnBrk="1" hangingPunct="1">
              <a:buFontTx/>
              <a:buNone/>
            </a:pPr>
            <a:r>
              <a:rPr lang="it-IT" smtClean="0"/>
              <a:t>	Uno </a:t>
            </a:r>
            <a:r>
              <a:rPr lang="it-IT" b="1" i="1" smtClean="0"/>
              <a:t>spazio definito e diviso in parti uguali (partizionato) le cui parti hanno un nome detto indirizzo </a:t>
            </a:r>
            <a:r>
              <a:rPr lang="it-IT" smtClean="0"/>
              <a:t>in cui è possibile mettere delle informazioni che poi possono essere reperite.</a:t>
            </a:r>
          </a:p>
          <a:p>
            <a:pPr algn="ctr" eaLnBrk="1" hangingPunct="1">
              <a:buFontTx/>
              <a:buNone/>
            </a:pPr>
            <a:r>
              <a:rPr lang="it-IT" i="1" u="sng" smtClean="0"/>
              <a:t>Risposta finale</a:t>
            </a:r>
          </a:p>
          <a:p>
            <a:pPr eaLnBrk="1" hangingPunct="1">
              <a:buFontTx/>
              <a:buNone/>
            </a:pPr>
            <a:r>
              <a:rPr lang="it-IT" smtClean="0"/>
              <a:t>	</a:t>
            </a:r>
            <a:r>
              <a:rPr lang="it-IT" b="1" i="1" smtClean="0"/>
              <a:t>Uno spazio definito, partizionato e indirizzabile in cui è possibile mettere informazioni e reperirle attraverso un indirizzo </a:t>
            </a:r>
          </a:p>
          <a:p>
            <a:pPr eaLnBrk="1" hangingPunct="1">
              <a:buFontTx/>
              <a:buNone/>
            </a:pPr>
            <a:r>
              <a:rPr lang="it-IT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935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err="1" smtClean="0"/>
              <a:t>Organizzazione</a:t>
            </a:r>
            <a:r>
              <a:rPr lang="en-US" sz="2800" dirty="0" smtClean="0"/>
              <a:t> </a:t>
            </a:r>
            <a:r>
              <a:rPr lang="en-US" sz="2800" dirty="0" err="1" smtClean="0"/>
              <a:t>della</a:t>
            </a:r>
            <a:r>
              <a:rPr lang="en-US" sz="2800" dirty="0" smtClean="0"/>
              <a:t> </a:t>
            </a:r>
            <a:r>
              <a:rPr lang="en-US" sz="2800" dirty="0" err="1" smtClean="0"/>
              <a:t>memoria</a:t>
            </a:r>
            <a:endParaRPr lang="en-US" sz="2800" dirty="0" smtClean="0"/>
          </a:p>
        </p:txBody>
      </p:sp>
      <p:sp>
        <p:nvSpPr>
          <p:cNvPr id="21574" name="Text Box 14"/>
          <p:cNvSpPr txBox="1">
            <a:spLocks noChangeArrowheads="1"/>
          </p:cNvSpPr>
          <p:nvPr/>
        </p:nvSpPr>
        <p:spPr bwMode="auto">
          <a:xfrm>
            <a:off x="4036362" y="2670175"/>
            <a:ext cx="1073861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4000"/>
              <a:t>.  .  .</a:t>
            </a:r>
            <a:endParaRPr lang="en-US"/>
          </a:p>
        </p:txBody>
      </p:sp>
      <p:grpSp>
        <p:nvGrpSpPr>
          <p:cNvPr id="14" name="Group 69"/>
          <p:cNvGrpSpPr>
            <a:grpSpLocks/>
          </p:cNvGrpSpPr>
          <p:nvPr/>
        </p:nvGrpSpPr>
        <p:grpSpPr bwMode="auto">
          <a:xfrm>
            <a:off x="50800" y="2819400"/>
            <a:ext cx="831850" cy="3306763"/>
            <a:chOff x="32" y="1776"/>
            <a:chExt cx="524" cy="2083"/>
          </a:xfrm>
        </p:grpSpPr>
        <p:sp>
          <p:nvSpPr>
            <p:cNvPr id="21515" name="Rectangle 70"/>
            <p:cNvSpPr>
              <a:spLocks noChangeArrowheads="1"/>
            </p:cNvSpPr>
            <p:nvPr/>
          </p:nvSpPr>
          <p:spPr bwMode="auto">
            <a:xfrm>
              <a:off x="237" y="1776"/>
              <a:ext cx="2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/>
                <a:t>0</a:t>
              </a:r>
            </a:p>
          </p:txBody>
        </p:sp>
        <p:sp>
          <p:nvSpPr>
            <p:cNvPr id="21516" name="Rectangle 71"/>
            <p:cNvSpPr>
              <a:spLocks noChangeArrowheads="1"/>
            </p:cNvSpPr>
            <p:nvPr/>
          </p:nvSpPr>
          <p:spPr bwMode="auto">
            <a:xfrm>
              <a:off x="237" y="2160"/>
              <a:ext cx="2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1517" name="Rectangle 72"/>
            <p:cNvSpPr>
              <a:spLocks noChangeArrowheads="1"/>
            </p:cNvSpPr>
            <p:nvPr/>
          </p:nvSpPr>
          <p:spPr bwMode="auto">
            <a:xfrm>
              <a:off x="237" y="2475"/>
              <a:ext cx="2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1519" name="Rectangle 74"/>
            <p:cNvSpPr>
              <a:spLocks noChangeArrowheads="1"/>
            </p:cNvSpPr>
            <p:nvPr/>
          </p:nvSpPr>
          <p:spPr bwMode="auto">
            <a:xfrm>
              <a:off x="32" y="3568"/>
              <a:ext cx="41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 smtClean="0"/>
                <a:t>N-1</a:t>
              </a:r>
              <a:endParaRPr lang="en-US" dirty="0"/>
            </a:p>
          </p:txBody>
        </p:sp>
        <p:sp>
          <p:nvSpPr>
            <p:cNvPr id="21520" name="Text Box 75"/>
            <p:cNvSpPr txBox="1">
              <a:spLocks noChangeArrowheads="1"/>
            </p:cNvSpPr>
            <p:nvPr/>
          </p:nvSpPr>
          <p:spPr bwMode="auto">
            <a:xfrm>
              <a:off x="296" y="2714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...</a:t>
              </a:r>
            </a:p>
          </p:txBody>
        </p:sp>
        <p:sp>
          <p:nvSpPr>
            <p:cNvPr id="21521" name="Text Box 76"/>
            <p:cNvSpPr txBox="1">
              <a:spLocks noChangeArrowheads="1"/>
            </p:cNvSpPr>
            <p:nvPr/>
          </p:nvSpPr>
          <p:spPr bwMode="auto">
            <a:xfrm>
              <a:off x="296" y="3264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...</a:t>
              </a:r>
            </a:p>
          </p:txBody>
        </p:sp>
      </p:grpSp>
      <p:sp>
        <p:nvSpPr>
          <p:cNvPr id="80" name="Rettangolo 79"/>
          <p:cNvSpPr/>
          <p:nvPr/>
        </p:nvSpPr>
        <p:spPr>
          <a:xfrm>
            <a:off x="1257716" y="2742756"/>
            <a:ext cx="745768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1" name="Rettangolo 80"/>
          <p:cNvSpPr/>
          <p:nvPr/>
        </p:nvSpPr>
        <p:spPr>
          <a:xfrm>
            <a:off x="1257716" y="3286124"/>
            <a:ext cx="745768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512</a:t>
            </a:r>
            <a:endParaRPr lang="it-IT" dirty="0"/>
          </a:p>
        </p:txBody>
      </p:sp>
      <p:sp>
        <p:nvSpPr>
          <p:cNvPr id="82" name="Rettangolo 81"/>
          <p:cNvSpPr/>
          <p:nvPr/>
        </p:nvSpPr>
        <p:spPr>
          <a:xfrm>
            <a:off x="1257716" y="3857628"/>
            <a:ext cx="745768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1</a:t>
            </a:r>
            <a:endParaRPr lang="it-IT" dirty="0"/>
          </a:p>
        </p:txBody>
      </p:sp>
      <p:sp>
        <p:nvSpPr>
          <p:cNvPr id="84" name="Rettangolo 83"/>
          <p:cNvSpPr/>
          <p:nvPr/>
        </p:nvSpPr>
        <p:spPr>
          <a:xfrm>
            <a:off x="1257716" y="5572140"/>
            <a:ext cx="745768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3</a:t>
            </a:r>
            <a:endParaRPr lang="it-IT" dirty="0"/>
          </a:p>
        </p:txBody>
      </p:sp>
      <p:sp>
        <p:nvSpPr>
          <p:cNvPr id="86" name="Ovale 85"/>
          <p:cNvSpPr/>
          <p:nvPr/>
        </p:nvSpPr>
        <p:spPr>
          <a:xfrm>
            <a:off x="1357290" y="3357562"/>
            <a:ext cx="7000924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7" name="Ovale 86"/>
          <p:cNvSpPr/>
          <p:nvPr/>
        </p:nvSpPr>
        <p:spPr>
          <a:xfrm>
            <a:off x="142876" y="3429000"/>
            <a:ext cx="785786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8" name="CasellaDiTesto 87"/>
          <p:cNvSpPr txBox="1"/>
          <p:nvPr/>
        </p:nvSpPr>
        <p:spPr>
          <a:xfrm>
            <a:off x="1000100" y="1500174"/>
            <a:ext cx="952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valore</a:t>
            </a:r>
            <a:endParaRPr lang="it-IT" dirty="0"/>
          </a:p>
        </p:txBody>
      </p:sp>
      <p:sp>
        <p:nvSpPr>
          <p:cNvPr id="89" name="CasellaDiTesto 88"/>
          <p:cNvSpPr txBox="1"/>
          <p:nvPr/>
        </p:nvSpPr>
        <p:spPr>
          <a:xfrm>
            <a:off x="1000100" y="1142984"/>
            <a:ext cx="1276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indirizzo</a:t>
            </a:r>
            <a:endParaRPr lang="it-IT" dirty="0"/>
          </a:p>
        </p:txBody>
      </p:sp>
      <p:cxnSp>
        <p:nvCxnSpPr>
          <p:cNvPr id="91" name="Forma 90"/>
          <p:cNvCxnSpPr>
            <a:stCxn id="89" idx="1"/>
            <a:endCxn id="87" idx="1"/>
          </p:cNvCxnSpPr>
          <p:nvPr/>
        </p:nvCxnSpPr>
        <p:spPr>
          <a:xfrm rot="10800000" flipV="1">
            <a:off x="257952" y="1373817"/>
            <a:ext cx="742148" cy="211795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Forma 92"/>
          <p:cNvCxnSpPr>
            <a:stCxn id="88" idx="3"/>
            <a:endCxn id="86" idx="0"/>
          </p:cNvCxnSpPr>
          <p:nvPr/>
        </p:nvCxnSpPr>
        <p:spPr>
          <a:xfrm>
            <a:off x="1952605" y="1731007"/>
            <a:ext cx="2905147" cy="1626555"/>
          </a:xfrm>
          <a:prstGeom prst="bentConnector2">
            <a:avLst/>
          </a:prstGeom>
          <a:ln w="254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71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Organizzazione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memoria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NOI CODIFICHIAMO CON NUMERI BINARI</a:t>
            </a:r>
          </a:p>
          <a:p>
            <a:pPr algn="ctr">
              <a:buNone/>
            </a:pPr>
            <a:r>
              <a:rPr lang="it-IT" b="1" i="1" dirty="0" smtClean="0"/>
              <a:t>QUINDI</a:t>
            </a:r>
          </a:p>
          <a:p>
            <a:r>
              <a:rPr lang="it-IT" dirty="0" smtClean="0"/>
              <a:t>BIT = </a:t>
            </a:r>
            <a:r>
              <a:rPr lang="it-IT" dirty="0" err="1" smtClean="0"/>
              <a:t>spazietto</a:t>
            </a:r>
            <a:r>
              <a:rPr lang="it-IT" dirty="0" smtClean="0"/>
              <a:t> che può </a:t>
            </a:r>
            <a:r>
              <a:rPr lang="it-IT" dirty="0" err="1" smtClean="0"/>
              <a:t>conenere</a:t>
            </a:r>
            <a:r>
              <a:rPr lang="it-IT" dirty="0" smtClean="0"/>
              <a:t> o 0 o 1</a:t>
            </a:r>
          </a:p>
          <a:p>
            <a:r>
              <a:rPr lang="it-IT" dirty="0" smtClean="0"/>
              <a:t>PAROLA = sequenza di k BIT</a:t>
            </a:r>
          </a:p>
          <a:p>
            <a:r>
              <a:rPr lang="it-IT" dirty="0" smtClean="0"/>
              <a:t>BYTE = parola principe, ovvero sequenza di 8 BIT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Che effetti ha sulla memoria?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6732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/>
              <a:t>Cosa vedremo nelle lezioni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Mattoni base</a:t>
            </a:r>
          </a:p>
          <a:p>
            <a:pPr lvl="1" eaLnBrk="1" hangingPunct="1"/>
            <a:r>
              <a:rPr lang="it-IT" sz="2000" dirty="0" smtClean="0"/>
              <a:t>Algoritmo, modello per risolvere problemi</a:t>
            </a:r>
          </a:p>
          <a:p>
            <a:pPr lvl="1" eaLnBrk="1" hangingPunct="1"/>
            <a:r>
              <a:rPr lang="it-IT" sz="2000" dirty="0"/>
              <a:t>Rappresentazione dell’informazione</a:t>
            </a:r>
          </a:p>
          <a:p>
            <a:pPr lvl="1" eaLnBrk="1" hangingPunct="1"/>
            <a:r>
              <a:rPr lang="it-IT" sz="2800" b="1" dirty="0">
                <a:solidFill>
                  <a:srgbClr val="FF0000"/>
                </a:solidFill>
              </a:rPr>
              <a:t>Architettura del calcolatore</a:t>
            </a:r>
          </a:p>
          <a:p>
            <a:pPr eaLnBrk="1" hangingPunct="1"/>
            <a:r>
              <a:rPr lang="it-IT" sz="2400" dirty="0" smtClean="0"/>
              <a:t>Costruzioni sovrastanti</a:t>
            </a:r>
          </a:p>
          <a:p>
            <a:pPr lvl="1" eaLnBrk="1" hangingPunct="1"/>
            <a:r>
              <a:rPr lang="it-IT" sz="2000" dirty="0" smtClean="0"/>
              <a:t>Sistema operativo</a:t>
            </a:r>
          </a:p>
          <a:p>
            <a:pPr lvl="1" eaLnBrk="1" hangingPunct="1"/>
            <a:r>
              <a:rPr lang="it-IT" sz="2000" dirty="0" smtClean="0"/>
              <a:t>Reti di calcolatori e WWW</a:t>
            </a:r>
          </a:p>
          <a:p>
            <a:pPr lvl="1" eaLnBrk="1" hangingPunct="1"/>
            <a:r>
              <a:rPr lang="it-IT" sz="2000" dirty="0" smtClean="0"/>
              <a:t>Programmi applicativi</a:t>
            </a:r>
          </a:p>
        </p:txBody>
      </p:sp>
    </p:spTree>
    <p:extLst>
      <p:ext uri="{BB962C8B-B14F-4D97-AF65-F5344CB8AC3E}">
        <p14:creationId xmlns:p14="http://schemas.microsoft.com/office/powerpoint/2010/main" val="163692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err="1" smtClean="0"/>
              <a:t>Organizzazione</a:t>
            </a:r>
            <a:r>
              <a:rPr lang="en-US" sz="2800" dirty="0" smtClean="0"/>
              <a:t> </a:t>
            </a:r>
            <a:r>
              <a:rPr lang="en-US" sz="2800" dirty="0" err="1" smtClean="0"/>
              <a:t>della</a:t>
            </a:r>
            <a:r>
              <a:rPr lang="en-US" sz="2800" dirty="0" smtClean="0"/>
              <a:t> </a:t>
            </a:r>
            <a:r>
              <a:rPr lang="en-US" sz="2800" dirty="0" err="1" smtClean="0"/>
              <a:t>memoria</a:t>
            </a:r>
            <a:endParaRPr lang="en-US" sz="2800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Unita</a:t>
            </a:r>
            <a:r>
              <a:rPr lang="en-US" dirty="0" smtClean="0"/>
              <a:t>’ </a:t>
            </a:r>
            <a:r>
              <a:rPr lang="en-US" dirty="0" err="1" smtClean="0"/>
              <a:t>atomica</a:t>
            </a:r>
            <a:r>
              <a:rPr lang="en-US" dirty="0" smtClean="0"/>
              <a:t>, </a:t>
            </a:r>
            <a:r>
              <a:rPr lang="en-US" i="1" dirty="0" smtClean="0"/>
              <a:t>bit</a:t>
            </a:r>
            <a:endParaRPr lang="en-US" dirty="0" smtClean="0"/>
          </a:p>
          <a:p>
            <a:pPr eaLnBrk="1" hangingPunct="1"/>
            <a:r>
              <a:rPr lang="en-US" dirty="0" err="1" smtClean="0"/>
              <a:t>Cella</a:t>
            </a:r>
            <a:r>
              <a:rPr lang="en-US" dirty="0" smtClean="0"/>
              <a:t> (o </a:t>
            </a:r>
            <a:r>
              <a:rPr lang="en-US" i="1" dirty="0" err="1" smtClean="0"/>
              <a:t>Parola</a:t>
            </a:r>
            <a:r>
              <a:rPr lang="en-US" dirty="0" smtClean="0"/>
              <a:t>)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1468438" y="2286000"/>
            <a:ext cx="67249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/>
              <a:t>k</a:t>
            </a:r>
            <a:r>
              <a:rPr lang="en-US" dirty="0" smtClean="0"/>
              <a:t>-1     </a:t>
            </a:r>
            <a:r>
              <a:rPr lang="en-US" dirty="0"/>
              <a:t>k</a:t>
            </a:r>
            <a:r>
              <a:rPr lang="en-US" dirty="0" smtClean="0"/>
              <a:t>-2     </a:t>
            </a:r>
            <a:r>
              <a:rPr lang="en-US" dirty="0"/>
              <a:t>k</a:t>
            </a:r>
            <a:r>
              <a:rPr lang="en-US" dirty="0" smtClean="0"/>
              <a:t>-3                     </a:t>
            </a:r>
            <a:r>
              <a:rPr lang="en-US" dirty="0"/>
              <a:t>3          2          1          0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231900" y="2670175"/>
            <a:ext cx="7454900" cy="3702050"/>
            <a:chOff x="776" y="1682"/>
            <a:chExt cx="4696" cy="2332"/>
          </a:xfrm>
        </p:grpSpPr>
        <p:grpSp>
          <p:nvGrpSpPr>
            <p:cNvPr id="21524" name="Group 6"/>
            <p:cNvGrpSpPr>
              <a:grpSpLocks/>
            </p:cNvGrpSpPr>
            <p:nvPr/>
          </p:nvGrpSpPr>
          <p:grpSpPr bwMode="auto">
            <a:xfrm>
              <a:off x="776" y="1682"/>
              <a:ext cx="4696" cy="442"/>
              <a:chOff x="672" y="1681"/>
              <a:chExt cx="5040" cy="482"/>
            </a:xfrm>
          </p:grpSpPr>
          <p:grpSp>
            <p:nvGrpSpPr>
              <p:cNvPr id="21573" name="Group 7"/>
              <p:cNvGrpSpPr>
                <a:grpSpLocks/>
              </p:cNvGrpSpPr>
              <p:nvPr/>
            </p:nvGrpSpPr>
            <p:grpSpPr bwMode="auto">
              <a:xfrm flipH="1">
                <a:off x="672" y="1705"/>
                <a:ext cx="4416" cy="432"/>
                <a:chOff x="672" y="1730"/>
                <a:chExt cx="4416" cy="432"/>
              </a:xfrm>
            </p:grpSpPr>
            <p:sp>
              <p:nvSpPr>
                <p:cNvPr id="21578" name="Rectangle 8"/>
                <p:cNvSpPr>
                  <a:spLocks noChangeArrowheads="1"/>
                </p:cNvSpPr>
                <p:nvPr/>
              </p:nvSpPr>
              <p:spPr bwMode="auto">
                <a:xfrm>
                  <a:off x="672" y="1730"/>
                  <a:ext cx="624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79" name="Rectangle 9"/>
                <p:cNvSpPr>
                  <a:spLocks noChangeArrowheads="1"/>
                </p:cNvSpPr>
                <p:nvPr/>
              </p:nvSpPr>
              <p:spPr bwMode="auto">
                <a:xfrm>
                  <a:off x="1296" y="1730"/>
                  <a:ext cx="624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80" name="Rectangle 10"/>
                <p:cNvSpPr>
                  <a:spLocks noChangeArrowheads="1"/>
                </p:cNvSpPr>
                <p:nvPr/>
              </p:nvSpPr>
              <p:spPr bwMode="auto">
                <a:xfrm>
                  <a:off x="1920" y="1730"/>
                  <a:ext cx="624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81" name="Rectangle 11"/>
                <p:cNvSpPr>
                  <a:spLocks noChangeArrowheads="1"/>
                </p:cNvSpPr>
                <p:nvPr/>
              </p:nvSpPr>
              <p:spPr bwMode="auto">
                <a:xfrm>
                  <a:off x="4464" y="1730"/>
                  <a:ext cx="624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82" name="Line 12"/>
                <p:cNvSpPr>
                  <a:spLocks noChangeShapeType="1"/>
                </p:cNvSpPr>
                <p:nvPr/>
              </p:nvSpPr>
              <p:spPr bwMode="auto">
                <a:xfrm>
                  <a:off x="2544" y="1730"/>
                  <a:ext cx="19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83" name="Line 13"/>
                <p:cNvSpPr>
                  <a:spLocks noChangeShapeType="1"/>
                </p:cNvSpPr>
                <p:nvPr/>
              </p:nvSpPr>
              <p:spPr bwMode="auto">
                <a:xfrm>
                  <a:off x="2544" y="2162"/>
                  <a:ext cx="19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21574" name="Text Box 14"/>
              <p:cNvSpPr txBox="1">
                <a:spLocks noChangeArrowheads="1"/>
              </p:cNvSpPr>
              <p:nvPr/>
            </p:nvSpPr>
            <p:spPr bwMode="auto">
              <a:xfrm>
                <a:off x="2568" y="1681"/>
                <a:ext cx="726" cy="4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en-US" sz="4000"/>
                  <a:t>.  .  .</a:t>
                </a:r>
                <a:endParaRPr lang="en-US"/>
              </a:p>
            </p:txBody>
          </p:sp>
          <p:sp>
            <p:nvSpPr>
              <p:cNvPr id="21575" name="Rectangle 15"/>
              <p:cNvSpPr>
                <a:spLocks noChangeArrowheads="1"/>
              </p:cNvSpPr>
              <p:nvPr/>
            </p:nvSpPr>
            <p:spPr bwMode="auto">
              <a:xfrm>
                <a:off x="1920" y="1705"/>
                <a:ext cx="624" cy="4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76" name="Rectangle 16"/>
              <p:cNvSpPr>
                <a:spLocks noChangeArrowheads="1"/>
              </p:cNvSpPr>
              <p:nvPr/>
            </p:nvSpPr>
            <p:spPr bwMode="auto">
              <a:xfrm>
                <a:off x="5088" y="1705"/>
                <a:ext cx="624" cy="4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77" name="Rectangle 17"/>
              <p:cNvSpPr>
                <a:spLocks noChangeArrowheads="1"/>
              </p:cNvSpPr>
              <p:nvPr/>
            </p:nvSpPr>
            <p:spPr bwMode="auto">
              <a:xfrm>
                <a:off x="1296" y="1705"/>
                <a:ext cx="624" cy="4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1525" name="Group 18"/>
            <p:cNvGrpSpPr>
              <a:grpSpLocks/>
            </p:cNvGrpSpPr>
            <p:nvPr/>
          </p:nvGrpSpPr>
          <p:grpSpPr bwMode="auto">
            <a:xfrm>
              <a:off x="776" y="2074"/>
              <a:ext cx="4696" cy="442"/>
              <a:chOff x="672" y="1680"/>
              <a:chExt cx="5040" cy="482"/>
            </a:xfrm>
          </p:grpSpPr>
          <p:grpSp>
            <p:nvGrpSpPr>
              <p:cNvPr id="21562" name="Group 19"/>
              <p:cNvGrpSpPr>
                <a:grpSpLocks/>
              </p:cNvGrpSpPr>
              <p:nvPr/>
            </p:nvGrpSpPr>
            <p:grpSpPr bwMode="auto">
              <a:xfrm flipH="1">
                <a:off x="672" y="1705"/>
                <a:ext cx="4416" cy="432"/>
                <a:chOff x="672" y="1730"/>
                <a:chExt cx="4416" cy="432"/>
              </a:xfrm>
            </p:grpSpPr>
            <p:sp>
              <p:nvSpPr>
                <p:cNvPr id="21567" name="Rectangle 20"/>
                <p:cNvSpPr>
                  <a:spLocks noChangeArrowheads="1"/>
                </p:cNvSpPr>
                <p:nvPr/>
              </p:nvSpPr>
              <p:spPr bwMode="auto">
                <a:xfrm>
                  <a:off x="672" y="1730"/>
                  <a:ext cx="624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68" name="Rectangle 21"/>
                <p:cNvSpPr>
                  <a:spLocks noChangeArrowheads="1"/>
                </p:cNvSpPr>
                <p:nvPr/>
              </p:nvSpPr>
              <p:spPr bwMode="auto">
                <a:xfrm>
                  <a:off x="1296" y="1730"/>
                  <a:ext cx="624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69" name="Rectangle 22"/>
                <p:cNvSpPr>
                  <a:spLocks noChangeArrowheads="1"/>
                </p:cNvSpPr>
                <p:nvPr/>
              </p:nvSpPr>
              <p:spPr bwMode="auto">
                <a:xfrm>
                  <a:off x="1920" y="1730"/>
                  <a:ext cx="624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70" name="Rectangle 23"/>
                <p:cNvSpPr>
                  <a:spLocks noChangeArrowheads="1"/>
                </p:cNvSpPr>
                <p:nvPr/>
              </p:nvSpPr>
              <p:spPr bwMode="auto">
                <a:xfrm>
                  <a:off x="4464" y="1730"/>
                  <a:ext cx="624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71" name="Line 24"/>
                <p:cNvSpPr>
                  <a:spLocks noChangeShapeType="1"/>
                </p:cNvSpPr>
                <p:nvPr/>
              </p:nvSpPr>
              <p:spPr bwMode="auto">
                <a:xfrm>
                  <a:off x="2544" y="1730"/>
                  <a:ext cx="19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72" name="Line 25"/>
                <p:cNvSpPr>
                  <a:spLocks noChangeShapeType="1"/>
                </p:cNvSpPr>
                <p:nvPr/>
              </p:nvSpPr>
              <p:spPr bwMode="auto">
                <a:xfrm>
                  <a:off x="2544" y="2162"/>
                  <a:ext cx="19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21563" name="Text Box 26"/>
              <p:cNvSpPr txBox="1">
                <a:spLocks noChangeArrowheads="1"/>
              </p:cNvSpPr>
              <p:nvPr/>
            </p:nvSpPr>
            <p:spPr bwMode="auto">
              <a:xfrm>
                <a:off x="2568" y="1680"/>
                <a:ext cx="726" cy="4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en-US" sz="4000"/>
                  <a:t>.  .  .</a:t>
                </a:r>
                <a:endParaRPr lang="en-US"/>
              </a:p>
            </p:txBody>
          </p:sp>
          <p:sp>
            <p:nvSpPr>
              <p:cNvPr id="21564" name="Rectangle 27"/>
              <p:cNvSpPr>
                <a:spLocks noChangeArrowheads="1"/>
              </p:cNvSpPr>
              <p:nvPr/>
            </p:nvSpPr>
            <p:spPr bwMode="auto">
              <a:xfrm>
                <a:off x="1920" y="1705"/>
                <a:ext cx="624" cy="4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65" name="Rectangle 28"/>
              <p:cNvSpPr>
                <a:spLocks noChangeArrowheads="1"/>
              </p:cNvSpPr>
              <p:nvPr/>
            </p:nvSpPr>
            <p:spPr bwMode="auto">
              <a:xfrm>
                <a:off x="5088" y="1705"/>
                <a:ext cx="624" cy="4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66" name="Rectangle 29"/>
              <p:cNvSpPr>
                <a:spLocks noChangeArrowheads="1"/>
              </p:cNvSpPr>
              <p:nvPr/>
            </p:nvSpPr>
            <p:spPr bwMode="auto">
              <a:xfrm>
                <a:off x="1296" y="1705"/>
                <a:ext cx="624" cy="4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1526" name="Group 30"/>
            <p:cNvGrpSpPr>
              <a:grpSpLocks/>
            </p:cNvGrpSpPr>
            <p:nvPr/>
          </p:nvGrpSpPr>
          <p:grpSpPr bwMode="auto">
            <a:xfrm>
              <a:off x="776" y="2471"/>
              <a:ext cx="4696" cy="442"/>
              <a:chOff x="672" y="1681"/>
              <a:chExt cx="5040" cy="482"/>
            </a:xfrm>
          </p:grpSpPr>
          <p:grpSp>
            <p:nvGrpSpPr>
              <p:cNvPr id="21551" name="Group 31"/>
              <p:cNvGrpSpPr>
                <a:grpSpLocks/>
              </p:cNvGrpSpPr>
              <p:nvPr/>
            </p:nvGrpSpPr>
            <p:grpSpPr bwMode="auto">
              <a:xfrm flipH="1">
                <a:off x="672" y="1705"/>
                <a:ext cx="4416" cy="432"/>
                <a:chOff x="672" y="1730"/>
                <a:chExt cx="4416" cy="432"/>
              </a:xfrm>
            </p:grpSpPr>
            <p:sp>
              <p:nvSpPr>
                <p:cNvPr id="21556" name="Rectangle 32"/>
                <p:cNvSpPr>
                  <a:spLocks noChangeArrowheads="1"/>
                </p:cNvSpPr>
                <p:nvPr/>
              </p:nvSpPr>
              <p:spPr bwMode="auto">
                <a:xfrm>
                  <a:off x="672" y="1730"/>
                  <a:ext cx="624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57" name="Rectangle 33"/>
                <p:cNvSpPr>
                  <a:spLocks noChangeArrowheads="1"/>
                </p:cNvSpPr>
                <p:nvPr/>
              </p:nvSpPr>
              <p:spPr bwMode="auto">
                <a:xfrm>
                  <a:off x="1296" y="1730"/>
                  <a:ext cx="624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58" name="Rectangle 34"/>
                <p:cNvSpPr>
                  <a:spLocks noChangeArrowheads="1"/>
                </p:cNvSpPr>
                <p:nvPr/>
              </p:nvSpPr>
              <p:spPr bwMode="auto">
                <a:xfrm>
                  <a:off x="1920" y="1730"/>
                  <a:ext cx="624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59" name="Rectangle 35"/>
                <p:cNvSpPr>
                  <a:spLocks noChangeArrowheads="1"/>
                </p:cNvSpPr>
                <p:nvPr/>
              </p:nvSpPr>
              <p:spPr bwMode="auto">
                <a:xfrm>
                  <a:off x="4464" y="1730"/>
                  <a:ext cx="624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60" name="Line 36"/>
                <p:cNvSpPr>
                  <a:spLocks noChangeShapeType="1"/>
                </p:cNvSpPr>
                <p:nvPr/>
              </p:nvSpPr>
              <p:spPr bwMode="auto">
                <a:xfrm>
                  <a:off x="2544" y="1730"/>
                  <a:ext cx="19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61" name="Line 37"/>
                <p:cNvSpPr>
                  <a:spLocks noChangeShapeType="1"/>
                </p:cNvSpPr>
                <p:nvPr/>
              </p:nvSpPr>
              <p:spPr bwMode="auto">
                <a:xfrm>
                  <a:off x="2544" y="2162"/>
                  <a:ext cx="19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21552" name="Text Box 38"/>
              <p:cNvSpPr txBox="1">
                <a:spLocks noChangeArrowheads="1"/>
              </p:cNvSpPr>
              <p:nvPr/>
            </p:nvSpPr>
            <p:spPr bwMode="auto">
              <a:xfrm>
                <a:off x="2568" y="1681"/>
                <a:ext cx="726" cy="4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en-US" sz="4000"/>
                  <a:t>.  .  .</a:t>
                </a:r>
                <a:endParaRPr lang="en-US"/>
              </a:p>
            </p:txBody>
          </p:sp>
          <p:sp>
            <p:nvSpPr>
              <p:cNvPr id="21553" name="Rectangle 39"/>
              <p:cNvSpPr>
                <a:spLocks noChangeArrowheads="1"/>
              </p:cNvSpPr>
              <p:nvPr/>
            </p:nvSpPr>
            <p:spPr bwMode="auto">
              <a:xfrm>
                <a:off x="1920" y="1705"/>
                <a:ext cx="624" cy="4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54" name="Rectangle 40"/>
              <p:cNvSpPr>
                <a:spLocks noChangeArrowheads="1"/>
              </p:cNvSpPr>
              <p:nvPr/>
            </p:nvSpPr>
            <p:spPr bwMode="auto">
              <a:xfrm>
                <a:off x="5088" y="1705"/>
                <a:ext cx="624" cy="4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55" name="Rectangle 41"/>
              <p:cNvSpPr>
                <a:spLocks noChangeArrowheads="1"/>
              </p:cNvSpPr>
              <p:nvPr/>
            </p:nvSpPr>
            <p:spPr bwMode="auto">
              <a:xfrm>
                <a:off x="1296" y="1705"/>
                <a:ext cx="624" cy="4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1527" name="Group 42"/>
            <p:cNvGrpSpPr>
              <a:grpSpLocks/>
            </p:cNvGrpSpPr>
            <p:nvPr/>
          </p:nvGrpSpPr>
          <p:grpSpPr bwMode="auto">
            <a:xfrm>
              <a:off x="776" y="3041"/>
              <a:ext cx="4696" cy="442"/>
              <a:chOff x="672" y="1681"/>
              <a:chExt cx="5040" cy="482"/>
            </a:xfrm>
          </p:grpSpPr>
          <p:grpSp>
            <p:nvGrpSpPr>
              <p:cNvPr id="21540" name="Group 43"/>
              <p:cNvGrpSpPr>
                <a:grpSpLocks/>
              </p:cNvGrpSpPr>
              <p:nvPr/>
            </p:nvGrpSpPr>
            <p:grpSpPr bwMode="auto">
              <a:xfrm flipH="1">
                <a:off x="672" y="1705"/>
                <a:ext cx="4416" cy="432"/>
                <a:chOff x="672" y="1730"/>
                <a:chExt cx="4416" cy="432"/>
              </a:xfrm>
            </p:grpSpPr>
            <p:sp>
              <p:nvSpPr>
                <p:cNvPr id="21545" name="Rectangle 44"/>
                <p:cNvSpPr>
                  <a:spLocks noChangeArrowheads="1"/>
                </p:cNvSpPr>
                <p:nvPr/>
              </p:nvSpPr>
              <p:spPr bwMode="auto">
                <a:xfrm>
                  <a:off x="672" y="1730"/>
                  <a:ext cx="624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46" name="Rectangle 45"/>
                <p:cNvSpPr>
                  <a:spLocks noChangeArrowheads="1"/>
                </p:cNvSpPr>
                <p:nvPr/>
              </p:nvSpPr>
              <p:spPr bwMode="auto">
                <a:xfrm>
                  <a:off x="1296" y="1730"/>
                  <a:ext cx="624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47" name="Rectangle 46"/>
                <p:cNvSpPr>
                  <a:spLocks noChangeArrowheads="1"/>
                </p:cNvSpPr>
                <p:nvPr/>
              </p:nvSpPr>
              <p:spPr bwMode="auto">
                <a:xfrm>
                  <a:off x="1920" y="1730"/>
                  <a:ext cx="624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48" name="Rectangle 47"/>
                <p:cNvSpPr>
                  <a:spLocks noChangeArrowheads="1"/>
                </p:cNvSpPr>
                <p:nvPr/>
              </p:nvSpPr>
              <p:spPr bwMode="auto">
                <a:xfrm>
                  <a:off x="4464" y="1730"/>
                  <a:ext cx="624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49" name="Line 48"/>
                <p:cNvSpPr>
                  <a:spLocks noChangeShapeType="1"/>
                </p:cNvSpPr>
                <p:nvPr/>
              </p:nvSpPr>
              <p:spPr bwMode="auto">
                <a:xfrm>
                  <a:off x="2544" y="1730"/>
                  <a:ext cx="19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50" name="Line 49"/>
                <p:cNvSpPr>
                  <a:spLocks noChangeShapeType="1"/>
                </p:cNvSpPr>
                <p:nvPr/>
              </p:nvSpPr>
              <p:spPr bwMode="auto">
                <a:xfrm>
                  <a:off x="2544" y="2162"/>
                  <a:ext cx="19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21541" name="Text Box 50"/>
              <p:cNvSpPr txBox="1">
                <a:spLocks noChangeArrowheads="1"/>
              </p:cNvSpPr>
              <p:nvPr/>
            </p:nvSpPr>
            <p:spPr bwMode="auto">
              <a:xfrm>
                <a:off x="2568" y="1681"/>
                <a:ext cx="726" cy="4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en-US" sz="4000"/>
                  <a:t>.  .  .</a:t>
                </a:r>
                <a:endParaRPr lang="en-US"/>
              </a:p>
            </p:txBody>
          </p:sp>
          <p:sp>
            <p:nvSpPr>
              <p:cNvPr id="21542" name="Rectangle 51"/>
              <p:cNvSpPr>
                <a:spLocks noChangeArrowheads="1"/>
              </p:cNvSpPr>
              <p:nvPr/>
            </p:nvSpPr>
            <p:spPr bwMode="auto">
              <a:xfrm>
                <a:off x="1920" y="1705"/>
                <a:ext cx="624" cy="4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43" name="Rectangle 52"/>
              <p:cNvSpPr>
                <a:spLocks noChangeArrowheads="1"/>
              </p:cNvSpPr>
              <p:nvPr/>
            </p:nvSpPr>
            <p:spPr bwMode="auto">
              <a:xfrm>
                <a:off x="5088" y="1705"/>
                <a:ext cx="624" cy="4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44" name="Rectangle 53"/>
              <p:cNvSpPr>
                <a:spLocks noChangeArrowheads="1"/>
              </p:cNvSpPr>
              <p:nvPr/>
            </p:nvSpPr>
            <p:spPr bwMode="auto">
              <a:xfrm>
                <a:off x="1296" y="1705"/>
                <a:ext cx="624" cy="4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1528" name="Group 54"/>
            <p:cNvGrpSpPr>
              <a:grpSpLocks/>
            </p:cNvGrpSpPr>
            <p:nvPr/>
          </p:nvGrpSpPr>
          <p:grpSpPr bwMode="auto">
            <a:xfrm>
              <a:off x="776" y="3572"/>
              <a:ext cx="4696" cy="442"/>
              <a:chOff x="672" y="1681"/>
              <a:chExt cx="5040" cy="482"/>
            </a:xfrm>
          </p:grpSpPr>
          <p:grpSp>
            <p:nvGrpSpPr>
              <p:cNvPr id="21529" name="Group 55"/>
              <p:cNvGrpSpPr>
                <a:grpSpLocks/>
              </p:cNvGrpSpPr>
              <p:nvPr/>
            </p:nvGrpSpPr>
            <p:grpSpPr bwMode="auto">
              <a:xfrm flipH="1">
                <a:off x="672" y="1705"/>
                <a:ext cx="4416" cy="432"/>
                <a:chOff x="672" y="1730"/>
                <a:chExt cx="4416" cy="432"/>
              </a:xfrm>
            </p:grpSpPr>
            <p:sp>
              <p:nvSpPr>
                <p:cNvPr id="21534" name="Rectangle 56"/>
                <p:cNvSpPr>
                  <a:spLocks noChangeArrowheads="1"/>
                </p:cNvSpPr>
                <p:nvPr/>
              </p:nvSpPr>
              <p:spPr bwMode="auto">
                <a:xfrm>
                  <a:off x="672" y="1730"/>
                  <a:ext cx="624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35" name="Rectangle 57"/>
                <p:cNvSpPr>
                  <a:spLocks noChangeArrowheads="1"/>
                </p:cNvSpPr>
                <p:nvPr/>
              </p:nvSpPr>
              <p:spPr bwMode="auto">
                <a:xfrm>
                  <a:off x="1296" y="1730"/>
                  <a:ext cx="624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36" name="Rectangle 58"/>
                <p:cNvSpPr>
                  <a:spLocks noChangeArrowheads="1"/>
                </p:cNvSpPr>
                <p:nvPr/>
              </p:nvSpPr>
              <p:spPr bwMode="auto">
                <a:xfrm>
                  <a:off x="1920" y="1730"/>
                  <a:ext cx="624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37" name="Rectangle 59"/>
                <p:cNvSpPr>
                  <a:spLocks noChangeArrowheads="1"/>
                </p:cNvSpPr>
                <p:nvPr/>
              </p:nvSpPr>
              <p:spPr bwMode="auto">
                <a:xfrm>
                  <a:off x="4464" y="1730"/>
                  <a:ext cx="624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38" name="Line 60"/>
                <p:cNvSpPr>
                  <a:spLocks noChangeShapeType="1"/>
                </p:cNvSpPr>
                <p:nvPr/>
              </p:nvSpPr>
              <p:spPr bwMode="auto">
                <a:xfrm>
                  <a:off x="2544" y="1730"/>
                  <a:ext cx="19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39" name="Line 61"/>
                <p:cNvSpPr>
                  <a:spLocks noChangeShapeType="1"/>
                </p:cNvSpPr>
                <p:nvPr/>
              </p:nvSpPr>
              <p:spPr bwMode="auto">
                <a:xfrm>
                  <a:off x="2544" y="2162"/>
                  <a:ext cx="19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21530" name="Text Box 62"/>
              <p:cNvSpPr txBox="1">
                <a:spLocks noChangeArrowheads="1"/>
              </p:cNvSpPr>
              <p:nvPr/>
            </p:nvSpPr>
            <p:spPr bwMode="auto">
              <a:xfrm>
                <a:off x="2568" y="1681"/>
                <a:ext cx="726" cy="4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en-US" sz="4000"/>
                  <a:t>.  .  .</a:t>
                </a:r>
                <a:endParaRPr lang="en-US"/>
              </a:p>
            </p:txBody>
          </p:sp>
          <p:sp>
            <p:nvSpPr>
              <p:cNvPr id="21531" name="Rectangle 63"/>
              <p:cNvSpPr>
                <a:spLocks noChangeArrowheads="1"/>
              </p:cNvSpPr>
              <p:nvPr/>
            </p:nvSpPr>
            <p:spPr bwMode="auto">
              <a:xfrm>
                <a:off x="1920" y="1705"/>
                <a:ext cx="624" cy="4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32" name="Rectangle 64"/>
              <p:cNvSpPr>
                <a:spLocks noChangeArrowheads="1"/>
              </p:cNvSpPr>
              <p:nvPr/>
            </p:nvSpPr>
            <p:spPr bwMode="auto">
              <a:xfrm>
                <a:off x="5088" y="1705"/>
                <a:ext cx="624" cy="4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33" name="Rectangle 65"/>
              <p:cNvSpPr>
                <a:spLocks noChangeArrowheads="1"/>
              </p:cNvSpPr>
              <p:nvPr/>
            </p:nvSpPr>
            <p:spPr bwMode="auto">
              <a:xfrm>
                <a:off x="1296" y="1705"/>
                <a:ext cx="624" cy="4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13" name="Group 66"/>
          <p:cNvGrpSpPr>
            <a:grpSpLocks/>
          </p:cNvGrpSpPr>
          <p:nvPr/>
        </p:nvGrpSpPr>
        <p:grpSpPr bwMode="auto">
          <a:xfrm>
            <a:off x="1524000" y="4946650"/>
            <a:ext cx="6819900" cy="457200"/>
            <a:chOff x="960" y="3116"/>
            <a:chExt cx="4296" cy="288"/>
          </a:xfrm>
        </p:grpSpPr>
        <p:sp>
          <p:nvSpPr>
            <p:cNvPr id="21522" name="Rectangle 67"/>
            <p:cNvSpPr>
              <a:spLocks noChangeArrowheads="1"/>
            </p:cNvSpPr>
            <p:nvPr/>
          </p:nvSpPr>
          <p:spPr bwMode="auto">
            <a:xfrm>
              <a:off x="3316" y="3116"/>
              <a:ext cx="19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1          0          1          0</a:t>
              </a:r>
            </a:p>
          </p:txBody>
        </p:sp>
        <p:sp>
          <p:nvSpPr>
            <p:cNvPr id="21523" name="Rectangle 68"/>
            <p:cNvSpPr>
              <a:spLocks noChangeArrowheads="1"/>
            </p:cNvSpPr>
            <p:nvPr/>
          </p:nvSpPr>
          <p:spPr bwMode="auto">
            <a:xfrm>
              <a:off x="960" y="3116"/>
              <a:ext cx="15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0          0          0    </a:t>
              </a:r>
            </a:p>
          </p:txBody>
        </p:sp>
      </p:grpSp>
      <p:grpSp>
        <p:nvGrpSpPr>
          <p:cNvPr id="14" name="Group 69"/>
          <p:cNvGrpSpPr>
            <a:grpSpLocks/>
          </p:cNvGrpSpPr>
          <p:nvPr/>
        </p:nvGrpSpPr>
        <p:grpSpPr bwMode="auto">
          <a:xfrm>
            <a:off x="50800" y="2819400"/>
            <a:ext cx="1250950" cy="3302000"/>
            <a:chOff x="32" y="1776"/>
            <a:chExt cx="788" cy="2080"/>
          </a:xfrm>
        </p:grpSpPr>
        <p:sp>
          <p:nvSpPr>
            <p:cNvPr id="21515" name="Rectangle 70"/>
            <p:cNvSpPr>
              <a:spLocks noChangeArrowheads="1"/>
            </p:cNvSpPr>
            <p:nvPr/>
          </p:nvSpPr>
          <p:spPr bwMode="auto">
            <a:xfrm>
              <a:off x="32" y="1776"/>
              <a:ext cx="7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0000000</a:t>
              </a:r>
            </a:p>
          </p:txBody>
        </p:sp>
        <p:sp>
          <p:nvSpPr>
            <p:cNvPr id="21516" name="Rectangle 71"/>
            <p:cNvSpPr>
              <a:spLocks noChangeArrowheads="1"/>
            </p:cNvSpPr>
            <p:nvPr/>
          </p:nvSpPr>
          <p:spPr bwMode="auto">
            <a:xfrm>
              <a:off x="32" y="2160"/>
              <a:ext cx="7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0000001</a:t>
              </a:r>
            </a:p>
          </p:txBody>
        </p:sp>
        <p:sp>
          <p:nvSpPr>
            <p:cNvPr id="21517" name="Rectangle 72"/>
            <p:cNvSpPr>
              <a:spLocks noChangeArrowheads="1"/>
            </p:cNvSpPr>
            <p:nvPr/>
          </p:nvSpPr>
          <p:spPr bwMode="auto">
            <a:xfrm>
              <a:off x="32" y="2592"/>
              <a:ext cx="7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0000010</a:t>
              </a:r>
            </a:p>
          </p:txBody>
        </p:sp>
        <p:sp>
          <p:nvSpPr>
            <p:cNvPr id="21518" name="Rectangle 73"/>
            <p:cNvSpPr>
              <a:spLocks noChangeArrowheads="1"/>
            </p:cNvSpPr>
            <p:nvPr/>
          </p:nvSpPr>
          <p:spPr bwMode="auto">
            <a:xfrm>
              <a:off x="32" y="3072"/>
              <a:ext cx="7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0010011</a:t>
              </a:r>
            </a:p>
          </p:txBody>
        </p:sp>
        <p:sp>
          <p:nvSpPr>
            <p:cNvPr id="21519" name="Rectangle 74"/>
            <p:cNvSpPr>
              <a:spLocks noChangeArrowheads="1"/>
            </p:cNvSpPr>
            <p:nvPr/>
          </p:nvSpPr>
          <p:spPr bwMode="auto">
            <a:xfrm>
              <a:off x="32" y="3568"/>
              <a:ext cx="7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1111111</a:t>
              </a:r>
            </a:p>
          </p:txBody>
        </p:sp>
        <p:sp>
          <p:nvSpPr>
            <p:cNvPr id="21520" name="Text Box 75"/>
            <p:cNvSpPr txBox="1">
              <a:spLocks noChangeArrowheads="1"/>
            </p:cNvSpPr>
            <p:nvPr/>
          </p:nvSpPr>
          <p:spPr bwMode="auto">
            <a:xfrm>
              <a:off x="296" y="2714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...</a:t>
              </a:r>
            </a:p>
          </p:txBody>
        </p:sp>
        <p:sp>
          <p:nvSpPr>
            <p:cNvPr id="21521" name="Text Box 76"/>
            <p:cNvSpPr txBox="1">
              <a:spLocks noChangeArrowheads="1"/>
            </p:cNvSpPr>
            <p:nvPr/>
          </p:nvSpPr>
          <p:spPr bwMode="auto">
            <a:xfrm>
              <a:off x="296" y="3264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...</a:t>
              </a:r>
            </a:p>
          </p:txBody>
        </p:sp>
      </p:grpSp>
      <p:grpSp>
        <p:nvGrpSpPr>
          <p:cNvPr id="15" name="Group 77"/>
          <p:cNvGrpSpPr>
            <a:grpSpLocks/>
          </p:cNvGrpSpPr>
          <p:nvPr/>
        </p:nvGrpSpPr>
        <p:grpSpPr bwMode="auto">
          <a:xfrm>
            <a:off x="165100" y="5257800"/>
            <a:ext cx="8140700" cy="127000"/>
            <a:chOff x="104" y="3312"/>
            <a:chExt cx="5128" cy="80"/>
          </a:xfrm>
        </p:grpSpPr>
        <p:sp>
          <p:nvSpPr>
            <p:cNvPr id="21513" name="Line 78"/>
            <p:cNvSpPr>
              <a:spLocks noChangeShapeType="1"/>
            </p:cNvSpPr>
            <p:nvPr/>
          </p:nvSpPr>
          <p:spPr bwMode="auto">
            <a:xfrm>
              <a:off x="1056" y="3392"/>
              <a:ext cx="4176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514" name="Line 79"/>
            <p:cNvSpPr>
              <a:spLocks noChangeShapeType="1"/>
            </p:cNvSpPr>
            <p:nvPr/>
          </p:nvSpPr>
          <p:spPr bwMode="auto">
            <a:xfrm>
              <a:off x="104" y="3312"/>
              <a:ext cx="6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122516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Organizzazione della memoria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Proprietà</a:t>
            </a:r>
            <a:endParaRPr lang="en-US" sz="2400" smtClean="0"/>
          </a:p>
          <a:p>
            <a:pPr lvl="1" eaLnBrk="1" hangingPunct="1"/>
            <a:endParaRPr lang="en-US" sz="2000" smtClean="0"/>
          </a:p>
          <a:p>
            <a:pPr lvl="1" eaLnBrk="1" hangingPunct="1"/>
            <a:r>
              <a:rPr lang="en-US" smtClean="0"/>
              <a:t>Dimensione, o </a:t>
            </a:r>
            <a:r>
              <a:rPr lang="en-US" i="1" smtClean="0"/>
              <a:t>Spazio di Indirizzamento</a:t>
            </a:r>
          </a:p>
          <a:p>
            <a:pPr lvl="2" eaLnBrk="1" hangingPunct="1"/>
            <a:r>
              <a:rPr lang="en-US" smtClean="0"/>
              <a:t>i.e. </a:t>
            </a:r>
            <a:r>
              <a:rPr lang="en-US" b="1" smtClean="0"/>
              <a:t>numero delle celle</a:t>
            </a:r>
            <a:r>
              <a:rPr lang="en-US" smtClean="0"/>
              <a:t> N</a:t>
            </a:r>
            <a:endParaRPr lang="en-US" i="1" smtClean="0"/>
          </a:p>
          <a:p>
            <a:pPr lvl="1" eaLnBrk="1" hangingPunct="1"/>
            <a:endParaRPr lang="en-US" i="1" smtClean="0"/>
          </a:p>
          <a:p>
            <a:pPr lvl="1" eaLnBrk="1" hangingPunct="1"/>
            <a:r>
              <a:rPr lang="en-US" i="1" smtClean="0"/>
              <a:t>Tempo d’accesso</a:t>
            </a:r>
          </a:p>
          <a:p>
            <a:pPr lvl="2" eaLnBrk="1" hangingPunct="1"/>
            <a:r>
              <a:rPr lang="en-US" smtClean="0"/>
              <a:t>i.e. intervallo di trsferimento da/a memoria</a:t>
            </a:r>
          </a:p>
        </p:txBody>
      </p:sp>
    </p:spTree>
    <p:extLst>
      <p:ext uri="{BB962C8B-B14F-4D97-AF65-F5344CB8AC3E}">
        <p14:creationId xmlns:p14="http://schemas.microsoft.com/office/powerpoint/2010/main" val="87811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Organizzazione della memoria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Per una memoria di dimensione </a:t>
            </a:r>
            <a:r>
              <a:rPr lang="en-US" i="1" smtClean="0"/>
              <a:t>K</a:t>
            </a:r>
            <a:r>
              <a:rPr lang="en-US" smtClean="0"/>
              <a:t> (cioe’ 	     </a:t>
            </a:r>
            <a:r>
              <a:rPr lang="en-US" i="1" smtClean="0"/>
              <a:t>K</a:t>
            </a:r>
            <a:r>
              <a:rPr lang="en-US" smtClean="0"/>
              <a:t> celle disponibili) ho bisogno di un numero </a:t>
            </a:r>
            <a:r>
              <a:rPr lang="en-US" i="1" smtClean="0"/>
              <a:t>n</a:t>
            </a:r>
            <a:r>
              <a:rPr lang="en-US" smtClean="0"/>
              <a:t> di bit di indirizzamento tale che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2</a:t>
            </a:r>
            <a:r>
              <a:rPr lang="en-US" i="1" baseline="30000" smtClean="0"/>
              <a:t>n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</a:t>
            </a:r>
            <a:r>
              <a:rPr lang="en-US" smtClean="0"/>
              <a:t> K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Per evitare ridondanze K e’ scelto tale che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2</a:t>
            </a:r>
            <a:r>
              <a:rPr lang="en-US" i="1" baseline="30000" smtClean="0"/>
              <a:t>n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=</a:t>
            </a:r>
            <a:r>
              <a:rPr lang="en-US" smtClean="0"/>
              <a:t> K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1 </a:t>
            </a:r>
            <a:r>
              <a:rPr lang="en-US" sz="2400" b="1" smtClean="0"/>
              <a:t>byte</a:t>
            </a:r>
            <a:r>
              <a:rPr lang="en-US" sz="2400" smtClean="0"/>
              <a:t> = 8 </a:t>
            </a:r>
            <a:r>
              <a:rPr lang="en-US" sz="2400" b="1" smtClean="0"/>
              <a:t>bit</a:t>
            </a: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1 </a:t>
            </a:r>
            <a:r>
              <a:rPr lang="en-US" sz="2400" i="1" smtClean="0"/>
              <a:t>kylobyte</a:t>
            </a:r>
            <a:r>
              <a:rPr lang="en-US" sz="2400" smtClean="0"/>
              <a:t> = 1 </a:t>
            </a:r>
            <a:r>
              <a:rPr lang="en-US" sz="2400" b="1" smtClean="0"/>
              <a:t>Kbyte</a:t>
            </a:r>
            <a:r>
              <a:rPr lang="en-US" sz="2400" smtClean="0"/>
              <a:t> = 2</a:t>
            </a:r>
            <a:r>
              <a:rPr lang="en-US" sz="2400" baseline="30000" smtClean="0"/>
              <a:t>10</a:t>
            </a:r>
            <a:r>
              <a:rPr lang="en-US" sz="2400" smtClean="0"/>
              <a:t> bytes = 1,024 bytes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1 </a:t>
            </a:r>
            <a:r>
              <a:rPr lang="en-US" sz="2400" i="1" smtClean="0"/>
              <a:t>megabyte</a:t>
            </a:r>
            <a:r>
              <a:rPr lang="en-US" sz="2400" smtClean="0"/>
              <a:t> = 1 </a:t>
            </a:r>
            <a:r>
              <a:rPr lang="en-US" sz="2400" b="1" smtClean="0"/>
              <a:t>Mbyte</a:t>
            </a:r>
            <a:r>
              <a:rPr lang="en-US" sz="2400" smtClean="0"/>
              <a:t> = 2</a:t>
            </a:r>
            <a:r>
              <a:rPr lang="en-US" sz="2400" baseline="30000" smtClean="0"/>
              <a:t>20</a:t>
            </a:r>
            <a:r>
              <a:rPr lang="en-US" sz="2400" smtClean="0"/>
              <a:t> bytes 1,000,000 bytes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3896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Operazioni nella memoria</a:t>
            </a:r>
          </a:p>
        </p:txBody>
      </p:sp>
      <p:sp>
        <p:nvSpPr>
          <p:cNvPr id="23555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mtClean="0"/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38" y="1947863"/>
            <a:ext cx="2595562" cy="403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3304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Operazioni della Memoria</a:t>
            </a:r>
          </a:p>
        </p:txBody>
      </p:sp>
      <p:sp>
        <p:nvSpPr>
          <p:cNvPr id="4" name="Rettangolo 3"/>
          <p:cNvSpPr/>
          <p:nvPr/>
        </p:nvSpPr>
        <p:spPr>
          <a:xfrm>
            <a:off x="714375" y="1928813"/>
            <a:ext cx="3071813" cy="3143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/>
              <a:t>Memoria</a:t>
            </a:r>
          </a:p>
        </p:txBody>
      </p:sp>
      <p:sp>
        <p:nvSpPr>
          <p:cNvPr id="5" name="Rettangolo 4"/>
          <p:cNvSpPr/>
          <p:nvPr/>
        </p:nvSpPr>
        <p:spPr>
          <a:xfrm>
            <a:off x="5357813" y="1928813"/>
            <a:ext cx="3071812" cy="3143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/>
              <a:t>CPU</a:t>
            </a:r>
          </a:p>
        </p:txBody>
      </p:sp>
    </p:spTree>
    <p:extLst>
      <p:ext uri="{BB962C8B-B14F-4D97-AF65-F5344CB8AC3E}">
        <p14:creationId xmlns:p14="http://schemas.microsoft.com/office/powerpoint/2010/main" val="102514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Operazioni</a:t>
            </a:r>
            <a:r>
              <a:rPr lang="en-US" dirty="0" smtClean="0"/>
              <a:t> della </a:t>
            </a:r>
            <a:r>
              <a:rPr lang="en-US" dirty="0" err="1" smtClean="0"/>
              <a:t>Memoria</a:t>
            </a:r>
            <a:endParaRPr lang="en-US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dirty="0" err="1" smtClean="0"/>
              <a:t>Lettura</a:t>
            </a:r>
            <a:r>
              <a:rPr lang="en-US" dirty="0" smtClean="0"/>
              <a:t> di un </a:t>
            </a:r>
            <a:r>
              <a:rPr lang="en-US" dirty="0" err="1" smtClean="0"/>
              <a:t>dato</a:t>
            </a:r>
            <a:r>
              <a:rPr lang="en-US" dirty="0" smtClean="0"/>
              <a:t> (</a:t>
            </a:r>
            <a:r>
              <a:rPr lang="en-US" i="1" dirty="0" smtClean="0"/>
              <a:t>fetch</a:t>
            </a:r>
            <a:r>
              <a:rPr lang="en-US" dirty="0" smtClean="0"/>
              <a:t>)  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			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Memoria</a:t>
            </a:r>
            <a:r>
              <a:rPr lang="en-US" sz="2400" dirty="0" smtClean="0"/>
              <a:t> a CPU</a:t>
            </a:r>
            <a:endParaRPr lang="en-US" dirty="0" smtClean="0"/>
          </a:p>
          <a:p>
            <a:pPr eaLnBrk="1" hangingPunct="1"/>
            <a:r>
              <a:rPr lang="en-US" i="1" dirty="0" err="1" smtClean="0"/>
              <a:t>Scrittura</a:t>
            </a:r>
            <a:r>
              <a:rPr lang="en-US" dirty="0" smtClean="0"/>
              <a:t> di un </a:t>
            </a:r>
            <a:r>
              <a:rPr lang="en-US" dirty="0" err="1" smtClean="0"/>
              <a:t>dato</a:t>
            </a:r>
            <a:r>
              <a:rPr lang="en-US" dirty="0" smtClean="0"/>
              <a:t> (</a:t>
            </a:r>
            <a:r>
              <a:rPr lang="en-US" i="1" dirty="0" smtClean="0"/>
              <a:t>store</a:t>
            </a:r>
            <a:r>
              <a:rPr lang="en-US" dirty="0" smtClean="0"/>
              <a:t>)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			</a:t>
            </a:r>
            <a:r>
              <a:rPr lang="en-US" sz="2400" dirty="0" err="1" smtClean="0"/>
              <a:t>da</a:t>
            </a:r>
            <a:r>
              <a:rPr lang="en-US" sz="2400" dirty="0" smtClean="0"/>
              <a:t> CPU a </a:t>
            </a:r>
            <a:r>
              <a:rPr lang="en-US" sz="2400" dirty="0" err="1" smtClean="0"/>
              <a:t>Memoria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054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/>
          <p:cNvSpPr/>
          <p:nvPr/>
        </p:nvSpPr>
        <p:spPr>
          <a:xfrm>
            <a:off x="2843808" y="2357264"/>
            <a:ext cx="1008111" cy="29523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539552" y="2348880"/>
            <a:ext cx="936104" cy="29523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6762044" y="2204864"/>
            <a:ext cx="864096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>
                <a:solidFill>
                  <a:srgbClr val="3399FF"/>
                </a:solidFill>
                <a:latin typeface="+mj-lt"/>
                <a:ea typeface="+mj-ea"/>
                <a:cs typeface="+mj-cs"/>
              </a:rPr>
              <a:t>Operazioni</a:t>
            </a:r>
            <a:r>
              <a:rPr lang="en-US" sz="3200" dirty="0" smtClean="0">
                <a:solidFill>
                  <a:srgbClr val="3399FF"/>
                </a:solidFill>
                <a:latin typeface="+mj-lt"/>
                <a:ea typeface="+mj-ea"/>
                <a:cs typeface="+mj-cs"/>
              </a:rPr>
              <a:t> della </a:t>
            </a:r>
            <a:r>
              <a:rPr lang="en-US" sz="3200" dirty="0" err="1" smtClean="0">
                <a:solidFill>
                  <a:srgbClr val="3399FF"/>
                </a:solidFill>
                <a:latin typeface="+mj-lt"/>
                <a:ea typeface="+mj-ea"/>
                <a:cs typeface="+mj-cs"/>
              </a:rPr>
              <a:t>Memoria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39552" y="2514092"/>
            <a:ext cx="9781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Leggi 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717413" y="2514092"/>
            <a:ext cx="1342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il DATO 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900966" y="2514092"/>
            <a:ext cx="3767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nella cella di memoria 56734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39552" y="3435387"/>
            <a:ext cx="91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Scrivi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691680" y="3435387"/>
            <a:ext cx="2248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il DATO 345284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923928" y="3435387"/>
            <a:ext cx="3613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nella cella di memoria 4563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323528" y="5589240"/>
            <a:ext cx="1380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Comando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2987824" y="5589240"/>
            <a:ext cx="71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dato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6588224" y="5445224"/>
            <a:ext cx="1276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indirizzo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184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2" grpId="0" animBg="1"/>
      <p:bldP spid="15" grpId="0"/>
      <p:bldP spid="16" grpId="0"/>
      <p:bldP spid="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>
                <a:solidFill>
                  <a:srgbClr val="3399FF"/>
                </a:solidFill>
                <a:latin typeface="+mj-lt"/>
                <a:ea typeface="+mj-ea"/>
                <a:cs typeface="+mj-cs"/>
              </a:rPr>
              <a:t>Operazioni</a:t>
            </a:r>
            <a:r>
              <a:rPr lang="en-US" sz="3200" dirty="0" smtClean="0">
                <a:solidFill>
                  <a:srgbClr val="3399FF"/>
                </a:solidFill>
                <a:latin typeface="+mj-lt"/>
                <a:ea typeface="+mj-ea"/>
                <a:cs typeface="+mj-cs"/>
              </a:rPr>
              <a:t> della </a:t>
            </a:r>
            <a:r>
              <a:rPr lang="en-US" sz="3200" dirty="0" err="1" smtClean="0">
                <a:solidFill>
                  <a:srgbClr val="3399FF"/>
                </a:solidFill>
                <a:latin typeface="+mj-lt"/>
                <a:ea typeface="+mj-ea"/>
                <a:cs typeface="+mj-cs"/>
              </a:rPr>
              <a:t>Memoria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100000"/>
              </a:spcBef>
              <a:buNone/>
            </a:pPr>
            <a:r>
              <a:rPr lang="en-US" dirty="0" err="1" smtClean="0"/>
              <a:t>Quindi</a:t>
            </a:r>
            <a:r>
              <a:rPr lang="en-US" dirty="0" smtClean="0"/>
              <a:t>…</a:t>
            </a:r>
          </a:p>
          <a:p>
            <a:pPr eaLnBrk="1" hangingPunct="1">
              <a:spcBef>
                <a:spcPct val="100000"/>
              </a:spcBef>
            </a:pPr>
            <a:r>
              <a:rPr lang="en-US" dirty="0" err="1" smtClean="0"/>
              <a:t>Canali</a:t>
            </a:r>
            <a:r>
              <a:rPr lang="en-US" dirty="0" smtClean="0"/>
              <a:t> di </a:t>
            </a:r>
            <a:r>
              <a:rPr lang="en-US" dirty="0" err="1" smtClean="0"/>
              <a:t>Comunicazione</a:t>
            </a:r>
            <a:r>
              <a:rPr lang="en-US" dirty="0" smtClean="0"/>
              <a:t> (</a:t>
            </a:r>
            <a:r>
              <a:rPr lang="en-US" i="1" dirty="0" smtClean="0"/>
              <a:t>bus</a:t>
            </a:r>
            <a:r>
              <a:rPr lang="en-US" dirty="0" smtClean="0"/>
              <a:t>)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 err="1" smtClean="0"/>
              <a:t>Dati</a:t>
            </a:r>
            <a:endParaRPr lang="en-US" dirty="0" smtClean="0"/>
          </a:p>
          <a:p>
            <a:pPr lvl="1" eaLnBrk="1" hangingPunct="1">
              <a:spcBef>
                <a:spcPct val="0"/>
              </a:spcBef>
            </a:pPr>
            <a:r>
              <a:rPr lang="en-US" dirty="0" err="1" smtClean="0"/>
              <a:t>Indirizzi</a:t>
            </a:r>
            <a:endParaRPr lang="en-US" dirty="0" smtClean="0"/>
          </a:p>
          <a:p>
            <a:pPr lvl="1" eaLnBrk="1" hangingPunct="1">
              <a:spcBef>
                <a:spcPct val="0"/>
              </a:spcBef>
            </a:pPr>
            <a:r>
              <a:rPr lang="en-US" dirty="0" err="1" smtClean="0"/>
              <a:t>Controllo</a:t>
            </a:r>
            <a:r>
              <a:rPr lang="en-US" dirty="0" smtClean="0"/>
              <a:t> (</a:t>
            </a:r>
            <a:r>
              <a:rPr lang="en-US" dirty="0" err="1" smtClean="0"/>
              <a:t>Lettura</a:t>
            </a:r>
            <a:r>
              <a:rPr lang="en-US" dirty="0" smtClean="0"/>
              <a:t>/</a:t>
            </a:r>
            <a:r>
              <a:rPr lang="en-US" dirty="0" err="1" smtClean="0"/>
              <a:t>Scrittura</a:t>
            </a:r>
            <a:r>
              <a:rPr lang="en-US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5043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Canali di comunicazione</a:t>
            </a:r>
          </a:p>
        </p:txBody>
      </p:sp>
      <p:sp>
        <p:nvSpPr>
          <p:cNvPr id="4" name="Rettangolo 3"/>
          <p:cNvSpPr/>
          <p:nvPr/>
        </p:nvSpPr>
        <p:spPr>
          <a:xfrm>
            <a:off x="714375" y="1928813"/>
            <a:ext cx="3071813" cy="3143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/>
              <a:t>Memoria</a:t>
            </a:r>
          </a:p>
        </p:txBody>
      </p:sp>
      <p:sp>
        <p:nvSpPr>
          <p:cNvPr id="5" name="Rettangolo 4"/>
          <p:cNvSpPr/>
          <p:nvPr/>
        </p:nvSpPr>
        <p:spPr>
          <a:xfrm>
            <a:off x="5357813" y="1928813"/>
            <a:ext cx="3071812" cy="3143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/>
              <a:t>CPU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3786188" y="2857500"/>
            <a:ext cx="15716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3786188" y="3498850"/>
            <a:ext cx="15716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3786188" y="4141788"/>
            <a:ext cx="157162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2" name="CasellaDiTesto 9"/>
          <p:cNvSpPr txBox="1">
            <a:spLocks noChangeArrowheads="1"/>
          </p:cNvSpPr>
          <p:nvPr/>
        </p:nvSpPr>
        <p:spPr bwMode="auto">
          <a:xfrm>
            <a:off x="4146550" y="2357438"/>
            <a:ext cx="7826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Dato</a:t>
            </a:r>
          </a:p>
        </p:txBody>
      </p:sp>
      <p:sp>
        <p:nvSpPr>
          <p:cNvPr id="26633" name="CasellaDiTesto 11"/>
          <p:cNvSpPr txBox="1">
            <a:spLocks noChangeArrowheads="1"/>
          </p:cNvSpPr>
          <p:nvPr/>
        </p:nvSpPr>
        <p:spPr bwMode="auto">
          <a:xfrm>
            <a:off x="3929063" y="3038475"/>
            <a:ext cx="12938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Indirizzo</a:t>
            </a:r>
          </a:p>
        </p:txBody>
      </p:sp>
      <p:sp>
        <p:nvSpPr>
          <p:cNvPr id="26634" name="CasellaDiTesto 12"/>
          <p:cNvSpPr txBox="1">
            <a:spLocks noChangeArrowheads="1"/>
          </p:cNvSpPr>
          <p:nvPr/>
        </p:nvSpPr>
        <p:spPr bwMode="auto">
          <a:xfrm>
            <a:off x="3857625" y="3714750"/>
            <a:ext cx="1381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Comando</a:t>
            </a:r>
          </a:p>
        </p:txBody>
      </p:sp>
    </p:spTree>
    <p:extLst>
      <p:ext uri="{BB962C8B-B14F-4D97-AF65-F5344CB8AC3E}">
        <p14:creationId xmlns:p14="http://schemas.microsoft.com/office/powerpoint/2010/main" val="190557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Operazioni della Memoria</a:t>
            </a:r>
            <a:endParaRPr lang="en-US" i="1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i="1" smtClean="0"/>
          </a:p>
          <a:p>
            <a:pPr eaLnBrk="1" hangingPunct="1"/>
            <a:r>
              <a:rPr lang="en-US" i="1" smtClean="0"/>
              <a:t>Nella Lettura</a:t>
            </a: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	La </a:t>
            </a:r>
            <a:r>
              <a:rPr lang="en-US" sz="2400" smtClean="0"/>
              <a:t>CPU mette a disposizione un </a:t>
            </a:r>
            <a:r>
              <a:rPr lang="en-US" sz="2400" b="1" smtClean="0"/>
              <a:t>indirizzo</a:t>
            </a:r>
            <a:endParaRPr lang="en-US" smtClean="0"/>
          </a:p>
          <a:p>
            <a:pPr eaLnBrk="1" hangingPunct="1"/>
            <a:endParaRPr lang="en-US" i="1" smtClean="0"/>
          </a:p>
          <a:p>
            <a:pPr eaLnBrk="1" hangingPunct="1"/>
            <a:r>
              <a:rPr lang="en-US" i="1" smtClean="0"/>
              <a:t>Nella Scrittura</a:t>
            </a: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	 La </a:t>
            </a:r>
            <a:r>
              <a:rPr lang="en-US" sz="2400" smtClean="0"/>
              <a:t>CPU mette a disposizione un </a:t>
            </a:r>
            <a:r>
              <a:rPr lang="en-US" sz="2400" b="1" smtClean="0"/>
              <a:t>indirizzo</a:t>
            </a:r>
            <a:r>
              <a:rPr lang="en-US" sz="2400" smtClean="0"/>
              <a:t> ed un </a:t>
            </a:r>
            <a:r>
              <a:rPr lang="en-US" sz="2400" b="1" smtClean="0"/>
              <a:t>valore</a:t>
            </a:r>
          </a:p>
        </p:txBody>
      </p:sp>
    </p:spTree>
    <p:extLst>
      <p:ext uri="{BB962C8B-B14F-4D97-AF65-F5344CB8AC3E}">
        <p14:creationId xmlns:p14="http://schemas.microsoft.com/office/powerpoint/2010/main" val="311620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Ricapitoliamo puntate precedenti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mtClean="0"/>
              <a:t>Cosa abbiamo a disposizione:</a:t>
            </a:r>
          </a:p>
          <a:p>
            <a:pPr lvl="1" eaLnBrk="1" hangingPunct="1">
              <a:lnSpc>
                <a:spcPct val="90000"/>
              </a:lnSpc>
            </a:pPr>
            <a:r>
              <a:rPr lang="it-IT" smtClean="0"/>
              <a:t>Concetto di algoritmo (con eventuale parametrizzazione)</a:t>
            </a:r>
          </a:p>
          <a:p>
            <a:pPr lvl="1" eaLnBrk="1" hangingPunct="1">
              <a:lnSpc>
                <a:spcPct val="90000"/>
              </a:lnSpc>
            </a:pPr>
            <a:r>
              <a:rPr lang="it-IT" smtClean="0"/>
              <a:t>Rappresentazione dell’informazione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/>
              <a:t>Cosa abbiamo capito:</a:t>
            </a:r>
          </a:p>
          <a:p>
            <a:pPr lvl="1" eaLnBrk="1" hangingPunct="1">
              <a:lnSpc>
                <a:spcPct val="90000"/>
              </a:lnSpc>
            </a:pPr>
            <a:r>
              <a:rPr lang="it-IT" smtClean="0"/>
              <a:t>Dato un algoritmo e una buona rappresentazione dei “dati” che deve trattare possiamo costruire una macchina che risolve il nostro problema o esegue un compito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/>
              <a:t>Cosa manca?</a:t>
            </a:r>
          </a:p>
          <a:p>
            <a:pPr lvl="1" eaLnBrk="1" hangingPunct="1">
              <a:lnSpc>
                <a:spcPct val="90000"/>
              </a:lnSpc>
            </a:pPr>
            <a:r>
              <a:rPr lang="it-IT" smtClean="0"/>
              <a:t>Come passiamo ad un risolutore generale di problemi?</a:t>
            </a:r>
          </a:p>
        </p:txBody>
      </p:sp>
    </p:spTree>
    <p:extLst>
      <p:ext uri="{BB962C8B-B14F-4D97-AF65-F5344CB8AC3E}">
        <p14:creationId xmlns:p14="http://schemas.microsoft.com/office/powerpoint/2010/main" val="407094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Canali di comunicazione e registri</a:t>
            </a:r>
          </a:p>
        </p:txBody>
      </p:sp>
      <p:sp>
        <p:nvSpPr>
          <p:cNvPr id="4" name="Rettangolo 3"/>
          <p:cNvSpPr/>
          <p:nvPr/>
        </p:nvSpPr>
        <p:spPr>
          <a:xfrm>
            <a:off x="714375" y="1143000"/>
            <a:ext cx="3071813" cy="3143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/>
              <a:t>Memoria</a:t>
            </a:r>
          </a:p>
        </p:txBody>
      </p:sp>
      <p:sp>
        <p:nvSpPr>
          <p:cNvPr id="5" name="Rettangolo 4"/>
          <p:cNvSpPr/>
          <p:nvPr/>
        </p:nvSpPr>
        <p:spPr>
          <a:xfrm>
            <a:off x="5357813" y="1143000"/>
            <a:ext cx="3071812" cy="3143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/>
              <a:t>CPU</a:t>
            </a:r>
          </a:p>
        </p:txBody>
      </p:sp>
      <p:cxnSp>
        <p:nvCxnSpPr>
          <p:cNvPr id="7" name="Connettore 1 6"/>
          <p:cNvCxnSpPr>
            <a:stCxn id="16" idx="3"/>
            <a:endCxn id="11" idx="1"/>
          </p:cNvCxnSpPr>
          <p:nvPr/>
        </p:nvCxnSpPr>
        <p:spPr>
          <a:xfrm>
            <a:off x="3714750" y="2030413"/>
            <a:ext cx="1714500" cy="1111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>
            <a:stCxn id="19" idx="3"/>
            <a:endCxn id="18" idx="1"/>
          </p:cNvCxnSpPr>
          <p:nvPr/>
        </p:nvCxnSpPr>
        <p:spPr>
          <a:xfrm>
            <a:off x="3714750" y="2684463"/>
            <a:ext cx="1714500" cy="127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>
            <a:stCxn id="23" idx="3"/>
            <a:endCxn id="22" idx="1"/>
          </p:cNvCxnSpPr>
          <p:nvPr/>
        </p:nvCxnSpPr>
        <p:spPr>
          <a:xfrm>
            <a:off x="3714750" y="3375025"/>
            <a:ext cx="1714500" cy="127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0" name="CasellaDiTesto 9"/>
          <p:cNvSpPr txBox="1">
            <a:spLocks noChangeArrowheads="1"/>
          </p:cNvSpPr>
          <p:nvPr/>
        </p:nvSpPr>
        <p:spPr bwMode="auto">
          <a:xfrm>
            <a:off x="4146550" y="1571625"/>
            <a:ext cx="782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Dato</a:t>
            </a:r>
          </a:p>
        </p:txBody>
      </p:sp>
      <p:sp>
        <p:nvSpPr>
          <p:cNvPr id="28681" name="CasellaDiTesto 11"/>
          <p:cNvSpPr txBox="1">
            <a:spLocks noChangeArrowheads="1"/>
          </p:cNvSpPr>
          <p:nvPr/>
        </p:nvSpPr>
        <p:spPr bwMode="auto">
          <a:xfrm>
            <a:off x="3929063" y="2252663"/>
            <a:ext cx="1293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Indirizzo</a:t>
            </a:r>
          </a:p>
        </p:txBody>
      </p:sp>
      <p:sp>
        <p:nvSpPr>
          <p:cNvPr id="28682" name="CasellaDiTesto 12"/>
          <p:cNvSpPr txBox="1">
            <a:spLocks noChangeArrowheads="1"/>
          </p:cNvSpPr>
          <p:nvPr/>
        </p:nvSpPr>
        <p:spPr bwMode="auto">
          <a:xfrm>
            <a:off x="3857625" y="2928938"/>
            <a:ext cx="1381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Comando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5429250" y="1857375"/>
            <a:ext cx="785813" cy="3698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1800" dirty="0"/>
              <a:t>MBR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2928938" y="1844675"/>
            <a:ext cx="785812" cy="3698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it-IT" sz="1800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5429250" y="2513013"/>
            <a:ext cx="785813" cy="368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1800" dirty="0"/>
              <a:t>MAR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2928938" y="2500313"/>
            <a:ext cx="785812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it-IT" sz="1800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5429250" y="3201988"/>
            <a:ext cx="785813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1800" dirty="0"/>
              <a:t>C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2928938" y="3190875"/>
            <a:ext cx="785812" cy="368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it-IT" sz="1800" dirty="0"/>
          </a:p>
        </p:txBody>
      </p:sp>
      <p:sp>
        <p:nvSpPr>
          <p:cNvPr id="28689" name="Rettangolo 25"/>
          <p:cNvSpPr>
            <a:spLocks noChangeArrowheads="1"/>
          </p:cNvSpPr>
          <p:nvPr/>
        </p:nvSpPr>
        <p:spPr bwMode="auto">
          <a:xfrm>
            <a:off x="3786188" y="4714875"/>
            <a:ext cx="50006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r">
              <a:spcBef>
                <a:spcPct val="50000"/>
              </a:spcBef>
            </a:pPr>
            <a:r>
              <a:rPr lang="en-US" i="1"/>
              <a:t>Memory Address Register</a:t>
            </a:r>
            <a:r>
              <a:rPr lang="en-US"/>
              <a:t> (</a:t>
            </a:r>
            <a:r>
              <a:rPr lang="en-US" b="1"/>
              <a:t>MAR</a:t>
            </a:r>
            <a:r>
              <a:rPr lang="en-US"/>
              <a:t>)</a:t>
            </a:r>
          </a:p>
          <a:p>
            <a:pPr lvl="1" algn="r">
              <a:spcBef>
                <a:spcPct val="50000"/>
              </a:spcBef>
            </a:pPr>
            <a:r>
              <a:rPr lang="en-US" i="1"/>
              <a:t>Memory Buffer Register</a:t>
            </a:r>
            <a:r>
              <a:rPr lang="en-US"/>
              <a:t> (</a:t>
            </a:r>
            <a:r>
              <a:rPr lang="en-US" b="1"/>
              <a:t>MBR</a:t>
            </a:r>
            <a:r>
              <a:rPr lang="en-US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422266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Memoria come funzione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Trasformiamo la memoria in funzione</a:t>
            </a:r>
          </a:p>
          <a:p>
            <a:r>
              <a:rPr lang="it-IT" dirty="0" smtClean="0"/>
              <a:t>Cella di memoria 57</a:t>
            </a:r>
          </a:p>
          <a:p>
            <a:r>
              <a:rPr lang="it-IT" dirty="0" smtClean="0"/>
              <a:t>Cella_di_memoria(57)</a:t>
            </a:r>
          </a:p>
          <a:p>
            <a:r>
              <a:rPr lang="it-IT" dirty="0" smtClean="0"/>
              <a:t>Memoria(57)</a:t>
            </a:r>
          </a:p>
          <a:p>
            <a:r>
              <a:rPr lang="it-IT" dirty="0" smtClean="0"/>
              <a:t>M(57)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Generalizzando..</a:t>
            </a:r>
          </a:p>
          <a:p>
            <a:r>
              <a:rPr lang="it-IT" dirty="0" smtClean="0"/>
              <a:t>Memoria(MAR)</a:t>
            </a:r>
          </a:p>
          <a:p>
            <a:r>
              <a:rPr lang="it-IT" dirty="0" smtClean="0"/>
              <a:t>M(MAR)</a:t>
            </a:r>
          </a:p>
          <a:p>
            <a:pPr>
              <a:buNone/>
            </a:pPr>
            <a:endParaRPr lang="it-IT" dirty="0" smtClean="0"/>
          </a:p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5940152" y="2420888"/>
            <a:ext cx="122413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5447709" y="2514091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57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831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Memoria come funzione</a:t>
            </a:r>
          </a:p>
        </p:txBody>
      </p:sp>
      <p:sp>
        <p:nvSpPr>
          <p:cNvPr id="2969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t-IT" smtClean="0"/>
              <a:t>	La memoria </a:t>
            </a:r>
            <a:r>
              <a:rPr lang="it-IT" b="1" i="1" smtClean="0"/>
              <a:t>M </a:t>
            </a:r>
            <a:r>
              <a:rPr lang="it-IT" smtClean="0"/>
              <a:t>può essere vista come una funzione che porta gli indirizzi </a:t>
            </a:r>
            <a:r>
              <a:rPr lang="it-IT" b="1" i="1" smtClean="0"/>
              <a:t>MAR</a:t>
            </a:r>
            <a:r>
              <a:rPr lang="it-IT" smtClean="0"/>
              <a:t> agli spazi di memoria:</a:t>
            </a:r>
          </a:p>
          <a:p>
            <a:pPr>
              <a:buFontTx/>
              <a:buNone/>
            </a:pPr>
            <a:endParaRPr lang="it-IT" smtClean="0"/>
          </a:p>
          <a:p>
            <a:pPr>
              <a:buFontTx/>
              <a:buNone/>
            </a:pPr>
            <a:r>
              <a:rPr lang="it-IT" smtClean="0"/>
              <a:t>		</a:t>
            </a:r>
            <a:r>
              <a:rPr lang="it-IT" b="1" i="1" smtClean="0"/>
              <a:t>M(MAR)</a:t>
            </a:r>
            <a:r>
              <a:rPr lang="it-IT" smtClean="0"/>
              <a:t>  </a:t>
            </a:r>
          </a:p>
          <a:p>
            <a:pPr>
              <a:buFontTx/>
              <a:buNone/>
            </a:pPr>
            <a:r>
              <a:rPr lang="it-IT" smtClean="0"/>
              <a:t>	</a:t>
            </a:r>
          </a:p>
          <a:p>
            <a:pPr>
              <a:buFontTx/>
              <a:buNone/>
            </a:pPr>
            <a:r>
              <a:rPr lang="it-IT" smtClean="0"/>
              <a:t>	dove è lo spazio di memoria con indirizzo </a:t>
            </a:r>
            <a:r>
              <a:rPr lang="it-IT" b="1" smtClean="0"/>
              <a:t>MAR</a:t>
            </a:r>
            <a:endParaRPr lang="it-IT" b="1" i="1" smtClean="0"/>
          </a:p>
        </p:txBody>
      </p:sp>
    </p:spTree>
    <p:extLst>
      <p:ext uri="{BB962C8B-B14F-4D97-AF65-F5344CB8AC3E}">
        <p14:creationId xmlns:p14="http://schemas.microsoft.com/office/powerpoint/2010/main" val="219932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Operazioni della Memoria</a:t>
            </a:r>
            <a:endParaRPr lang="en-US" i="1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Due registri gestiscono il traffico: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i="1" smtClean="0"/>
              <a:t>Memory Address Register</a:t>
            </a:r>
            <a:r>
              <a:rPr lang="en-US" smtClean="0"/>
              <a:t> (</a:t>
            </a:r>
            <a:r>
              <a:rPr lang="en-US" b="1" smtClean="0"/>
              <a:t>MAR</a:t>
            </a:r>
            <a:r>
              <a:rPr lang="en-US" smtClean="0"/>
              <a:t>) </a:t>
            </a:r>
          </a:p>
          <a:p>
            <a:pPr lvl="2" eaLnBrk="1" hangingPunct="1"/>
            <a:r>
              <a:rPr lang="en-US" smtClean="0"/>
              <a:t>contiene l’indirizzo della cella di memoria da cui eseguire la lettura/scrittura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i="1" smtClean="0"/>
              <a:t>Memory Buffer Register</a:t>
            </a:r>
            <a:r>
              <a:rPr lang="en-US" smtClean="0"/>
              <a:t> (</a:t>
            </a:r>
            <a:r>
              <a:rPr lang="en-US" b="1" smtClean="0"/>
              <a:t>MBR</a:t>
            </a:r>
            <a:r>
              <a:rPr lang="en-US" smtClean="0"/>
              <a:t>)</a:t>
            </a:r>
          </a:p>
          <a:p>
            <a:pPr lvl="2" eaLnBrk="1" hangingPunct="1">
              <a:spcBef>
                <a:spcPct val="40000"/>
              </a:spcBef>
            </a:pPr>
            <a:r>
              <a:rPr lang="en-US" smtClean="0"/>
              <a:t>Scrittura: contiene il valore da memorizzare</a:t>
            </a:r>
          </a:p>
          <a:p>
            <a:pPr lvl="2" algn="ctr" eaLnBrk="1" hangingPunct="1">
              <a:buFontTx/>
              <a:buNone/>
            </a:pPr>
            <a:r>
              <a:rPr lang="en-US" smtClean="0"/>
              <a:t>M(MAR) </a:t>
            </a:r>
            <a:r>
              <a:rPr lang="en-US" smtClean="0">
                <a:sym typeface="Symbol" pitchFamily="18" charset="2"/>
              </a:rPr>
              <a:t> MBR</a:t>
            </a:r>
            <a:endParaRPr lang="en-US" smtClean="0"/>
          </a:p>
          <a:p>
            <a:pPr lvl="2" eaLnBrk="1" hangingPunct="1">
              <a:spcBef>
                <a:spcPct val="40000"/>
              </a:spcBef>
            </a:pPr>
            <a:r>
              <a:rPr lang="en-US" smtClean="0"/>
              <a:t>Lettura: riceve il valore della cella di indirizzo MAR</a:t>
            </a:r>
          </a:p>
          <a:p>
            <a:pPr lvl="2" algn="ctr" eaLnBrk="1" hangingPunct="1">
              <a:buFontTx/>
              <a:buNone/>
            </a:pPr>
            <a:r>
              <a:rPr lang="en-US" smtClean="0"/>
              <a:t>M(MAR) </a:t>
            </a:r>
            <a:r>
              <a:rPr lang="en-US" smtClean="0">
                <a:sym typeface="Symbol" pitchFamily="18" charset="2"/>
              </a:rPr>
              <a:t> MBR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1244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Gerarchia della Memoria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Registri</a:t>
            </a:r>
          </a:p>
          <a:p>
            <a:pPr lvl="1" eaLnBrk="1" hangingPunct="1">
              <a:buFontTx/>
              <a:buNone/>
            </a:pPr>
            <a:r>
              <a:rPr lang="en-US" smtClean="0"/>
              <a:t>Veloci, Costosi</a:t>
            </a:r>
          </a:p>
          <a:p>
            <a:pPr eaLnBrk="1" hangingPunct="1">
              <a:buFontTx/>
              <a:buNone/>
            </a:pPr>
            <a:r>
              <a:rPr lang="en-US" smtClean="0"/>
              <a:t>RAM (Random Access Memory)</a:t>
            </a:r>
          </a:p>
          <a:p>
            <a:pPr lvl="1" eaLnBrk="1" hangingPunct="1">
              <a:buFontTx/>
              <a:buNone/>
            </a:pPr>
            <a:r>
              <a:rPr lang="en-US" smtClean="0"/>
              <a:t>Meno veloce, meno costosa</a:t>
            </a:r>
          </a:p>
          <a:p>
            <a:pPr eaLnBrk="1" hangingPunct="1">
              <a:buFontTx/>
              <a:buNone/>
            </a:pPr>
            <a:r>
              <a:rPr lang="en-US" smtClean="0"/>
              <a:t>Memoria Secondaria</a:t>
            </a:r>
          </a:p>
          <a:p>
            <a:pPr lvl="1" eaLnBrk="1" hangingPunct="1">
              <a:buFontTx/>
              <a:buNone/>
            </a:pPr>
            <a:r>
              <a:rPr lang="en-US" smtClean="0"/>
              <a:t>Lenta, bassissimi costi</a:t>
            </a:r>
          </a:p>
          <a:p>
            <a:pPr eaLnBrk="1" hangingPunct="1">
              <a:buFontTx/>
              <a:buNone/>
            </a:pPr>
            <a:r>
              <a:rPr lang="en-US" smtClean="0"/>
              <a:t>Cache</a:t>
            </a:r>
          </a:p>
          <a:p>
            <a:pPr lvl="1" eaLnBrk="1" hangingPunct="1">
              <a:buFontTx/>
              <a:buNone/>
            </a:pPr>
            <a:r>
              <a:rPr lang="en-US" smtClean="0"/>
              <a:t>tra RAM e registri</a:t>
            </a:r>
          </a:p>
        </p:txBody>
      </p:sp>
    </p:spTree>
    <p:extLst>
      <p:ext uri="{BB962C8B-B14F-4D97-AF65-F5344CB8AC3E}">
        <p14:creationId xmlns:p14="http://schemas.microsoft.com/office/powerpoint/2010/main" val="55521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Ricapitoliamo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Comunicazione CPU-Memoria</a:t>
            </a:r>
          </a:p>
          <a:p>
            <a:r>
              <a:rPr lang="it-IT" dirty="0" smtClean="0"/>
              <a:t>Leggi 	il contenuto 	della cella di memoria 57</a:t>
            </a:r>
          </a:p>
          <a:p>
            <a:r>
              <a:rPr lang="it-IT" dirty="0" smtClean="0"/>
              <a:t>Scrivi 	45		nella cella di memoria 21</a:t>
            </a:r>
          </a:p>
          <a:p>
            <a:pPr>
              <a:buNone/>
            </a:pPr>
            <a:endParaRPr lang="it-IT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i="1" dirty="0" smtClean="0"/>
              <a:t>Comando	Dato		Indirizzo</a:t>
            </a:r>
          </a:p>
          <a:p>
            <a:pPr>
              <a:buNone/>
            </a:pPr>
            <a:r>
              <a:rPr lang="it-IT" i="1" dirty="0" smtClean="0"/>
              <a:t>			</a:t>
            </a:r>
          </a:p>
          <a:p>
            <a:pPr>
              <a:buNone/>
            </a:pPr>
            <a:r>
              <a:rPr lang="it-IT" i="1" dirty="0" smtClean="0"/>
              <a:t>			MBR		MAR</a:t>
            </a:r>
          </a:p>
        </p:txBody>
      </p:sp>
    </p:spTree>
    <p:extLst>
      <p:ext uri="{BB962C8B-B14F-4D97-AF65-F5344CB8AC3E}">
        <p14:creationId xmlns:p14="http://schemas.microsoft.com/office/powerpoint/2010/main" val="81116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CPU e </a:t>
            </a:r>
            <a:r>
              <a:rPr lang="en-US" sz="3600" dirty="0" err="1" smtClean="0"/>
              <a:t>Algoritmo</a:t>
            </a:r>
            <a:r>
              <a:rPr lang="en-US" sz="3600" dirty="0" smtClean="0"/>
              <a:t> </a:t>
            </a:r>
            <a:r>
              <a:rPr lang="en-US" sz="3600" dirty="0" err="1" smtClean="0"/>
              <a:t>vitale</a:t>
            </a:r>
            <a:endParaRPr lang="it-IT" dirty="0" smtClean="0"/>
          </a:p>
        </p:txBody>
      </p:sp>
      <p:sp>
        <p:nvSpPr>
          <p:cNvPr id="32771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186179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e </a:t>
            </a:r>
            <a:r>
              <a:rPr lang="en-US" dirty="0" err="1" smtClean="0"/>
              <a:t>Algoritmo</a:t>
            </a:r>
            <a:r>
              <a:rPr lang="en-US" dirty="0" smtClean="0"/>
              <a:t> </a:t>
            </a:r>
            <a:r>
              <a:rPr lang="en-US" dirty="0" err="1" smtClean="0"/>
              <a:t>vitale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Chi c’è nella CPU?</a:t>
            </a:r>
          </a:p>
          <a:p>
            <a:pPr algn="ctr">
              <a:buNone/>
            </a:pPr>
            <a:r>
              <a:rPr lang="it-IT" dirty="0" smtClean="0"/>
              <a:t>Algoritmo Vitale</a:t>
            </a:r>
          </a:p>
          <a:p>
            <a:pPr algn="ctr">
              <a:buNone/>
            </a:pPr>
            <a:endParaRPr lang="it-IT" dirty="0" smtClean="0"/>
          </a:p>
          <a:p>
            <a:r>
              <a:rPr lang="it-IT" dirty="0" smtClean="0"/>
              <a:t>Cosa deve fare?</a:t>
            </a:r>
          </a:p>
          <a:p>
            <a:endParaRPr lang="it-IT" dirty="0" smtClean="0"/>
          </a:p>
          <a:p>
            <a:r>
              <a:rPr lang="it-IT" dirty="0" smtClean="0"/>
              <a:t>Cosa gli serve per fare quello che deve fare?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2035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Il Processore Centrale (CPU)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i="1" dirty="0" err="1" smtClean="0"/>
              <a:t>Algoritmo</a:t>
            </a:r>
            <a:r>
              <a:rPr lang="en-US" i="1" dirty="0" smtClean="0"/>
              <a:t> Vitale:</a:t>
            </a:r>
          </a:p>
          <a:p>
            <a:pPr eaLnBrk="1" hangingPunct="1">
              <a:buFontTx/>
              <a:buNone/>
            </a:pPr>
            <a:r>
              <a:rPr lang="en-US" dirty="0" smtClean="0"/>
              <a:t>E’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sequenza</a:t>
            </a:r>
            <a:r>
              <a:rPr lang="en-US" dirty="0" smtClean="0"/>
              <a:t> di </a:t>
            </a:r>
            <a:r>
              <a:rPr lang="en-US" dirty="0" err="1" smtClean="0"/>
              <a:t>istruzioni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in </a:t>
            </a:r>
            <a:r>
              <a:rPr lang="en-US" dirty="0" err="1" smtClean="0"/>
              <a:t>grado</a:t>
            </a:r>
            <a:r>
              <a:rPr lang="en-US" dirty="0" smtClean="0"/>
              <a:t> di </a:t>
            </a:r>
            <a:r>
              <a:rPr lang="en-US" dirty="0" err="1" smtClean="0"/>
              <a:t>eseguire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altri</a:t>
            </a:r>
            <a:r>
              <a:rPr lang="en-US" dirty="0" smtClean="0"/>
              <a:t> </a:t>
            </a:r>
            <a:r>
              <a:rPr lang="en-US" dirty="0" err="1" smtClean="0"/>
              <a:t>algoritmi</a:t>
            </a: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031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i="1" dirty="0" smtClean="0"/>
              <a:t>Cosa deve fare l’algoritmo vitale? </a:t>
            </a:r>
            <a:endParaRPr lang="it-IT" dirty="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it-IT" i="1" dirty="0" smtClean="0"/>
              <a:t>Prendiamo un </a:t>
            </a:r>
            <a:r>
              <a:rPr lang="it-IT" i="1" dirty="0" err="1" smtClean="0"/>
              <a:t>algoritmo…</a:t>
            </a:r>
            <a:endParaRPr lang="it-IT" b="1" i="1" dirty="0" smtClean="0"/>
          </a:p>
          <a:p>
            <a:pPr marL="514350" indent="-514350" eaLnBrk="1" hangingPunct="1">
              <a:buNone/>
              <a:defRPr/>
            </a:pPr>
            <a:r>
              <a:rPr lang="it-IT" dirty="0" smtClean="0"/>
              <a:t>Dati i due numeri A e B</a:t>
            </a:r>
          </a:p>
          <a:p>
            <a:pPr marL="514350" indent="-514350" eaLnBrk="1" hangingPunct="1">
              <a:buFontTx/>
              <a:buAutoNum type="arabicParenR"/>
              <a:defRPr/>
            </a:pPr>
            <a:r>
              <a:rPr lang="it-IT" dirty="0" smtClean="0"/>
              <a:t>Si metta in A ciò che si ottiene facendo A + 1</a:t>
            </a:r>
          </a:p>
          <a:p>
            <a:pPr marL="514350" indent="-514350" eaLnBrk="1" hangingPunct="1">
              <a:buFontTx/>
              <a:buAutoNum type="arabicParenR"/>
              <a:defRPr/>
            </a:pPr>
            <a:r>
              <a:rPr lang="it-IT" dirty="0" smtClean="0"/>
              <a:t>Si metta in B ciò che si ottiene facendo B – 1</a:t>
            </a:r>
          </a:p>
          <a:p>
            <a:pPr marL="514350" indent="-514350" eaLnBrk="1" hangingPunct="1">
              <a:buFontTx/>
              <a:buAutoNum type="arabicParenR"/>
              <a:defRPr/>
            </a:pPr>
            <a:r>
              <a:rPr lang="it-IT" dirty="0" smtClean="0"/>
              <a:t>Se B non è uguale a 0 </a:t>
            </a:r>
          </a:p>
          <a:p>
            <a:pPr marL="914400" lvl="1" indent="-514350" eaLnBrk="1" hangingPunct="1">
              <a:buFontTx/>
              <a:buNone/>
              <a:defRPr/>
            </a:pPr>
            <a:r>
              <a:rPr lang="it-IT" dirty="0" smtClean="0"/>
              <a:t>	allora si torni al passo 2)</a:t>
            </a:r>
          </a:p>
          <a:p>
            <a:pPr marL="914400" lvl="1" indent="-514350" eaLnBrk="1" hangingPunct="1">
              <a:buFontTx/>
              <a:buNone/>
              <a:defRPr/>
            </a:pPr>
            <a:r>
              <a:rPr lang="it-IT" dirty="0" smtClean="0"/>
              <a:t>	altrimenti A contiene la somma tra l’originale A e l’originale B</a:t>
            </a:r>
          </a:p>
          <a:p>
            <a:pPr marL="514350" indent="-514350" eaLnBrk="1" hangingPunct="1">
              <a:buFontTx/>
              <a:buAutoNum type="arabicParenR"/>
              <a:defRPr/>
            </a:pPr>
            <a:endParaRPr lang="it-IT" dirty="0" smtClean="0"/>
          </a:p>
          <a:p>
            <a:pPr marL="514350" indent="-514350" eaLnBrk="1" hangingPunct="1">
              <a:buFontTx/>
              <a:buAutoNum type="arabicParenR"/>
              <a:defRPr/>
            </a:pPr>
            <a:endParaRPr lang="it-IT" dirty="0" smtClean="0"/>
          </a:p>
          <a:p>
            <a:pPr marL="514350" indent="-514350" eaLnBrk="1" hangingPunct="1">
              <a:buFontTx/>
              <a:buAutoNum type="arabicParenR"/>
              <a:defRPr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67396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Idee Fondamentali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  <a:p>
            <a:pPr eaLnBrk="1" hangingPunct="1"/>
            <a:r>
              <a:rPr lang="it-IT" b="1" smtClean="0"/>
              <a:t>Algoritmo Vitale: </a:t>
            </a:r>
            <a:r>
              <a:rPr lang="it-IT" smtClean="0"/>
              <a:t>Si può pensare ad un algoritmo “vitale” che abbia come scopo quello di eseguire algoritmi </a:t>
            </a:r>
          </a:p>
          <a:p>
            <a:pPr eaLnBrk="1" hangingPunct="1"/>
            <a:r>
              <a:rPr lang="it-IT" b="1" smtClean="0"/>
              <a:t>Dati e algoritmi: </a:t>
            </a:r>
            <a:r>
              <a:rPr lang="it-IT" smtClean="0"/>
              <a:t>Un algoritmo scritto con una certa codifica può essere “dato” di un altro algoritmo</a:t>
            </a:r>
          </a:p>
        </p:txBody>
      </p:sp>
    </p:spTree>
    <p:extLst>
      <p:ext uri="{BB962C8B-B14F-4D97-AF65-F5344CB8AC3E}">
        <p14:creationId xmlns:p14="http://schemas.microsoft.com/office/powerpoint/2010/main" val="241211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 i="1" dirty="0" smtClean="0"/>
              <a:t>Cosa deve fare l’algoritmo vitale?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en-US" dirty="0" smtClean="0"/>
              <a:t>… se </a:t>
            </a:r>
            <a:r>
              <a:rPr lang="en-US" dirty="0" err="1" smtClean="0"/>
              <a:t>l’algoritmo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eseguire</a:t>
            </a:r>
            <a:r>
              <a:rPr lang="en-US" dirty="0" smtClean="0"/>
              <a:t> è in </a:t>
            </a:r>
            <a:r>
              <a:rPr lang="en-US" dirty="0" err="1" smtClean="0"/>
              <a:t>memoria</a:t>
            </a:r>
            <a:r>
              <a:rPr lang="en-US" dirty="0" smtClean="0"/>
              <a:t>?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err="1" smtClean="0"/>
              <a:t>Localizza</a:t>
            </a:r>
            <a:r>
              <a:rPr lang="en-US" dirty="0" smtClean="0"/>
              <a:t> la </a:t>
            </a:r>
            <a:r>
              <a:rPr lang="en-US" dirty="0" err="1" smtClean="0"/>
              <a:t>istruzione</a:t>
            </a:r>
            <a:r>
              <a:rPr lang="en-US" dirty="0" smtClean="0"/>
              <a:t> </a:t>
            </a:r>
            <a:r>
              <a:rPr lang="en-US" dirty="0" err="1" smtClean="0"/>
              <a:t>successiva</a:t>
            </a:r>
            <a:r>
              <a:rPr lang="en-US" dirty="0" smtClean="0"/>
              <a:t> </a:t>
            </a:r>
            <a:r>
              <a:rPr lang="en-US" i="1" dirty="0" smtClean="0"/>
              <a:t>I</a:t>
            </a:r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err="1" smtClean="0"/>
              <a:t>Carica</a:t>
            </a:r>
            <a:r>
              <a:rPr lang="en-US" dirty="0" smtClean="0"/>
              <a:t> </a:t>
            </a:r>
            <a:r>
              <a:rPr lang="en-US" dirty="0" err="1" smtClean="0"/>
              <a:t>l’istruzione</a:t>
            </a:r>
            <a:r>
              <a:rPr lang="en-US" dirty="0" smtClean="0"/>
              <a:t> </a:t>
            </a:r>
            <a:r>
              <a:rPr lang="en-US" i="1" dirty="0" smtClean="0"/>
              <a:t>I</a:t>
            </a:r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err="1" smtClean="0"/>
              <a:t>Decodifica</a:t>
            </a:r>
            <a:r>
              <a:rPr lang="en-US" dirty="0" smtClean="0"/>
              <a:t> </a:t>
            </a:r>
            <a:r>
              <a:rPr lang="en-US" i="1" dirty="0" smtClean="0"/>
              <a:t>I</a:t>
            </a:r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err="1" smtClean="0"/>
              <a:t>Esegue</a:t>
            </a:r>
            <a:r>
              <a:rPr lang="en-US" dirty="0" smtClean="0"/>
              <a:t> </a:t>
            </a:r>
            <a:r>
              <a:rPr lang="en-US" i="1" dirty="0" smtClean="0"/>
              <a:t>I</a:t>
            </a:r>
            <a:endParaRPr lang="en-US" dirty="0" smtClean="0"/>
          </a:p>
          <a:p>
            <a:pPr algn="ctr" eaLnBrk="1" hangingPunct="1">
              <a:buFontTx/>
              <a:buNone/>
              <a:defRPr/>
            </a:pPr>
            <a:endParaRPr lang="it-IT" b="1" i="1" dirty="0" smtClean="0"/>
          </a:p>
          <a:p>
            <a:pPr marL="514350" indent="-514350" eaLnBrk="1" hangingPunct="1">
              <a:buFontTx/>
              <a:buAutoNum type="arabicParenR"/>
              <a:defRPr/>
            </a:pPr>
            <a:endParaRPr lang="it-IT" dirty="0" smtClean="0"/>
          </a:p>
          <a:p>
            <a:pPr marL="514350" indent="-514350" eaLnBrk="1" hangingPunct="1">
              <a:buFontTx/>
              <a:buAutoNum type="arabicParenR"/>
              <a:defRPr/>
            </a:pPr>
            <a:endParaRPr lang="it-IT" dirty="0" smtClean="0"/>
          </a:p>
          <a:p>
            <a:pPr marL="514350" indent="-514350" eaLnBrk="1" hangingPunct="1">
              <a:buFontTx/>
              <a:buAutoNum type="arabicParenR"/>
              <a:defRPr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2361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Il Processore Centrale (CPU)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err="1" smtClean="0"/>
              <a:t>L’Algoritmo</a:t>
            </a:r>
            <a:r>
              <a:rPr lang="en-US" dirty="0" smtClean="0"/>
              <a:t> </a:t>
            </a:r>
            <a:r>
              <a:rPr lang="en-US" dirty="0" err="1" smtClean="0"/>
              <a:t>vitale</a:t>
            </a:r>
            <a:r>
              <a:rPr lang="en-US" dirty="0" smtClean="0"/>
              <a:t> in </a:t>
            </a:r>
            <a:r>
              <a:rPr lang="en-US" dirty="0" err="1" smtClean="0"/>
              <a:t>maniera</a:t>
            </a:r>
            <a:r>
              <a:rPr lang="en-US" dirty="0" smtClean="0"/>
              <a:t> </a:t>
            </a:r>
            <a:r>
              <a:rPr lang="en-US" dirty="0" err="1" smtClean="0"/>
              <a:t>leggermente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formale</a:t>
            </a:r>
            <a:r>
              <a:rPr lang="en-US" dirty="0" smtClean="0"/>
              <a:t>: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None/>
            </a:pPr>
            <a:r>
              <a:rPr lang="en-US" dirty="0" err="1" smtClean="0"/>
              <a:t>Finché</a:t>
            </a:r>
            <a:r>
              <a:rPr lang="en-US" dirty="0" smtClean="0"/>
              <a:t> (</a:t>
            </a:r>
            <a:r>
              <a:rPr lang="en-US" i="1" dirty="0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</a:t>
            </a:r>
            <a:r>
              <a:rPr lang="en-US" dirty="0" smtClean="0"/>
              <a:t> HALT) {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800" dirty="0" smtClean="0"/>
              <a:t>   </a:t>
            </a:r>
            <a:r>
              <a:rPr lang="en-US" sz="2800" dirty="0" err="1" smtClean="0"/>
              <a:t>Localizza</a:t>
            </a:r>
            <a:r>
              <a:rPr lang="en-US" sz="2800" dirty="0" smtClean="0"/>
              <a:t> </a:t>
            </a:r>
            <a:r>
              <a:rPr lang="en-US" sz="2800" i="1" dirty="0" smtClean="0"/>
              <a:t>I</a:t>
            </a:r>
            <a:endParaRPr lang="en-US" sz="2800" dirty="0" smtClean="0"/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800" dirty="0" smtClean="0"/>
              <a:t>   </a:t>
            </a:r>
            <a:r>
              <a:rPr lang="en-US" sz="2800" dirty="0" err="1" smtClean="0"/>
              <a:t>Carica</a:t>
            </a:r>
            <a:r>
              <a:rPr lang="en-US" sz="2800" dirty="0" smtClean="0"/>
              <a:t> </a:t>
            </a:r>
            <a:r>
              <a:rPr lang="en-US" sz="2800" i="1" dirty="0" smtClean="0"/>
              <a:t>I</a:t>
            </a:r>
            <a:endParaRPr lang="en-US" sz="2800" dirty="0" smtClean="0"/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800" dirty="0" smtClean="0"/>
              <a:t>   </a:t>
            </a:r>
            <a:r>
              <a:rPr lang="en-US" sz="2800" dirty="0" err="1" smtClean="0"/>
              <a:t>Decodifica</a:t>
            </a:r>
            <a:r>
              <a:rPr lang="en-US" sz="2800" dirty="0" smtClean="0"/>
              <a:t> </a:t>
            </a:r>
            <a:r>
              <a:rPr lang="en-US" sz="2800" i="1" dirty="0" smtClean="0"/>
              <a:t>I</a:t>
            </a:r>
            <a:endParaRPr lang="en-US" sz="2800" dirty="0" smtClean="0"/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800" dirty="0" smtClean="0"/>
              <a:t>   </a:t>
            </a:r>
            <a:r>
              <a:rPr lang="en-US" sz="2800" dirty="0" err="1" smtClean="0"/>
              <a:t>Esegui</a:t>
            </a:r>
            <a:r>
              <a:rPr lang="en-US" sz="2800" dirty="0" smtClean="0"/>
              <a:t>  </a:t>
            </a:r>
            <a:r>
              <a:rPr lang="en-US" sz="2800" i="1" dirty="0" smtClean="0"/>
              <a:t>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 smtClean="0"/>
              <a:t> </a:t>
            </a:r>
            <a:r>
              <a:rPr lang="en-US" dirty="0" smtClean="0"/>
              <a:t>   }</a:t>
            </a:r>
            <a:r>
              <a:rPr lang="en-US" sz="3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527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Algoritmo vitale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Cosa gli serve per fare quello che deve fare?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>
              <a:buNone/>
            </a:pPr>
            <a:r>
              <a:rPr lang="en-US" b="1" dirty="0" smtClean="0"/>
              <a:t>Due </a:t>
            </a:r>
            <a:r>
              <a:rPr lang="en-US" b="1" dirty="0" err="1" smtClean="0"/>
              <a:t>registri</a:t>
            </a:r>
            <a:r>
              <a:rPr lang="en-US" b="1" dirty="0" smtClean="0"/>
              <a:t>:</a:t>
            </a:r>
          </a:p>
          <a:p>
            <a:pPr lvl="1" eaLnBrk="1" hangingPunct="1"/>
            <a:r>
              <a:rPr lang="en-US" dirty="0" smtClean="0"/>
              <a:t>Program Counter (PC)</a:t>
            </a:r>
          </a:p>
          <a:p>
            <a:pPr lvl="2" eaLnBrk="1" hangingPunct="1"/>
            <a:r>
              <a:rPr lang="en-US" dirty="0" smtClean="0"/>
              <a:t>E’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registro</a:t>
            </a:r>
            <a:r>
              <a:rPr lang="en-US" dirty="0" smtClean="0"/>
              <a:t> in cui in </a:t>
            </a:r>
            <a:r>
              <a:rPr lang="en-US" dirty="0" err="1" smtClean="0"/>
              <a:t>ogni</a:t>
            </a:r>
            <a:r>
              <a:rPr lang="en-US" dirty="0" smtClean="0"/>
              <a:t> </a:t>
            </a:r>
            <a:r>
              <a:rPr lang="en-US" dirty="0" err="1" smtClean="0"/>
              <a:t>istante</a:t>
            </a:r>
            <a:r>
              <a:rPr lang="en-US" dirty="0" smtClean="0"/>
              <a:t> e’ </a:t>
            </a:r>
            <a:r>
              <a:rPr lang="en-US" dirty="0" err="1" smtClean="0"/>
              <a:t>memorizzato</a:t>
            </a:r>
            <a:r>
              <a:rPr lang="en-US" dirty="0" smtClean="0"/>
              <a:t> </a:t>
            </a:r>
            <a:r>
              <a:rPr lang="en-US" dirty="0" err="1" smtClean="0"/>
              <a:t>l’indirizzo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prossima</a:t>
            </a:r>
            <a:r>
              <a:rPr lang="en-US" dirty="0" smtClean="0"/>
              <a:t> </a:t>
            </a:r>
            <a:r>
              <a:rPr lang="en-US" dirty="0" err="1" smtClean="0"/>
              <a:t>istruzione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Instruction Register (IR)</a:t>
            </a:r>
          </a:p>
          <a:p>
            <a:pPr lvl="2" eaLnBrk="1" hangingPunct="1"/>
            <a:r>
              <a:rPr lang="en-US" dirty="0" smtClean="0"/>
              <a:t>E’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registro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contiene</a:t>
            </a:r>
            <a:r>
              <a:rPr lang="en-US" dirty="0" smtClean="0"/>
              <a:t> la </a:t>
            </a:r>
            <a:r>
              <a:rPr lang="en-US" dirty="0" err="1" smtClean="0"/>
              <a:t>istruzione</a:t>
            </a:r>
            <a:r>
              <a:rPr lang="en-US" dirty="0" smtClean="0"/>
              <a:t> in </a:t>
            </a:r>
            <a:r>
              <a:rPr lang="en-US" dirty="0" err="1" smtClean="0"/>
              <a:t>fase</a:t>
            </a:r>
            <a:r>
              <a:rPr lang="en-US" dirty="0" smtClean="0"/>
              <a:t> di </a:t>
            </a:r>
            <a:r>
              <a:rPr lang="en-US" dirty="0" err="1" smtClean="0"/>
              <a:t>esecuzione</a:t>
            </a:r>
            <a:endParaRPr lang="en-US" dirty="0" smtClean="0"/>
          </a:p>
          <a:p>
            <a:pPr>
              <a:buNone/>
            </a:pPr>
            <a:endParaRPr lang="it-IT" dirty="0" smtClean="0"/>
          </a:p>
          <a:p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6572264" y="1928802"/>
            <a:ext cx="235745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1" dirty="0" err="1" smtClean="0"/>
              <a:t>Localizza</a:t>
            </a:r>
            <a:r>
              <a:rPr lang="en-US" b="1" dirty="0" smtClean="0"/>
              <a:t> </a:t>
            </a:r>
            <a:r>
              <a:rPr lang="en-US" b="1" i="1" dirty="0" smtClean="0"/>
              <a:t>I</a:t>
            </a:r>
            <a:endParaRPr lang="en-US" b="1" dirty="0" smtClean="0"/>
          </a:p>
          <a:p>
            <a:pPr lvl="1"/>
            <a:r>
              <a:rPr lang="en-US" b="1" dirty="0" err="1" smtClean="0"/>
              <a:t>Carica</a:t>
            </a:r>
            <a:r>
              <a:rPr lang="en-US" b="1" dirty="0" smtClean="0"/>
              <a:t> </a:t>
            </a:r>
            <a:r>
              <a:rPr lang="en-US" b="1" i="1" dirty="0" smtClean="0"/>
              <a:t>I</a:t>
            </a:r>
            <a:endParaRPr lang="en-US" b="1" dirty="0" smtClean="0"/>
          </a:p>
          <a:p>
            <a:pPr lvl="1"/>
            <a:r>
              <a:rPr lang="en-US" sz="1800" dirty="0" err="1" smtClean="0"/>
              <a:t>Decodifica</a:t>
            </a:r>
            <a:r>
              <a:rPr lang="en-US" sz="1800" dirty="0" smtClean="0"/>
              <a:t> </a:t>
            </a:r>
            <a:r>
              <a:rPr lang="en-US" sz="1800" i="1" dirty="0" smtClean="0"/>
              <a:t>I</a:t>
            </a:r>
            <a:endParaRPr lang="en-US" sz="1800" dirty="0" smtClean="0"/>
          </a:p>
          <a:p>
            <a:pPr lvl="1"/>
            <a:r>
              <a:rPr lang="en-US" sz="1800" dirty="0" err="1" smtClean="0"/>
              <a:t>Esegui</a:t>
            </a:r>
            <a:r>
              <a:rPr lang="en-US" sz="1800" dirty="0" smtClean="0"/>
              <a:t>  </a:t>
            </a:r>
            <a:r>
              <a:rPr lang="en-US" sz="1800" i="1" dirty="0" smtClean="0"/>
              <a:t>I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293857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Il Processore Centrale (CPU)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None/>
            </a:pPr>
            <a:r>
              <a:rPr lang="en-US" dirty="0" err="1" smtClean="0"/>
              <a:t>Esempi</a:t>
            </a:r>
            <a:r>
              <a:rPr lang="en-US" dirty="0" smtClean="0"/>
              <a:t> di </a:t>
            </a:r>
            <a:r>
              <a:rPr lang="en-US" dirty="0" err="1" smtClean="0"/>
              <a:t>operazioni</a:t>
            </a:r>
            <a:r>
              <a:rPr lang="en-US" dirty="0" smtClean="0"/>
              <a:t>: </a:t>
            </a:r>
          </a:p>
          <a:p>
            <a:pPr lvl="1" eaLnBrk="1" hangingPunct="1">
              <a:buNone/>
            </a:pPr>
            <a:r>
              <a:rPr lang="en-US" dirty="0" smtClean="0"/>
              <a:t>	3 + 1</a:t>
            </a:r>
          </a:p>
          <a:p>
            <a:pPr lvl="1" eaLnBrk="1" hangingPunct="1">
              <a:buNone/>
            </a:pPr>
            <a:r>
              <a:rPr lang="en-US" dirty="0" smtClean="0"/>
              <a:t>	A + B dove A e B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variabili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>
              <a:buNone/>
            </a:pPr>
            <a:r>
              <a:rPr lang="en-US" dirty="0" err="1" smtClean="0"/>
              <a:t>Decodifica</a:t>
            </a:r>
            <a:r>
              <a:rPr lang="en-US" dirty="0" smtClean="0"/>
              <a:t> </a:t>
            </a:r>
            <a:r>
              <a:rPr lang="en-US" dirty="0" err="1" smtClean="0"/>
              <a:t>Operazione</a:t>
            </a:r>
            <a:r>
              <a:rPr lang="en-US" dirty="0" smtClean="0"/>
              <a:t> </a:t>
            </a:r>
          </a:p>
          <a:p>
            <a:pPr lvl="2" eaLnBrk="1" hangingPunct="1"/>
            <a:r>
              <a:rPr lang="en-US" dirty="0" smtClean="0"/>
              <a:t>Le </a:t>
            </a:r>
            <a:r>
              <a:rPr lang="en-US" dirty="0" err="1" smtClean="0"/>
              <a:t>operazioni</a:t>
            </a:r>
            <a:r>
              <a:rPr lang="en-US" dirty="0" smtClean="0"/>
              <a:t> </a:t>
            </a:r>
            <a:r>
              <a:rPr lang="en-US" dirty="0" err="1" smtClean="0"/>
              <a:t>possibili</a:t>
            </a:r>
            <a:r>
              <a:rPr lang="en-US" dirty="0" smtClean="0"/>
              <a:t> </a:t>
            </a:r>
            <a:r>
              <a:rPr lang="en-US" dirty="0" err="1" smtClean="0"/>
              <a:t>corrispondono</a:t>
            </a:r>
            <a:r>
              <a:rPr lang="en-US" dirty="0" smtClean="0"/>
              <a:t> a </a:t>
            </a:r>
            <a:r>
              <a:rPr lang="en-US" dirty="0" err="1" smtClean="0"/>
              <a:t>rappresentazioni</a:t>
            </a:r>
            <a:r>
              <a:rPr lang="en-US" dirty="0" smtClean="0"/>
              <a:t>, </a:t>
            </a:r>
            <a:r>
              <a:rPr lang="en-US" dirty="0" err="1" smtClean="0"/>
              <a:t>dette</a:t>
            </a:r>
            <a:r>
              <a:rPr lang="en-US" dirty="0" smtClean="0"/>
              <a:t> </a:t>
            </a:r>
            <a:r>
              <a:rPr lang="en-US" i="1" dirty="0" err="1" smtClean="0"/>
              <a:t>codici</a:t>
            </a:r>
            <a:r>
              <a:rPr lang="en-US" i="1" dirty="0" smtClean="0"/>
              <a:t> </a:t>
            </a:r>
            <a:r>
              <a:rPr lang="en-US" i="1" dirty="0" err="1" smtClean="0"/>
              <a:t>operativi</a:t>
            </a:r>
            <a:endParaRPr lang="en-US" dirty="0" smtClean="0"/>
          </a:p>
          <a:p>
            <a:pPr lvl="2" eaLnBrk="1" hangingPunct="1"/>
            <a:r>
              <a:rPr lang="en-US" dirty="0" err="1" smtClean="0"/>
              <a:t>Ogni</a:t>
            </a:r>
            <a:r>
              <a:rPr lang="en-US" dirty="0" smtClean="0"/>
              <a:t> </a:t>
            </a:r>
            <a:r>
              <a:rPr lang="en-US" dirty="0" err="1" smtClean="0"/>
              <a:t>operazione</a:t>
            </a:r>
            <a:r>
              <a:rPr lang="en-US" dirty="0" smtClean="0"/>
              <a:t> </a:t>
            </a:r>
            <a:r>
              <a:rPr lang="en-US" dirty="0" err="1" smtClean="0"/>
              <a:t>determina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tipo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suoi</a:t>
            </a:r>
            <a:r>
              <a:rPr lang="en-US" dirty="0" smtClean="0"/>
              <a:t> operandi (Operation Mode)</a:t>
            </a:r>
          </a:p>
          <a:p>
            <a:pPr lvl="2" eaLnBrk="1" hangingPunct="1"/>
            <a:r>
              <a:rPr lang="en-US" dirty="0" err="1" smtClean="0"/>
              <a:t>Gli</a:t>
            </a:r>
            <a:r>
              <a:rPr lang="en-US" dirty="0" smtClean="0"/>
              <a:t> operandi </a:t>
            </a:r>
            <a:r>
              <a:rPr lang="en-US" dirty="0" err="1" smtClean="0"/>
              <a:t>hanno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loro</a:t>
            </a:r>
            <a:r>
              <a:rPr lang="en-US" dirty="0" smtClean="0"/>
              <a:t> </a:t>
            </a:r>
            <a:r>
              <a:rPr lang="en-US" dirty="0" err="1" smtClean="0"/>
              <a:t>rappresentazione</a:t>
            </a:r>
            <a:endParaRPr lang="en-US" dirty="0" smtClean="0"/>
          </a:p>
          <a:p>
            <a:pPr lvl="3" eaLnBrk="1" hangingPunct="1"/>
            <a:r>
              <a:rPr lang="en-US" sz="1800" dirty="0" err="1" smtClean="0"/>
              <a:t>Costanti</a:t>
            </a:r>
            <a:r>
              <a:rPr lang="en-US" sz="1800" dirty="0" smtClean="0"/>
              <a:t> (</a:t>
            </a:r>
            <a:r>
              <a:rPr lang="en-US" sz="1800" dirty="0" err="1" smtClean="0"/>
              <a:t>valori</a:t>
            </a:r>
            <a:r>
              <a:rPr lang="en-US" sz="1800" dirty="0" smtClean="0"/>
              <a:t> </a:t>
            </a:r>
            <a:r>
              <a:rPr lang="en-US" sz="1800" dirty="0" err="1" smtClean="0"/>
              <a:t>diretti</a:t>
            </a:r>
            <a:r>
              <a:rPr lang="en-US" sz="1800" dirty="0" smtClean="0"/>
              <a:t>)</a:t>
            </a:r>
          </a:p>
          <a:p>
            <a:pPr lvl="3" eaLnBrk="1" hangingPunct="1"/>
            <a:r>
              <a:rPr lang="en-US" sz="1800" dirty="0" err="1" smtClean="0"/>
              <a:t>Registri</a:t>
            </a:r>
            <a:r>
              <a:rPr lang="en-US" sz="1800" dirty="0" smtClean="0"/>
              <a:t> (</a:t>
            </a:r>
            <a:r>
              <a:rPr lang="en-US" sz="1800" dirty="0" err="1" smtClean="0"/>
              <a:t>accumulatori</a:t>
            </a:r>
            <a:r>
              <a:rPr lang="en-US" sz="1800" dirty="0" smtClean="0"/>
              <a:t>)</a:t>
            </a:r>
          </a:p>
          <a:p>
            <a:pPr lvl="3" eaLnBrk="1" hangingPunct="1"/>
            <a:r>
              <a:rPr lang="en-US" sz="1800" dirty="0" err="1" smtClean="0"/>
              <a:t>Indirizzi</a:t>
            </a:r>
            <a:r>
              <a:rPr lang="en-US" sz="1800" dirty="0" smtClean="0"/>
              <a:t> in </a:t>
            </a:r>
            <a:r>
              <a:rPr lang="en-US" sz="1800" dirty="0" err="1" smtClean="0"/>
              <a:t>memoria</a:t>
            </a:r>
            <a:endParaRPr lang="en-US" sz="1800" dirty="0" smtClean="0"/>
          </a:p>
          <a:p>
            <a:pPr lvl="2" eaLnBrk="1" hangingPunct="1"/>
            <a:endParaRPr lang="en-US" dirty="0" smtClean="0"/>
          </a:p>
        </p:txBody>
      </p:sp>
      <p:sp>
        <p:nvSpPr>
          <p:cNvPr id="4" name="Rettangolo 3"/>
          <p:cNvSpPr/>
          <p:nvPr/>
        </p:nvSpPr>
        <p:spPr>
          <a:xfrm>
            <a:off x="6500826" y="928670"/>
            <a:ext cx="250033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800" dirty="0" err="1" smtClean="0"/>
              <a:t>Localizza</a:t>
            </a:r>
            <a:r>
              <a:rPr lang="en-US" sz="1800" dirty="0" smtClean="0"/>
              <a:t> </a:t>
            </a:r>
            <a:r>
              <a:rPr lang="en-US" sz="1800" i="1" dirty="0" smtClean="0"/>
              <a:t>I</a:t>
            </a:r>
            <a:endParaRPr lang="en-US" sz="1800" dirty="0" smtClean="0"/>
          </a:p>
          <a:p>
            <a:pPr lvl="1"/>
            <a:r>
              <a:rPr lang="en-US" sz="1800" dirty="0" err="1" smtClean="0"/>
              <a:t>Carica</a:t>
            </a:r>
            <a:r>
              <a:rPr lang="en-US" sz="1800" dirty="0" smtClean="0"/>
              <a:t> </a:t>
            </a:r>
            <a:r>
              <a:rPr lang="en-US" sz="1800" i="1" dirty="0" smtClean="0"/>
              <a:t>I</a:t>
            </a:r>
            <a:endParaRPr lang="en-US" sz="1800" dirty="0" smtClean="0"/>
          </a:p>
          <a:p>
            <a:pPr lvl="1"/>
            <a:r>
              <a:rPr lang="en-US" sz="2800" b="1" dirty="0" err="1" smtClean="0"/>
              <a:t>Decodifica</a:t>
            </a:r>
            <a:r>
              <a:rPr lang="en-US" sz="2800" b="1" dirty="0" smtClean="0"/>
              <a:t> </a:t>
            </a:r>
            <a:r>
              <a:rPr lang="en-US" sz="2800" b="1" i="1" dirty="0" smtClean="0"/>
              <a:t>I</a:t>
            </a:r>
            <a:endParaRPr lang="en-US" sz="2800" b="1" dirty="0" smtClean="0"/>
          </a:p>
          <a:p>
            <a:pPr lvl="1"/>
            <a:r>
              <a:rPr lang="en-US" sz="1800" dirty="0" err="1" smtClean="0"/>
              <a:t>Esegui</a:t>
            </a:r>
            <a:r>
              <a:rPr lang="en-US" sz="1800" dirty="0" smtClean="0"/>
              <a:t>  </a:t>
            </a:r>
            <a:r>
              <a:rPr lang="en-US" sz="1800" i="1" dirty="0" smtClean="0"/>
              <a:t>I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407686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Il Processore Centrale (CPU)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err="1" smtClean="0"/>
              <a:t>Avendo</a:t>
            </a:r>
            <a:r>
              <a:rPr lang="en-US" dirty="0" smtClean="0"/>
              <a:t> </a:t>
            </a:r>
            <a:r>
              <a:rPr lang="en-US" dirty="0" err="1" smtClean="0"/>
              <a:t>interpretato</a:t>
            </a:r>
            <a:r>
              <a:rPr lang="en-US" dirty="0" smtClean="0"/>
              <a:t> </a:t>
            </a:r>
          </a:p>
          <a:p>
            <a:pPr eaLnBrk="1" hangingPunct="1">
              <a:buNone/>
            </a:pPr>
            <a:r>
              <a:rPr lang="en-US" dirty="0" smtClean="0">
                <a:solidFill>
                  <a:srgbClr val="FF0000"/>
                </a:solidFill>
              </a:rPr>
              <a:t>3+2  </a:t>
            </a:r>
            <a:r>
              <a:rPr lang="en-US" dirty="0" err="1" smtClean="0"/>
              <a:t>bisogna</a:t>
            </a:r>
            <a:r>
              <a:rPr lang="en-US" dirty="0" smtClean="0"/>
              <a:t> </a:t>
            </a:r>
            <a:r>
              <a:rPr lang="en-US" dirty="0" err="1" smtClean="0"/>
              <a:t>eseguirla</a:t>
            </a:r>
            <a:r>
              <a:rPr lang="en-US" dirty="0" smtClean="0"/>
              <a:t>… 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</a:p>
          <a:p>
            <a:pPr eaLnBrk="1" hangingPunct="1">
              <a:buNone/>
            </a:pPr>
            <a:r>
              <a:rPr lang="en-US" dirty="0" smtClean="0"/>
              <a:t> </a:t>
            </a:r>
            <a:r>
              <a:rPr lang="en-US" dirty="0" err="1" smtClean="0"/>
              <a:t>Elementi</a:t>
            </a:r>
            <a:r>
              <a:rPr lang="en-US" dirty="0" smtClean="0"/>
              <a:t> </a:t>
            </a:r>
            <a:r>
              <a:rPr lang="en-US" dirty="0" err="1" smtClean="0"/>
              <a:t>Costitutivi</a:t>
            </a:r>
            <a:endParaRPr lang="en-US" dirty="0" smtClean="0"/>
          </a:p>
          <a:p>
            <a:pPr lvl="1" eaLnBrk="1" hangingPunct="1"/>
            <a:r>
              <a:rPr lang="en-US" dirty="0" smtClean="0"/>
              <a:t>ALU (Arithmetic-Logic Unit)</a:t>
            </a:r>
          </a:p>
          <a:p>
            <a:pPr lvl="2" eaLnBrk="1" hangingPunct="1"/>
            <a:r>
              <a:rPr lang="en-US" dirty="0" smtClean="0"/>
              <a:t>Opera sui </a:t>
            </a:r>
            <a:r>
              <a:rPr lang="en-US" dirty="0" err="1" smtClean="0"/>
              <a:t>dati</a:t>
            </a:r>
            <a:endParaRPr lang="en-US" dirty="0" smtClean="0"/>
          </a:p>
          <a:p>
            <a:pPr lvl="2" eaLnBrk="1" hangingPunct="1"/>
            <a:r>
              <a:rPr lang="en-US" dirty="0" err="1" smtClean="0"/>
              <a:t>Operazioni</a:t>
            </a:r>
            <a:r>
              <a:rPr lang="en-US" dirty="0" smtClean="0"/>
              <a:t> </a:t>
            </a:r>
            <a:r>
              <a:rPr lang="en-US" dirty="0" err="1" smtClean="0"/>
              <a:t>aritmetiche</a:t>
            </a:r>
            <a:r>
              <a:rPr lang="en-US" dirty="0" smtClean="0"/>
              <a:t>, </a:t>
            </a:r>
            <a:r>
              <a:rPr lang="en-US" dirty="0" err="1" smtClean="0"/>
              <a:t>relazioni</a:t>
            </a:r>
            <a:r>
              <a:rPr lang="en-US" dirty="0" smtClean="0"/>
              <a:t> </a:t>
            </a:r>
            <a:r>
              <a:rPr lang="en-US" dirty="0" err="1" smtClean="0"/>
              <a:t>logiche</a:t>
            </a:r>
            <a:r>
              <a:rPr lang="en-US" dirty="0" smtClean="0"/>
              <a:t>, </a:t>
            </a:r>
            <a:r>
              <a:rPr lang="en-US" dirty="0" err="1" smtClean="0"/>
              <a:t>trsmissione</a:t>
            </a:r>
            <a:endParaRPr lang="en-US" dirty="0" smtClean="0"/>
          </a:p>
        </p:txBody>
      </p:sp>
      <p:sp>
        <p:nvSpPr>
          <p:cNvPr id="4" name="Rettangolo 3"/>
          <p:cNvSpPr/>
          <p:nvPr/>
        </p:nvSpPr>
        <p:spPr>
          <a:xfrm>
            <a:off x="6500826" y="928670"/>
            <a:ext cx="250033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800" dirty="0" err="1" smtClean="0"/>
              <a:t>Localizza</a:t>
            </a:r>
            <a:r>
              <a:rPr lang="en-US" sz="1800" dirty="0" smtClean="0"/>
              <a:t> </a:t>
            </a:r>
            <a:r>
              <a:rPr lang="en-US" sz="1800" i="1" dirty="0" smtClean="0"/>
              <a:t>I</a:t>
            </a:r>
            <a:endParaRPr lang="en-US" sz="1800" dirty="0" smtClean="0"/>
          </a:p>
          <a:p>
            <a:pPr lvl="1"/>
            <a:r>
              <a:rPr lang="en-US" sz="1800" dirty="0" err="1" smtClean="0"/>
              <a:t>Carica</a:t>
            </a:r>
            <a:r>
              <a:rPr lang="en-US" sz="1800" dirty="0" smtClean="0"/>
              <a:t> </a:t>
            </a:r>
            <a:r>
              <a:rPr lang="en-US" sz="1800" i="1" dirty="0" smtClean="0"/>
              <a:t>I</a:t>
            </a:r>
            <a:endParaRPr lang="en-US" sz="1800" dirty="0" smtClean="0"/>
          </a:p>
          <a:p>
            <a:pPr lvl="1"/>
            <a:r>
              <a:rPr lang="en-US" sz="1800" dirty="0" err="1" smtClean="0"/>
              <a:t>Decodifica</a:t>
            </a:r>
            <a:r>
              <a:rPr lang="en-US" sz="1800" dirty="0" smtClean="0"/>
              <a:t> </a:t>
            </a:r>
            <a:r>
              <a:rPr lang="en-US" sz="1800" i="1" dirty="0" smtClean="0"/>
              <a:t>I</a:t>
            </a:r>
            <a:endParaRPr lang="en-US" sz="1800" dirty="0" smtClean="0"/>
          </a:p>
          <a:p>
            <a:pPr lvl="1"/>
            <a:r>
              <a:rPr lang="en-US" sz="2800" b="1" dirty="0" err="1" smtClean="0"/>
              <a:t>Esegui</a:t>
            </a:r>
            <a:r>
              <a:rPr lang="en-US" sz="2800" b="1" dirty="0" smtClean="0"/>
              <a:t>  </a:t>
            </a:r>
            <a:r>
              <a:rPr lang="en-US" sz="2800" b="1" i="1" dirty="0" smtClean="0"/>
              <a:t>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16200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L’unità di controllo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eaLnBrk="1" hangingPunct="1">
              <a:buNone/>
            </a:pPr>
            <a:r>
              <a:rPr lang="en-US" dirty="0" err="1" smtClean="0"/>
              <a:t>Infine</a:t>
            </a:r>
            <a:r>
              <a:rPr lang="en-US" dirty="0" smtClean="0"/>
              <a:t> </a:t>
            </a:r>
            <a:r>
              <a:rPr lang="en-US" dirty="0" err="1" smtClean="0"/>
              <a:t>l’algoritmo</a:t>
            </a:r>
            <a:r>
              <a:rPr lang="en-US" dirty="0" smtClean="0"/>
              <a:t> </a:t>
            </a:r>
            <a:r>
              <a:rPr lang="en-US" dirty="0" err="1" smtClean="0"/>
              <a:t>vitale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dirty="0" err="1" smtClean="0"/>
              <a:t>Finchè</a:t>
            </a:r>
            <a:r>
              <a:rPr lang="en-US" dirty="0" smtClean="0"/>
              <a:t> (I</a:t>
            </a:r>
            <a:r>
              <a:rPr lang="en-US" dirty="0" smtClean="0">
                <a:sym typeface="Symbol"/>
              </a:rPr>
              <a:t>≠</a:t>
            </a:r>
            <a:r>
              <a:rPr lang="en-US" dirty="0" smtClean="0"/>
              <a:t>HALT) {</a:t>
            </a:r>
          </a:p>
          <a:p>
            <a:pPr lvl="2"/>
            <a:r>
              <a:rPr lang="en-US" dirty="0" err="1" smtClean="0"/>
              <a:t>Localizza</a:t>
            </a:r>
            <a:r>
              <a:rPr lang="en-US" dirty="0" smtClean="0"/>
              <a:t> </a:t>
            </a:r>
            <a:r>
              <a:rPr lang="en-US" i="1" dirty="0"/>
              <a:t>I</a:t>
            </a:r>
            <a:endParaRPr lang="en-US" dirty="0"/>
          </a:p>
          <a:p>
            <a:pPr lvl="2"/>
            <a:r>
              <a:rPr lang="en-US" dirty="0" err="1"/>
              <a:t>Carica</a:t>
            </a:r>
            <a:r>
              <a:rPr lang="en-US" dirty="0"/>
              <a:t> </a:t>
            </a:r>
            <a:r>
              <a:rPr lang="en-US" i="1" dirty="0"/>
              <a:t>I</a:t>
            </a:r>
            <a:endParaRPr lang="en-US" dirty="0"/>
          </a:p>
          <a:p>
            <a:pPr lvl="2"/>
            <a:r>
              <a:rPr lang="en-US" dirty="0" err="1"/>
              <a:t>Decodifica</a:t>
            </a:r>
            <a:r>
              <a:rPr lang="en-US" dirty="0"/>
              <a:t> </a:t>
            </a:r>
            <a:r>
              <a:rPr lang="en-US" i="1" dirty="0"/>
              <a:t>I</a:t>
            </a:r>
            <a:endParaRPr lang="en-US" dirty="0"/>
          </a:p>
          <a:p>
            <a:pPr lvl="2"/>
            <a:r>
              <a:rPr lang="en-US" dirty="0" err="1"/>
              <a:t>Esegui</a:t>
            </a:r>
            <a:r>
              <a:rPr lang="en-US" dirty="0"/>
              <a:t>  </a:t>
            </a:r>
            <a:r>
              <a:rPr lang="en-US" dirty="0" smtClean="0"/>
              <a:t>I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  <a:endParaRPr lang="it-IT" dirty="0"/>
          </a:p>
          <a:p>
            <a:pPr marL="457200" lvl="1" indent="0" eaLnBrk="1" hangingPunct="1">
              <a:buNone/>
            </a:pPr>
            <a:r>
              <a:rPr lang="en-US" dirty="0" smtClean="0"/>
              <a:t>Si </a:t>
            </a:r>
            <a:r>
              <a:rPr lang="en-US" dirty="0" err="1" smtClean="0"/>
              <a:t>trova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/>
              <a:t>:</a:t>
            </a:r>
          </a:p>
          <a:p>
            <a:pPr lvl="1" eaLnBrk="1" hangingPunct="1"/>
            <a:r>
              <a:rPr lang="en-US" dirty="0" smtClean="0"/>
              <a:t>Control </a:t>
            </a:r>
            <a:r>
              <a:rPr lang="en-US" dirty="0"/>
              <a:t>Unit (CU o UC)</a:t>
            </a:r>
          </a:p>
          <a:p>
            <a:pPr lvl="2" eaLnBrk="1" hangingPunct="1"/>
            <a:r>
              <a:rPr lang="en-US" dirty="0" err="1"/>
              <a:t>Gestisc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ciclo</a:t>
            </a:r>
            <a:r>
              <a:rPr lang="en-US" dirty="0"/>
              <a:t> </a:t>
            </a:r>
            <a:r>
              <a:rPr lang="en-US" dirty="0" err="1"/>
              <a:t>operativo</a:t>
            </a:r>
            <a:r>
              <a:rPr lang="en-US" dirty="0"/>
              <a:t> </a:t>
            </a:r>
          </a:p>
          <a:p>
            <a:pPr lvl="2" eaLnBrk="1" hangingPunct="1"/>
            <a:r>
              <a:rPr lang="en-US" dirty="0" err="1"/>
              <a:t>Eventuali</a:t>
            </a:r>
            <a:r>
              <a:rPr lang="en-US" dirty="0"/>
              <a:t> </a:t>
            </a:r>
            <a:r>
              <a:rPr lang="en-US" dirty="0" err="1"/>
              <a:t>condizioni</a:t>
            </a:r>
            <a:r>
              <a:rPr lang="en-US" dirty="0"/>
              <a:t> di </a:t>
            </a:r>
            <a:r>
              <a:rPr lang="en-US" dirty="0" err="1"/>
              <a:t>errore</a:t>
            </a:r>
            <a:r>
              <a:rPr lang="en-US" dirty="0"/>
              <a:t> (per </a:t>
            </a:r>
            <a:r>
              <a:rPr lang="en-US" dirty="0" err="1"/>
              <a:t>es</a:t>
            </a:r>
            <a:r>
              <a:rPr lang="en-US" dirty="0"/>
              <a:t>, overflow) </a:t>
            </a:r>
          </a:p>
          <a:p>
            <a:pPr lvl="2" eaLnBrk="1" hangingPunct="1"/>
            <a:r>
              <a:rPr lang="en-US" dirty="0" err="1"/>
              <a:t>Interruzioni</a:t>
            </a:r>
            <a:r>
              <a:rPr lang="en-US" dirty="0"/>
              <a:t> </a:t>
            </a:r>
            <a:r>
              <a:rPr lang="en-US" dirty="0" err="1"/>
              <a:t>asincrone</a:t>
            </a:r>
            <a:r>
              <a:rPr lang="en-US" dirty="0"/>
              <a:t>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9140151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Il Processore Centrale (CPU)</a:t>
            </a:r>
            <a:endParaRPr lang="en-US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i="1" dirty="0" err="1" smtClean="0"/>
              <a:t>Osserviamo</a:t>
            </a:r>
            <a:endParaRPr lang="en-US" i="1" dirty="0" smtClean="0"/>
          </a:p>
          <a:p>
            <a:pPr eaLnBrk="1" hangingPunct="1"/>
            <a:r>
              <a:rPr lang="en-US" dirty="0" err="1" smtClean="0"/>
              <a:t>Ciclo</a:t>
            </a:r>
            <a:r>
              <a:rPr lang="en-US" dirty="0" smtClean="0"/>
              <a:t> di </a:t>
            </a:r>
            <a:r>
              <a:rPr lang="en-US" dirty="0" err="1" smtClean="0"/>
              <a:t>caricamento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istruzione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r>
              <a:rPr lang="en-US" b="1" dirty="0" smtClean="0"/>
              <a:t>MAR </a:t>
            </a:r>
            <a:r>
              <a:rPr lang="en-US" sz="1800" b="1" dirty="0" smtClean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b="1" dirty="0" smtClean="0"/>
              <a:t>PC</a:t>
            </a:r>
            <a:endParaRPr lang="en-US" dirty="0" smtClean="0"/>
          </a:p>
          <a:p>
            <a:pPr lvl="1" eaLnBrk="1" hangingPunct="1"/>
            <a:r>
              <a:rPr lang="en-US" b="1" dirty="0" smtClean="0"/>
              <a:t>MBR </a:t>
            </a:r>
            <a:r>
              <a:rPr lang="en-US" sz="1800" b="1" dirty="0" smtClean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b="1" dirty="0" smtClean="0"/>
              <a:t>M(MAR)</a:t>
            </a:r>
            <a:r>
              <a:rPr lang="en-US" dirty="0" smtClean="0"/>
              <a:t>   % </a:t>
            </a:r>
            <a:r>
              <a:rPr lang="en-US" dirty="0" err="1" smtClean="0"/>
              <a:t>lettura</a:t>
            </a:r>
            <a:r>
              <a:rPr lang="en-US" dirty="0" smtClean="0"/>
              <a:t> </a:t>
            </a:r>
            <a:r>
              <a:rPr lang="en-US" dirty="0" err="1" smtClean="0"/>
              <a:t>istruzione</a:t>
            </a:r>
            <a:endParaRPr lang="en-US" dirty="0" smtClean="0"/>
          </a:p>
          <a:p>
            <a:pPr lvl="1" eaLnBrk="1" hangingPunct="1"/>
            <a:r>
              <a:rPr lang="en-US" b="1" dirty="0" smtClean="0"/>
              <a:t>IR </a:t>
            </a:r>
            <a:r>
              <a:rPr lang="en-US" sz="1800" b="1" dirty="0" smtClean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b="1" dirty="0" smtClean="0"/>
              <a:t>MBR</a:t>
            </a:r>
            <a:endParaRPr lang="en-US" dirty="0" smtClean="0"/>
          </a:p>
          <a:p>
            <a:pPr lvl="1" eaLnBrk="1" hangingPunct="1"/>
            <a:r>
              <a:rPr lang="en-US" b="1" dirty="0" smtClean="0"/>
              <a:t>PC </a:t>
            </a:r>
            <a:r>
              <a:rPr lang="en-US" sz="1800" b="1" dirty="0" smtClean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b="1" dirty="0" smtClean="0"/>
              <a:t>PC + </a:t>
            </a:r>
            <a:r>
              <a:rPr lang="en-US" b="1" i="1" dirty="0" smtClean="0"/>
              <a:t>1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4" name="Rettangolo 3"/>
          <p:cNvSpPr/>
          <p:nvPr/>
        </p:nvSpPr>
        <p:spPr>
          <a:xfrm>
            <a:off x="6500826" y="928670"/>
            <a:ext cx="250033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1" dirty="0" err="1" smtClean="0"/>
              <a:t>Localizza</a:t>
            </a:r>
            <a:r>
              <a:rPr lang="en-US" b="1" dirty="0" smtClean="0"/>
              <a:t> </a:t>
            </a:r>
            <a:r>
              <a:rPr lang="en-US" b="1" i="1" dirty="0" smtClean="0"/>
              <a:t>I</a:t>
            </a:r>
            <a:endParaRPr lang="en-US" b="1" dirty="0" smtClean="0"/>
          </a:p>
          <a:p>
            <a:pPr lvl="1"/>
            <a:r>
              <a:rPr lang="en-US" b="1" dirty="0" err="1" smtClean="0"/>
              <a:t>Carica</a:t>
            </a:r>
            <a:r>
              <a:rPr lang="en-US" b="1" dirty="0" smtClean="0"/>
              <a:t> </a:t>
            </a:r>
            <a:r>
              <a:rPr lang="en-US" b="1" i="1" dirty="0" smtClean="0"/>
              <a:t>I</a:t>
            </a:r>
            <a:endParaRPr lang="en-US" b="1" dirty="0" smtClean="0"/>
          </a:p>
          <a:p>
            <a:pPr lvl="1"/>
            <a:r>
              <a:rPr lang="en-US" sz="1800" dirty="0" err="1" smtClean="0"/>
              <a:t>Decodifica</a:t>
            </a:r>
            <a:r>
              <a:rPr lang="en-US" sz="1800" dirty="0" smtClean="0"/>
              <a:t> </a:t>
            </a:r>
            <a:r>
              <a:rPr lang="en-US" sz="1800" i="1" dirty="0" smtClean="0"/>
              <a:t>I</a:t>
            </a:r>
            <a:endParaRPr lang="en-US" sz="1800" dirty="0" smtClean="0"/>
          </a:p>
          <a:p>
            <a:pPr lvl="1"/>
            <a:r>
              <a:rPr lang="en-US" sz="2000" dirty="0" err="1" smtClean="0"/>
              <a:t>Esegui</a:t>
            </a:r>
            <a:r>
              <a:rPr lang="en-US" sz="2000" dirty="0" smtClean="0"/>
              <a:t>  </a:t>
            </a:r>
            <a:r>
              <a:rPr lang="en-US" sz="2000" i="1" dirty="0" smtClean="0"/>
              <a:t>I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8781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276600" y="1905000"/>
            <a:ext cx="2971800" cy="44196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Il Processore Centrale (CPU)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Architettura</a:t>
            </a:r>
          </a:p>
        </p:txBody>
      </p:sp>
      <p:grpSp>
        <p:nvGrpSpPr>
          <p:cNvPr id="36869" name="Group 5"/>
          <p:cNvGrpSpPr>
            <a:grpSpLocks/>
          </p:cNvGrpSpPr>
          <p:nvPr/>
        </p:nvGrpSpPr>
        <p:grpSpPr bwMode="auto">
          <a:xfrm>
            <a:off x="3429000" y="2057400"/>
            <a:ext cx="2590800" cy="1905000"/>
            <a:chOff x="2160" y="1296"/>
            <a:chExt cx="1632" cy="1200"/>
          </a:xfrm>
        </p:grpSpPr>
        <p:sp>
          <p:nvSpPr>
            <p:cNvPr id="36878" name="Rectangle 6"/>
            <p:cNvSpPr>
              <a:spLocks noChangeArrowheads="1"/>
            </p:cNvSpPr>
            <p:nvPr/>
          </p:nvSpPr>
          <p:spPr bwMode="auto">
            <a:xfrm>
              <a:off x="2160" y="1296"/>
              <a:ext cx="1632" cy="12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6879" name="Rectangle 7"/>
            <p:cNvSpPr>
              <a:spLocks noChangeArrowheads="1"/>
            </p:cNvSpPr>
            <p:nvPr/>
          </p:nvSpPr>
          <p:spPr bwMode="auto">
            <a:xfrm>
              <a:off x="2368" y="1400"/>
              <a:ext cx="1200" cy="4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/>
                <a:t>ALU</a:t>
              </a:r>
            </a:p>
          </p:txBody>
        </p:sp>
        <p:sp>
          <p:nvSpPr>
            <p:cNvPr id="36880" name="Rectangle 8"/>
            <p:cNvSpPr>
              <a:spLocks noChangeArrowheads="1"/>
            </p:cNvSpPr>
            <p:nvPr/>
          </p:nvSpPr>
          <p:spPr bwMode="auto">
            <a:xfrm>
              <a:off x="2368" y="1976"/>
              <a:ext cx="1200" cy="4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/>
                <a:t>Control Unit</a:t>
              </a:r>
            </a:p>
          </p:txBody>
        </p:sp>
      </p:grpSp>
      <p:sp>
        <p:nvSpPr>
          <p:cNvPr id="36870" name="Rectangle 9"/>
          <p:cNvSpPr>
            <a:spLocks noChangeArrowheads="1"/>
          </p:cNvSpPr>
          <p:nvPr/>
        </p:nvSpPr>
        <p:spPr bwMode="auto">
          <a:xfrm>
            <a:off x="6781800" y="4000500"/>
            <a:ext cx="19050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Output</a:t>
            </a:r>
          </a:p>
        </p:txBody>
      </p:sp>
      <p:sp>
        <p:nvSpPr>
          <p:cNvPr id="36871" name="Rectangle 10"/>
          <p:cNvSpPr>
            <a:spLocks noChangeArrowheads="1"/>
          </p:cNvSpPr>
          <p:nvPr/>
        </p:nvSpPr>
        <p:spPr bwMode="auto">
          <a:xfrm>
            <a:off x="762000" y="4000500"/>
            <a:ext cx="19050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Input</a:t>
            </a:r>
          </a:p>
        </p:txBody>
      </p:sp>
      <p:sp>
        <p:nvSpPr>
          <p:cNvPr id="36872" name="Line 11"/>
          <p:cNvSpPr>
            <a:spLocks noChangeShapeType="1"/>
          </p:cNvSpPr>
          <p:nvPr/>
        </p:nvSpPr>
        <p:spPr bwMode="auto">
          <a:xfrm>
            <a:off x="2667000" y="4343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6873" name="Line 12"/>
          <p:cNvSpPr>
            <a:spLocks noChangeShapeType="1"/>
          </p:cNvSpPr>
          <p:nvPr/>
        </p:nvSpPr>
        <p:spPr bwMode="auto">
          <a:xfrm>
            <a:off x="6337300" y="4343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36874" name="Group 13"/>
          <p:cNvGrpSpPr>
            <a:grpSpLocks/>
          </p:cNvGrpSpPr>
          <p:nvPr/>
        </p:nvGrpSpPr>
        <p:grpSpPr bwMode="auto">
          <a:xfrm>
            <a:off x="3429000" y="4191000"/>
            <a:ext cx="2590800" cy="1905000"/>
            <a:chOff x="2160" y="1296"/>
            <a:chExt cx="1632" cy="1200"/>
          </a:xfrm>
        </p:grpSpPr>
        <p:sp>
          <p:nvSpPr>
            <p:cNvPr id="36875" name="Rectangle 14"/>
            <p:cNvSpPr>
              <a:spLocks noChangeArrowheads="1"/>
            </p:cNvSpPr>
            <p:nvPr/>
          </p:nvSpPr>
          <p:spPr bwMode="auto">
            <a:xfrm>
              <a:off x="2160" y="1296"/>
              <a:ext cx="1632" cy="12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6876" name="Rectangle 15"/>
            <p:cNvSpPr>
              <a:spLocks noChangeArrowheads="1"/>
            </p:cNvSpPr>
            <p:nvPr/>
          </p:nvSpPr>
          <p:spPr bwMode="auto">
            <a:xfrm>
              <a:off x="2368" y="1400"/>
              <a:ext cx="1200" cy="4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/>
                <a:t>Programma</a:t>
              </a:r>
            </a:p>
          </p:txBody>
        </p:sp>
        <p:sp>
          <p:nvSpPr>
            <p:cNvPr id="36877" name="Rectangle 16"/>
            <p:cNvSpPr>
              <a:spLocks noChangeArrowheads="1"/>
            </p:cNvSpPr>
            <p:nvPr/>
          </p:nvSpPr>
          <p:spPr bwMode="auto">
            <a:xfrm>
              <a:off x="2368" y="1976"/>
              <a:ext cx="1200" cy="4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/>
                <a:t>Dati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603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Una visione di insieme</a:t>
            </a:r>
          </a:p>
        </p:txBody>
      </p:sp>
      <p:sp>
        <p:nvSpPr>
          <p:cNvPr id="43011" name="Rectangle 2"/>
          <p:cNvSpPr>
            <a:spLocks noChangeArrowheads="1"/>
          </p:cNvSpPr>
          <p:nvPr/>
        </p:nvSpPr>
        <p:spPr bwMode="auto">
          <a:xfrm>
            <a:off x="114300" y="76200"/>
            <a:ext cx="8915400" cy="6629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t-IT" sz="2000" b="1"/>
          </a:p>
        </p:txBody>
      </p:sp>
      <p:grpSp>
        <p:nvGrpSpPr>
          <p:cNvPr id="43012" name="Group 3"/>
          <p:cNvGrpSpPr>
            <a:grpSpLocks/>
          </p:cNvGrpSpPr>
          <p:nvPr/>
        </p:nvGrpSpPr>
        <p:grpSpPr bwMode="auto">
          <a:xfrm>
            <a:off x="165100" y="304800"/>
            <a:ext cx="2759075" cy="6451600"/>
            <a:chOff x="104" y="192"/>
            <a:chExt cx="1738" cy="4064"/>
          </a:xfrm>
        </p:grpSpPr>
        <p:grpSp>
          <p:nvGrpSpPr>
            <p:cNvPr id="43085" name="Group 4"/>
            <p:cNvGrpSpPr>
              <a:grpSpLocks/>
            </p:cNvGrpSpPr>
            <p:nvPr/>
          </p:nvGrpSpPr>
          <p:grpSpPr bwMode="auto">
            <a:xfrm>
              <a:off x="466" y="192"/>
              <a:ext cx="1376" cy="3888"/>
              <a:chOff x="288" y="192"/>
              <a:chExt cx="1632" cy="3888"/>
            </a:xfrm>
          </p:grpSpPr>
          <p:grpSp>
            <p:nvGrpSpPr>
              <p:cNvPr id="43087" name="Group 5"/>
              <p:cNvGrpSpPr>
                <a:grpSpLocks/>
              </p:cNvGrpSpPr>
              <p:nvPr/>
            </p:nvGrpSpPr>
            <p:grpSpPr bwMode="auto">
              <a:xfrm>
                <a:off x="288" y="288"/>
                <a:ext cx="1632" cy="3696"/>
                <a:chOff x="720" y="384"/>
                <a:chExt cx="1296" cy="3840"/>
              </a:xfrm>
            </p:grpSpPr>
            <p:grpSp>
              <p:nvGrpSpPr>
                <p:cNvPr id="43092" name="Group 6"/>
                <p:cNvGrpSpPr>
                  <a:grpSpLocks/>
                </p:cNvGrpSpPr>
                <p:nvPr/>
              </p:nvGrpSpPr>
              <p:grpSpPr bwMode="auto">
                <a:xfrm>
                  <a:off x="720" y="384"/>
                  <a:ext cx="1296" cy="2880"/>
                  <a:chOff x="720" y="1296"/>
                  <a:chExt cx="1296" cy="2880"/>
                </a:xfrm>
              </p:grpSpPr>
              <p:sp>
                <p:nvSpPr>
                  <p:cNvPr id="4309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2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43098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5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43099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77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43100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01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43101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25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43102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4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43103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7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43104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97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43105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21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43106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45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43107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6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43108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9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43093" name="Rectangle 19"/>
                <p:cNvSpPr>
                  <a:spLocks noChangeArrowheads="1"/>
                </p:cNvSpPr>
                <p:nvPr/>
              </p:nvSpPr>
              <p:spPr bwMode="auto">
                <a:xfrm>
                  <a:off x="720" y="326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43094" name="Rectangle 20"/>
                <p:cNvSpPr>
                  <a:spLocks noChangeArrowheads="1"/>
                </p:cNvSpPr>
                <p:nvPr/>
              </p:nvSpPr>
              <p:spPr bwMode="auto">
                <a:xfrm>
                  <a:off x="720" y="350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43095" name="Rectangle 21"/>
                <p:cNvSpPr>
                  <a:spLocks noChangeArrowheads="1"/>
                </p:cNvSpPr>
                <p:nvPr/>
              </p:nvSpPr>
              <p:spPr bwMode="auto">
                <a:xfrm>
                  <a:off x="720" y="374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43096" name="Rectangle 22"/>
                <p:cNvSpPr>
                  <a:spLocks noChangeArrowheads="1"/>
                </p:cNvSpPr>
                <p:nvPr/>
              </p:nvSpPr>
              <p:spPr bwMode="auto">
                <a:xfrm>
                  <a:off x="720" y="398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43088" name="Line 23"/>
              <p:cNvSpPr>
                <a:spLocks noChangeShapeType="1"/>
              </p:cNvSpPr>
              <p:nvPr/>
            </p:nvSpPr>
            <p:spPr bwMode="auto">
              <a:xfrm>
                <a:off x="288" y="398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089" name="Line 24"/>
              <p:cNvSpPr>
                <a:spLocks noChangeShapeType="1"/>
              </p:cNvSpPr>
              <p:nvPr/>
            </p:nvSpPr>
            <p:spPr bwMode="auto">
              <a:xfrm flipV="1">
                <a:off x="288" y="19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090" name="Line 25"/>
              <p:cNvSpPr>
                <a:spLocks noChangeShapeType="1"/>
              </p:cNvSpPr>
              <p:nvPr/>
            </p:nvSpPr>
            <p:spPr bwMode="auto">
              <a:xfrm flipV="1">
                <a:off x="1920" y="19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091" name="Line 26"/>
              <p:cNvSpPr>
                <a:spLocks noChangeShapeType="1"/>
              </p:cNvSpPr>
              <p:nvPr/>
            </p:nvSpPr>
            <p:spPr bwMode="auto">
              <a:xfrm>
                <a:off x="1920" y="393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43086" name="Text Box 27"/>
            <p:cNvSpPr txBox="1">
              <a:spLocks noChangeArrowheads="1"/>
            </p:cNvSpPr>
            <p:nvPr/>
          </p:nvSpPr>
          <p:spPr bwMode="auto">
            <a:xfrm>
              <a:off x="104" y="280"/>
              <a:ext cx="404" cy="39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…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100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101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102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103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104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105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106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107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108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109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110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111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112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113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…</a:t>
              </a:r>
            </a:p>
            <a:p>
              <a:pPr eaLnBrk="0" hangingPunct="0">
                <a:spcBef>
                  <a:spcPct val="20000"/>
                </a:spcBef>
              </a:pPr>
              <a:endParaRPr lang="it-IT"/>
            </a:p>
          </p:txBody>
        </p:sp>
      </p:grpSp>
      <p:sp>
        <p:nvSpPr>
          <p:cNvPr id="43013" name="Text Box 28"/>
          <p:cNvSpPr txBox="1">
            <a:spLocks noChangeArrowheads="1"/>
          </p:cNvSpPr>
          <p:nvPr/>
        </p:nvSpPr>
        <p:spPr bwMode="auto">
          <a:xfrm>
            <a:off x="1371600" y="6324600"/>
            <a:ext cx="73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800" b="1"/>
              <a:t>16 bit</a:t>
            </a:r>
            <a:endParaRPr lang="it-IT"/>
          </a:p>
        </p:txBody>
      </p:sp>
      <p:sp>
        <p:nvSpPr>
          <p:cNvPr id="43014" name="Text Box 29"/>
          <p:cNvSpPr txBox="1">
            <a:spLocks noChangeArrowheads="1"/>
          </p:cNvSpPr>
          <p:nvPr/>
        </p:nvSpPr>
        <p:spPr bwMode="auto">
          <a:xfrm>
            <a:off x="7848600" y="2681288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800" b="1"/>
              <a:t>16 bit</a:t>
            </a:r>
            <a:endParaRPr lang="it-IT"/>
          </a:p>
        </p:txBody>
      </p:sp>
      <p:sp>
        <p:nvSpPr>
          <p:cNvPr id="43015" name="Rectangle 30"/>
          <p:cNvSpPr>
            <a:spLocks noChangeArrowheads="1"/>
          </p:cNvSpPr>
          <p:nvPr/>
        </p:nvSpPr>
        <p:spPr bwMode="auto">
          <a:xfrm>
            <a:off x="7467600" y="4452938"/>
            <a:ext cx="1371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3016" name="Text Box 31"/>
          <p:cNvSpPr txBox="1">
            <a:spLocks noChangeArrowheads="1"/>
          </p:cNvSpPr>
          <p:nvPr/>
        </p:nvSpPr>
        <p:spPr bwMode="auto">
          <a:xfrm>
            <a:off x="7086600" y="4140200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/>
              <a:t>PC</a:t>
            </a:r>
          </a:p>
        </p:txBody>
      </p:sp>
      <p:sp>
        <p:nvSpPr>
          <p:cNvPr id="43017" name="Text Box 32"/>
          <p:cNvSpPr txBox="1">
            <a:spLocks noChangeArrowheads="1"/>
          </p:cNvSpPr>
          <p:nvPr/>
        </p:nvSpPr>
        <p:spPr bwMode="auto">
          <a:xfrm>
            <a:off x="7848600" y="4165600"/>
            <a:ext cx="73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800" b="1"/>
              <a:t>16 bit</a:t>
            </a:r>
            <a:endParaRPr lang="it-IT"/>
          </a:p>
        </p:txBody>
      </p:sp>
      <p:sp>
        <p:nvSpPr>
          <p:cNvPr id="43018" name="Text Box 33"/>
          <p:cNvSpPr txBox="1">
            <a:spLocks noChangeArrowheads="1"/>
          </p:cNvSpPr>
          <p:nvPr/>
        </p:nvSpPr>
        <p:spPr bwMode="auto">
          <a:xfrm>
            <a:off x="1219200" y="88900"/>
            <a:ext cx="1384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b="1"/>
              <a:t>Memoria</a:t>
            </a:r>
            <a:endParaRPr lang="it-IT"/>
          </a:p>
        </p:txBody>
      </p:sp>
      <p:sp>
        <p:nvSpPr>
          <p:cNvPr id="43019" name="Rectangle 34"/>
          <p:cNvSpPr>
            <a:spLocks noChangeArrowheads="1"/>
          </p:cNvSpPr>
          <p:nvPr/>
        </p:nvSpPr>
        <p:spPr bwMode="auto">
          <a:xfrm>
            <a:off x="3606800" y="381000"/>
            <a:ext cx="5334000" cy="525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3020" name="Rectangle 35"/>
          <p:cNvSpPr>
            <a:spLocks noChangeArrowheads="1"/>
          </p:cNvSpPr>
          <p:nvPr/>
        </p:nvSpPr>
        <p:spPr bwMode="auto">
          <a:xfrm>
            <a:off x="3810000" y="1828800"/>
            <a:ext cx="1752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/>
              <a:t>UC</a:t>
            </a:r>
          </a:p>
        </p:txBody>
      </p:sp>
      <p:sp>
        <p:nvSpPr>
          <p:cNvPr id="43021" name="Rectangle 36"/>
          <p:cNvSpPr>
            <a:spLocks noChangeArrowheads="1"/>
          </p:cNvSpPr>
          <p:nvPr/>
        </p:nvSpPr>
        <p:spPr bwMode="auto">
          <a:xfrm>
            <a:off x="228600" y="152400"/>
            <a:ext cx="2819400" cy="647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43022" name="Group 37"/>
          <p:cNvGrpSpPr>
            <a:grpSpLocks/>
          </p:cNvGrpSpPr>
          <p:nvPr/>
        </p:nvGrpSpPr>
        <p:grpSpPr bwMode="auto">
          <a:xfrm>
            <a:off x="3992563" y="3924300"/>
            <a:ext cx="1419225" cy="1230313"/>
            <a:chOff x="2499" y="1680"/>
            <a:chExt cx="894" cy="775"/>
          </a:xfrm>
        </p:grpSpPr>
        <p:sp>
          <p:nvSpPr>
            <p:cNvPr id="43080" name="Rectangle 38"/>
            <p:cNvSpPr>
              <a:spLocks noChangeArrowheads="1"/>
            </p:cNvSpPr>
            <p:nvPr/>
          </p:nvSpPr>
          <p:spPr bwMode="auto">
            <a:xfrm>
              <a:off x="2499" y="1997"/>
              <a:ext cx="891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81" name="Text Box 39"/>
            <p:cNvSpPr txBox="1">
              <a:spLocks noChangeArrowheads="1"/>
            </p:cNvSpPr>
            <p:nvPr/>
          </p:nvSpPr>
          <p:spPr bwMode="auto">
            <a:xfrm>
              <a:off x="2688" y="1680"/>
              <a:ext cx="4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 b="1"/>
                <a:t>MBR</a:t>
              </a:r>
              <a:endParaRPr lang="it-IT"/>
            </a:p>
          </p:txBody>
        </p:sp>
        <p:sp>
          <p:nvSpPr>
            <p:cNvPr id="43082" name="Text Box 40"/>
            <p:cNvSpPr txBox="1">
              <a:spLocks noChangeArrowheads="1"/>
            </p:cNvSpPr>
            <p:nvPr/>
          </p:nvSpPr>
          <p:spPr bwMode="auto">
            <a:xfrm>
              <a:off x="2688" y="1968"/>
              <a:ext cx="4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 b="1"/>
                <a:t>MAR</a:t>
              </a:r>
            </a:p>
          </p:txBody>
        </p:sp>
        <p:sp>
          <p:nvSpPr>
            <p:cNvPr id="43083" name="Text Box 41"/>
            <p:cNvSpPr txBox="1">
              <a:spLocks noChangeArrowheads="1"/>
            </p:cNvSpPr>
            <p:nvPr/>
          </p:nvSpPr>
          <p:spPr bwMode="auto">
            <a:xfrm>
              <a:off x="2758" y="2224"/>
              <a:ext cx="4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1800" b="1"/>
                <a:t>16 bit</a:t>
              </a:r>
              <a:endParaRPr lang="it-IT"/>
            </a:p>
          </p:txBody>
        </p:sp>
        <p:sp>
          <p:nvSpPr>
            <p:cNvPr id="43084" name="Rectangle 42"/>
            <p:cNvSpPr>
              <a:spLocks noChangeArrowheads="1"/>
            </p:cNvSpPr>
            <p:nvPr/>
          </p:nvSpPr>
          <p:spPr bwMode="auto">
            <a:xfrm>
              <a:off x="2502" y="1704"/>
              <a:ext cx="891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43023" name="Group 43"/>
          <p:cNvGrpSpPr>
            <a:grpSpLocks/>
          </p:cNvGrpSpPr>
          <p:nvPr/>
        </p:nvGrpSpPr>
        <p:grpSpPr bwMode="auto">
          <a:xfrm>
            <a:off x="3048000" y="4508500"/>
            <a:ext cx="952500" cy="177800"/>
            <a:chOff x="1844" y="1776"/>
            <a:chExt cx="672" cy="88"/>
          </a:xfrm>
        </p:grpSpPr>
        <p:sp>
          <p:nvSpPr>
            <p:cNvPr id="43077" name="Line 44"/>
            <p:cNvSpPr>
              <a:spLocks noChangeShapeType="1"/>
            </p:cNvSpPr>
            <p:nvPr/>
          </p:nvSpPr>
          <p:spPr bwMode="auto">
            <a:xfrm>
              <a:off x="1844" y="18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78" name="Line 45"/>
            <p:cNvSpPr>
              <a:spLocks noChangeShapeType="1"/>
            </p:cNvSpPr>
            <p:nvPr/>
          </p:nvSpPr>
          <p:spPr bwMode="auto">
            <a:xfrm>
              <a:off x="1844" y="186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79" name="Line 46"/>
            <p:cNvSpPr>
              <a:spLocks noChangeShapeType="1"/>
            </p:cNvSpPr>
            <p:nvPr/>
          </p:nvSpPr>
          <p:spPr bwMode="auto">
            <a:xfrm>
              <a:off x="1844" y="17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43024" name="Group 47"/>
          <p:cNvGrpSpPr>
            <a:grpSpLocks/>
          </p:cNvGrpSpPr>
          <p:nvPr/>
        </p:nvGrpSpPr>
        <p:grpSpPr bwMode="auto">
          <a:xfrm>
            <a:off x="3048000" y="4089400"/>
            <a:ext cx="952500" cy="177800"/>
            <a:chOff x="1844" y="1776"/>
            <a:chExt cx="672" cy="88"/>
          </a:xfrm>
        </p:grpSpPr>
        <p:sp>
          <p:nvSpPr>
            <p:cNvPr id="43074" name="Line 48"/>
            <p:cNvSpPr>
              <a:spLocks noChangeShapeType="1"/>
            </p:cNvSpPr>
            <p:nvPr/>
          </p:nvSpPr>
          <p:spPr bwMode="auto">
            <a:xfrm>
              <a:off x="1844" y="18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75" name="Line 49"/>
            <p:cNvSpPr>
              <a:spLocks noChangeShapeType="1"/>
            </p:cNvSpPr>
            <p:nvPr/>
          </p:nvSpPr>
          <p:spPr bwMode="auto">
            <a:xfrm>
              <a:off x="1844" y="186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76" name="Line 50"/>
            <p:cNvSpPr>
              <a:spLocks noChangeShapeType="1"/>
            </p:cNvSpPr>
            <p:nvPr/>
          </p:nvSpPr>
          <p:spPr bwMode="auto">
            <a:xfrm>
              <a:off x="1844" y="17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3025" name="Line 51"/>
          <p:cNvSpPr>
            <a:spLocks noChangeShapeType="1"/>
          </p:cNvSpPr>
          <p:nvPr/>
        </p:nvSpPr>
        <p:spPr bwMode="auto">
          <a:xfrm flipH="1">
            <a:off x="3048000" y="2362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3026" name="Text Box 52"/>
          <p:cNvSpPr txBox="1">
            <a:spLocks noChangeArrowheads="1"/>
          </p:cNvSpPr>
          <p:nvPr/>
        </p:nvSpPr>
        <p:spPr bwMode="auto">
          <a:xfrm>
            <a:off x="3810000" y="533400"/>
            <a:ext cx="81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b="1"/>
              <a:t>CPU</a:t>
            </a:r>
            <a:endParaRPr lang="it-IT"/>
          </a:p>
        </p:txBody>
      </p:sp>
      <p:sp>
        <p:nvSpPr>
          <p:cNvPr id="43027" name="Rectangle 53"/>
          <p:cNvSpPr>
            <a:spLocks noChangeArrowheads="1"/>
          </p:cNvSpPr>
          <p:nvPr/>
        </p:nvSpPr>
        <p:spPr bwMode="auto">
          <a:xfrm>
            <a:off x="5943600" y="838200"/>
            <a:ext cx="1752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/>
              <a:t>ALU</a:t>
            </a:r>
          </a:p>
        </p:txBody>
      </p:sp>
      <p:cxnSp>
        <p:nvCxnSpPr>
          <p:cNvPr id="43028" name="AutoShape 54"/>
          <p:cNvCxnSpPr>
            <a:cxnSpLocks noChangeShapeType="1"/>
            <a:stCxn id="43020" idx="3"/>
            <a:endCxn id="43027" idx="1"/>
          </p:cNvCxnSpPr>
          <p:nvPr/>
        </p:nvCxnSpPr>
        <p:spPr bwMode="auto">
          <a:xfrm flipV="1">
            <a:off x="5562600" y="1333500"/>
            <a:ext cx="381000" cy="990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grpSp>
        <p:nvGrpSpPr>
          <p:cNvPr id="43029" name="Group 55"/>
          <p:cNvGrpSpPr>
            <a:grpSpLocks/>
          </p:cNvGrpSpPr>
          <p:nvPr/>
        </p:nvGrpSpPr>
        <p:grpSpPr bwMode="auto">
          <a:xfrm>
            <a:off x="7696200" y="1219200"/>
            <a:ext cx="533400" cy="228600"/>
            <a:chOff x="1844" y="1776"/>
            <a:chExt cx="672" cy="88"/>
          </a:xfrm>
        </p:grpSpPr>
        <p:sp>
          <p:nvSpPr>
            <p:cNvPr id="43071" name="Line 56"/>
            <p:cNvSpPr>
              <a:spLocks noChangeShapeType="1"/>
            </p:cNvSpPr>
            <p:nvPr/>
          </p:nvSpPr>
          <p:spPr bwMode="auto">
            <a:xfrm>
              <a:off x="1844" y="18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72" name="Line 57"/>
            <p:cNvSpPr>
              <a:spLocks noChangeShapeType="1"/>
            </p:cNvSpPr>
            <p:nvPr/>
          </p:nvSpPr>
          <p:spPr bwMode="auto">
            <a:xfrm>
              <a:off x="1844" y="186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73" name="Line 58"/>
            <p:cNvSpPr>
              <a:spLocks noChangeShapeType="1"/>
            </p:cNvSpPr>
            <p:nvPr/>
          </p:nvSpPr>
          <p:spPr bwMode="auto">
            <a:xfrm>
              <a:off x="1844" y="17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43030" name="Group 59"/>
          <p:cNvGrpSpPr>
            <a:grpSpLocks/>
          </p:cNvGrpSpPr>
          <p:nvPr/>
        </p:nvGrpSpPr>
        <p:grpSpPr bwMode="auto">
          <a:xfrm rot="16200000" flipH="1">
            <a:off x="7429500" y="1790700"/>
            <a:ext cx="1371600" cy="228600"/>
            <a:chOff x="1844" y="1776"/>
            <a:chExt cx="672" cy="88"/>
          </a:xfrm>
        </p:grpSpPr>
        <p:sp>
          <p:nvSpPr>
            <p:cNvPr id="43068" name="Line 60"/>
            <p:cNvSpPr>
              <a:spLocks noChangeShapeType="1"/>
            </p:cNvSpPr>
            <p:nvPr/>
          </p:nvSpPr>
          <p:spPr bwMode="auto">
            <a:xfrm>
              <a:off x="1844" y="18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69" name="Line 61"/>
            <p:cNvSpPr>
              <a:spLocks noChangeShapeType="1"/>
            </p:cNvSpPr>
            <p:nvPr/>
          </p:nvSpPr>
          <p:spPr bwMode="auto">
            <a:xfrm>
              <a:off x="1844" y="186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70" name="Line 62"/>
            <p:cNvSpPr>
              <a:spLocks noChangeShapeType="1"/>
            </p:cNvSpPr>
            <p:nvPr/>
          </p:nvSpPr>
          <p:spPr bwMode="auto">
            <a:xfrm>
              <a:off x="1844" y="17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43031" name="Group 63"/>
          <p:cNvGrpSpPr>
            <a:grpSpLocks/>
          </p:cNvGrpSpPr>
          <p:nvPr/>
        </p:nvGrpSpPr>
        <p:grpSpPr bwMode="auto">
          <a:xfrm>
            <a:off x="6781800" y="1881188"/>
            <a:ext cx="2057400" cy="854075"/>
            <a:chOff x="3648" y="1824"/>
            <a:chExt cx="1728" cy="538"/>
          </a:xfrm>
        </p:grpSpPr>
        <p:grpSp>
          <p:nvGrpSpPr>
            <p:cNvPr id="43062" name="Group 64"/>
            <p:cNvGrpSpPr>
              <a:grpSpLocks/>
            </p:cNvGrpSpPr>
            <p:nvPr/>
          </p:nvGrpSpPr>
          <p:grpSpPr bwMode="auto">
            <a:xfrm>
              <a:off x="3648" y="2112"/>
              <a:ext cx="1728" cy="250"/>
              <a:chOff x="3648" y="2112"/>
              <a:chExt cx="1728" cy="250"/>
            </a:xfrm>
          </p:grpSpPr>
          <p:sp>
            <p:nvSpPr>
              <p:cNvPr id="43066" name="Rectangle 65"/>
              <p:cNvSpPr>
                <a:spLocks noChangeArrowheads="1"/>
              </p:cNvSpPr>
              <p:nvPr/>
            </p:nvSpPr>
            <p:spPr bwMode="auto">
              <a:xfrm>
                <a:off x="4176" y="2117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067" name="Text Box 66"/>
              <p:cNvSpPr txBox="1">
                <a:spLocks noChangeArrowheads="1"/>
              </p:cNvSpPr>
              <p:nvPr/>
            </p:nvSpPr>
            <p:spPr bwMode="auto">
              <a:xfrm>
                <a:off x="3648" y="2112"/>
                <a:ext cx="416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R2</a:t>
                </a:r>
              </a:p>
            </p:txBody>
          </p:sp>
        </p:grpSp>
        <p:grpSp>
          <p:nvGrpSpPr>
            <p:cNvPr id="43063" name="Group 67"/>
            <p:cNvGrpSpPr>
              <a:grpSpLocks/>
            </p:cNvGrpSpPr>
            <p:nvPr/>
          </p:nvGrpSpPr>
          <p:grpSpPr bwMode="auto">
            <a:xfrm>
              <a:off x="3648" y="1824"/>
              <a:ext cx="1728" cy="250"/>
              <a:chOff x="3648" y="2112"/>
              <a:chExt cx="1728" cy="250"/>
            </a:xfrm>
          </p:grpSpPr>
          <p:sp>
            <p:nvSpPr>
              <p:cNvPr id="43064" name="Rectangle 68"/>
              <p:cNvSpPr>
                <a:spLocks noChangeArrowheads="1"/>
              </p:cNvSpPr>
              <p:nvPr/>
            </p:nvSpPr>
            <p:spPr bwMode="auto">
              <a:xfrm>
                <a:off x="4176" y="2117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065" name="Text Box 69"/>
              <p:cNvSpPr txBox="1">
                <a:spLocks noChangeArrowheads="1"/>
              </p:cNvSpPr>
              <p:nvPr/>
            </p:nvSpPr>
            <p:spPr bwMode="auto">
              <a:xfrm>
                <a:off x="3648" y="2112"/>
                <a:ext cx="416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R1</a:t>
                </a:r>
              </a:p>
            </p:txBody>
          </p:sp>
        </p:grpSp>
      </p:grpSp>
      <p:grpSp>
        <p:nvGrpSpPr>
          <p:cNvPr id="43032" name="Group 70"/>
          <p:cNvGrpSpPr>
            <a:grpSpLocks/>
          </p:cNvGrpSpPr>
          <p:nvPr/>
        </p:nvGrpSpPr>
        <p:grpSpPr bwMode="auto">
          <a:xfrm>
            <a:off x="5410200" y="4495800"/>
            <a:ext cx="1054100" cy="228600"/>
            <a:chOff x="1844" y="1776"/>
            <a:chExt cx="672" cy="88"/>
          </a:xfrm>
        </p:grpSpPr>
        <p:sp>
          <p:nvSpPr>
            <p:cNvPr id="43059" name="Line 71"/>
            <p:cNvSpPr>
              <a:spLocks noChangeShapeType="1"/>
            </p:cNvSpPr>
            <p:nvPr/>
          </p:nvSpPr>
          <p:spPr bwMode="auto">
            <a:xfrm>
              <a:off x="1844" y="18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60" name="Line 72"/>
            <p:cNvSpPr>
              <a:spLocks noChangeShapeType="1"/>
            </p:cNvSpPr>
            <p:nvPr/>
          </p:nvSpPr>
          <p:spPr bwMode="auto">
            <a:xfrm>
              <a:off x="1844" y="186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61" name="Line 73"/>
            <p:cNvSpPr>
              <a:spLocks noChangeShapeType="1"/>
            </p:cNvSpPr>
            <p:nvPr/>
          </p:nvSpPr>
          <p:spPr bwMode="auto">
            <a:xfrm>
              <a:off x="1844" y="17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43033" name="Group 74"/>
          <p:cNvGrpSpPr>
            <a:grpSpLocks/>
          </p:cNvGrpSpPr>
          <p:nvPr/>
        </p:nvGrpSpPr>
        <p:grpSpPr bwMode="auto">
          <a:xfrm rot="16200000" flipH="1">
            <a:off x="5600700" y="2400300"/>
            <a:ext cx="1447800" cy="304800"/>
            <a:chOff x="1844" y="1776"/>
            <a:chExt cx="672" cy="88"/>
          </a:xfrm>
        </p:grpSpPr>
        <p:sp>
          <p:nvSpPr>
            <p:cNvPr id="43056" name="Line 75"/>
            <p:cNvSpPr>
              <a:spLocks noChangeShapeType="1"/>
            </p:cNvSpPr>
            <p:nvPr/>
          </p:nvSpPr>
          <p:spPr bwMode="auto">
            <a:xfrm>
              <a:off x="1844" y="18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57" name="Line 76"/>
            <p:cNvSpPr>
              <a:spLocks noChangeShapeType="1"/>
            </p:cNvSpPr>
            <p:nvPr/>
          </p:nvSpPr>
          <p:spPr bwMode="auto">
            <a:xfrm>
              <a:off x="1844" y="186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58" name="Line 77"/>
            <p:cNvSpPr>
              <a:spLocks noChangeShapeType="1"/>
            </p:cNvSpPr>
            <p:nvPr/>
          </p:nvSpPr>
          <p:spPr bwMode="auto">
            <a:xfrm>
              <a:off x="1844" y="17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43034" name="Group 78"/>
          <p:cNvGrpSpPr>
            <a:grpSpLocks/>
          </p:cNvGrpSpPr>
          <p:nvPr/>
        </p:nvGrpSpPr>
        <p:grpSpPr bwMode="auto">
          <a:xfrm>
            <a:off x="6172200" y="4495800"/>
            <a:ext cx="1295400" cy="228600"/>
            <a:chOff x="1844" y="1776"/>
            <a:chExt cx="672" cy="88"/>
          </a:xfrm>
        </p:grpSpPr>
        <p:sp>
          <p:nvSpPr>
            <p:cNvPr id="43053" name="Line 79"/>
            <p:cNvSpPr>
              <a:spLocks noChangeShapeType="1"/>
            </p:cNvSpPr>
            <p:nvPr/>
          </p:nvSpPr>
          <p:spPr bwMode="auto">
            <a:xfrm>
              <a:off x="1844" y="18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54" name="Line 80"/>
            <p:cNvSpPr>
              <a:spLocks noChangeShapeType="1"/>
            </p:cNvSpPr>
            <p:nvPr/>
          </p:nvSpPr>
          <p:spPr bwMode="auto">
            <a:xfrm>
              <a:off x="1844" y="186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55" name="Line 81"/>
            <p:cNvSpPr>
              <a:spLocks noChangeShapeType="1"/>
            </p:cNvSpPr>
            <p:nvPr/>
          </p:nvSpPr>
          <p:spPr bwMode="auto">
            <a:xfrm>
              <a:off x="1844" y="17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43035" name="Group 82"/>
          <p:cNvGrpSpPr>
            <a:grpSpLocks/>
          </p:cNvGrpSpPr>
          <p:nvPr/>
        </p:nvGrpSpPr>
        <p:grpSpPr bwMode="auto">
          <a:xfrm>
            <a:off x="5435600" y="4038600"/>
            <a:ext cx="1054100" cy="228600"/>
            <a:chOff x="1844" y="1776"/>
            <a:chExt cx="672" cy="88"/>
          </a:xfrm>
        </p:grpSpPr>
        <p:sp>
          <p:nvSpPr>
            <p:cNvPr id="43050" name="Line 83"/>
            <p:cNvSpPr>
              <a:spLocks noChangeShapeType="1"/>
            </p:cNvSpPr>
            <p:nvPr/>
          </p:nvSpPr>
          <p:spPr bwMode="auto">
            <a:xfrm>
              <a:off x="1844" y="18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51" name="Line 84"/>
            <p:cNvSpPr>
              <a:spLocks noChangeShapeType="1"/>
            </p:cNvSpPr>
            <p:nvPr/>
          </p:nvSpPr>
          <p:spPr bwMode="auto">
            <a:xfrm>
              <a:off x="1844" y="186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52" name="Line 85"/>
            <p:cNvSpPr>
              <a:spLocks noChangeShapeType="1"/>
            </p:cNvSpPr>
            <p:nvPr/>
          </p:nvSpPr>
          <p:spPr bwMode="auto">
            <a:xfrm>
              <a:off x="1844" y="17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43036" name="Group 86"/>
          <p:cNvGrpSpPr>
            <a:grpSpLocks/>
          </p:cNvGrpSpPr>
          <p:nvPr/>
        </p:nvGrpSpPr>
        <p:grpSpPr bwMode="auto">
          <a:xfrm>
            <a:off x="5489575" y="3200400"/>
            <a:ext cx="3349625" cy="668338"/>
            <a:chOff x="3458" y="2016"/>
            <a:chExt cx="2110" cy="421"/>
          </a:xfrm>
        </p:grpSpPr>
        <p:grpSp>
          <p:nvGrpSpPr>
            <p:cNvPr id="43046" name="Group 87"/>
            <p:cNvGrpSpPr>
              <a:grpSpLocks/>
            </p:cNvGrpSpPr>
            <p:nvPr/>
          </p:nvGrpSpPr>
          <p:grpSpPr bwMode="auto">
            <a:xfrm>
              <a:off x="3458" y="2016"/>
              <a:ext cx="2110" cy="250"/>
              <a:chOff x="3458" y="2016"/>
              <a:chExt cx="2110" cy="250"/>
            </a:xfrm>
          </p:grpSpPr>
          <p:sp>
            <p:nvSpPr>
              <p:cNvPr id="43048" name="Rectangle 88"/>
              <p:cNvSpPr>
                <a:spLocks noChangeArrowheads="1"/>
              </p:cNvSpPr>
              <p:nvPr/>
            </p:nvSpPr>
            <p:spPr bwMode="auto">
              <a:xfrm>
                <a:off x="3742" y="2021"/>
                <a:ext cx="1826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049" name="Text Box 89"/>
              <p:cNvSpPr txBox="1">
                <a:spLocks noChangeArrowheads="1"/>
              </p:cNvSpPr>
              <p:nvPr/>
            </p:nvSpPr>
            <p:spPr bwMode="auto">
              <a:xfrm>
                <a:off x="3458" y="2016"/>
                <a:ext cx="33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 IR</a:t>
                </a:r>
                <a:endParaRPr lang="it-IT"/>
              </a:p>
            </p:txBody>
          </p:sp>
        </p:grpSp>
        <p:sp>
          <p:nvSpPr>
            <p:cNvPr id="43047" name="Text Box 90"/>
            <p:cNvSpPr txBox="1">
              <a:spLocks noChangeArrowheads="1"/>
            </p:cNvSpPr>
            <p:nvPr/>
          </p:nvSpPr>
          <p:spPr bwMode="auto">
            <a:xfrm>
              <a:off x="4368" y="2206"/>
              <a:ext cx="4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1800" b="1"/>
                <a:t>32 bit</a:t>
              </a:r>
              <a:endParaRPr lang="it-IT"/>
            </a:p>
          </p:txBody>
        </p:sp>
      </p:grpSp>
      <p:grpSp>
        <p:nvGrpSpPr>
          <p:cNvPr id="43037" name="Group 91"/>
          <p:cNvGrpSpPr>
            <a:grpSpLocks/>
          </p:cNvGrpSpPr>
          <p:nvPr/>
        </p:nvGrpSpPr>
        <p:grpSpPr bwMode="auto">
          <a:xfrm rot="16200000" flipH="1">
            <a:off x="5981700" y="3771900"/>
            <a:ext cx="685800" cy="304800"/>
            <a:chOff x="1844" y="1776"/>
            <a:chExt cx="672" cy="88"/>
          </a:xfrm>
        </p:grpSpPr>
        <p:sp>
          <p:nvSpPr>
            <p:cNvPr id="43043" name="Line 92"/>
            <p:cNvSpPr>
              <a:spLocks noChangeShapeType="1"/>
            </p:cNvSpPr>
            <p:nvPr/>
          </p:nvSpPr>
          <p:spPr bwMode="auto">
            <a:xfrm>
              <a:off x="1844" y="18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44" name="Line 93"/>
            <p:cNvSpPr>
              <a:spLocks noChangeShapeType="1"/>
            </p:cNvSpPr>
            <p:nvPr/>
          </p:nvSpPr>
          <p:spPr bwMode="auto">
            <a:xfrm>
              <a:off x="1844" y="186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45" name="Line 94"/>
            <p:cNvSpPr>
              <a:spLocks noChangeShapeType="1"/>
            </p:cNvSpPr>
            <p:nvPr/>
          </p:nvSpPr>
          <p:spPr bwMode="auto">
            <a:xfrm>
              <a:off x="1844" y="17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43038" name="Group 95"/>
          <p:cNvGrpSpPr>
            <a:grpSpLocks/>
          </p:cNvGrpSpPr>
          <p:nvPr/>
        </p:nvGrpSpPr>
        <p:grpSpPr bwMode="auto">
          <a:xfrm rot="16200000" flipH="1">
            <a:off x="6102350" y="4044950"/>
            <a:ext cx="1143000" cy="215900"/>
            <a:chOff x="1844" y="1776"/>
            <a:chExt cx="672" cy="88"/>
          </a:xfrm>
        </p:grpSpPr>
        <p:sp>
          <p:nvSpPr>
            <p:cNvPr id="43040" name="Line 96"/>
            <p:cNvSpPr>
              <a:spLocks noChangeShapeType="1"/>
            </p:cNvSpPr>
            <p:nvPr/>
          </p:nvSpPr>
          <p:spPr bwMode="auto">
            <a:xfrm>
              <a:off x="1844" y="18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41" name="Line 97"/>
            <p:cNvSpPr>
              <a:spLocks noChangeShapeType="1"/>
            </p:cNvSpPr>
            <p:nvPr/>
          </p:nvSpPr>
          <p:spPr bwMode="auto">
            <a:xfrm>
              <a:off x="1844" y="186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42" name="Line 98"/>
            <p:cNvSpPr>
              <a:spLocks noChangeShapeType="1"/>
            </p:cNvSpPr>
            <p:nvPr/>
          </p:nvSpPr>
          <p:spPr bwMode="auto">
            <a:xfrm>
              <a:off x="1844" y="17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cxnSp>
        <p:nvCxnSpPr>
          <p:cNvPr id="43039" name="AutoShape 99"/>
          <p:cNvCxnSpPr>
            <a:cxnSpLocks noChangeShapeType="1"/>
          </p:cNvCxnSpPr>
          <p:nvPr/>
        </p:nvCxnSpPr>
        <p:spPr bwMode="auto">
          <a:xfrm rot="-5400000">
            <a:off x="3952875" y="1990725"/>
            <a:ext cx="2628900" cy="1238250"/>
          </a:xfrm>
          <a:prstGeom prst="bentConnector3">
            <a:avLst>
              <a:gd name="adj1" fmla="val 3248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25071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Il Processore Centrale (CPU)</a:t>
            </a:r>
            <a:endParaRPr lang="en-US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Ciclo</a:t>
            </a:r>
            <a:r>
              <a:rPr lang="en-US" dirty="0" smtClean="0"/>
              <a:t> di fetch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istruzione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r>
              <a:rPr lang="en-US" b="1" dirty="0" smtClean="0"/>
              <a:t>MAR </a:t>
            </a:r>
            <a:r>
              <a:rPr lang="en-US" sz="1800" b="1" dirty="0" smtClean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b="1" dirty="0" smtClean="0"/>
              <a:t>PC</a:t>
            </a:r>
            <a:endParaRPr lang="en-US" dirty="0" smtClean="0"/>
          </a:p>
          <a:p>
            <a:pPr lvl="1" eaLnBrk="1" hangingPunct="1"/>
            <a:r>
              <a:rPr lang="en-US" b="1" dirty="0" smtClean="0"/>
              <a:t>MBR </a:t>
            </a:r>
            <a:r>
              <a:rPr lang="en-US" sz="1800" b="1" dirty="0" smtClean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b="1" dirty="0" smtClean="0"/>
              <a:t>M(MAR)</a:t>
            </a:r>
            <a:r>
              <a:rPr lang="en-US" dirty="0" smtClean="0"/>
              <a:t>   % </a:t>
            </a:r>
            <a:r>
              <a:rPr lang="en-US" dirty="0" err="1" smtClean="0"/>
              <a:t>lettura</a:t>
            </a:r>
            <a:r>
              <a:rPr lang="en-US" dirty="0" smtClean="0"/>
              <a:t> </a:t>
            </a:r>
            <a:r>
              <a:rPr lang="en-US" dirty="0" err="1" smtClean="0"/>
              <a:t>istruzione</a:t>
            </a:r>
            <a:endParaRPr lang="en-US" dirty="0" smtClean="0"/>
          </a:p>
          <a:p>
            <a:pPr lvl="1" eaLnBrk="1" hangingPunct="1"/>
            <a:r>
              <a:rPr lang="en-US" b="1" dirty="0" smtClean="0"/>
              <a:t>IR1 </a:t>
            </a:r>
            <a:r>
              <a:rPr lang="en-US" sz="1800" b="1" dirty="0" smtClean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b="1" dirty="0" smtClean="0"/>
              <a:t>MBR</a:t>
            </a:r>
            <a:endParaRPr lang="en-US" dirty="0" smtClean="0"/>
          </a:p>
          <a:p>
            <a:pPr lvl="1" eaLnBrk="1" hangingPunct="1"/>
            <a:r>
              <a:rPr lang="en-US" b="1" dirty="0" smtClean="0"/>
              <a:t>PC </a:t>
            </a:r>
            <a:r>
              <a:rPr lang="en-US" sz="1600" b="1" dirty="0" smtClean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b="1" dirty="0" smtClean="0"/>
              <a:t>PC + </a:t>
            </a:r>
            <a:r>
              <a:rPr lang="en-US" b="1" i="1" dirty="0" smtClean="0"/>
              <a:t>1</a:t>
            </a:r>
            <a:endParaRPr lang="en-US" b="1" dirty="0" smtClean="0"/>
          </a:p>
          <a:p>
            <a:pPr lvl="1" eaLnBrk="1" hangingPunct="1"/>
            <a:r>
              <a:rPr lang="en-US" b="1" dirty="0" smtClean="0"/>
              <a:t>MAR </a:t>
            </a:r>
            <a:r>
              <a:rPr lang="en-US" sz="1800" b="1" dirty="0" smtClean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b="1" dirty="0" smtClean="0"/>
              <a:t>PC</a:t>
            </a:r>
            <a:endParaRPr lang="en-US" dirty="0" smtClean="0"/>
          </a:p>
          <a:p>
            <a:pPr lvl="1" eaLnBrk="1" hangingPunct="1"/>
            <a:r>
              <a:rPr lang="en-US" b="1" dirty="0" smtClean="0"/>
              <a:t>MBR </a:t>
            </a:r>
            <a:r>
              <a:rPr lang="en-US" sz="1800" b="1" dirty="0" smtClean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b="1" dirty="0" smtClean="0"/>
              <a:t>M(MAR)</a:t>
            </a:r>
            <a:r>
              <a:rPr lang="en-US" dirty="0" smtClean="0"/>
              <a:t>   % </a:t>
            </a:r>
            <a:r>
              <a:rPr lang="en-US" dirty="0" err="1" smtClean="0"/>
              <a:t>lettura</a:t>
            </a:r>
            <a:r>
              <a:rPr lang="en-US" dirty="0" smtClean="0"/>
              <a:t> </a:t>
            </a:r>
            <a:r>
              <a:rPr lang="en-US" dirty="0" err="1" smtClean="0"/>
              <a:t>istruzione</a:t>
            </a:r>
            <a:endParaRPr lang="en-US" dirty="0" smtClean="0"/>
          </a:p>
          <a:p>
            <a:pPr lvl="1" eaLnBrk="1" hangingPunct="1"/>
            <a:r>
              <a:rPr lang="en-US" b="1" dirty="0" smtClean="0"/>
              <a:t>IR2 </a:t>
            </a:r>
            <a:r>
              <a:rPr lang="en-US" sz="1800" b="1" dirty="0" smtClean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b="1" dirty="0" smtClean="0"/>
              <a:t>MBR</a:t>
            </a:r>
            <a:endParaRPr lang="en-US" dirty="0" smtClean="0"/>
          </a:p>
          <a:p>
            <a:pPr lvl="1" eaLnBrk="1" hangingPunct="1"/>
            <a:r>
              <a:rPr lang="en-US" b="1" dirty="0" smtClean="0"/>
              <a:t>PC </a:t>
            </a:r>
            <a:r>
              <a:rPr lang="en-US" sz="1800" b="1" dirty="0" smtClean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b="1" dirty="0" smtClean="0"/>
              <a:t>PC + 1</a:t>
            </a:r>
            <a:endParaRPr lang="en-US" dirty="0" smtClean="0"/>
          </a:p>
          <a:p>
            <a:pPr lvl="1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524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743200" y="3505200"/>
            <a:ext cx="2514600" cy="2362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7230" name="Rectangle 14"/>
          <p:cNvSpPr>
            <a:spLocks noChangeArrowheads="1"/>
          </p:cNvSpPr>
          <p:nvPr/>
        </p:nvSpPr>
        <p:spPr bwMode="auto">
          <a:xfrm>
            <a:off x="2743200" y="1676400"/>
            <a:ext cx="2514600" cy="419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Come cambia la macchina che abbiamo visto?</a:t>
            </a:r>
          </a:p>
        </p:txBody>
      </p:sp>
      <p:sp>
        <p:nvSpPr>
          <p:cNvPr id="6149" name="AutoShape 4"/>
          <p:cNvSpPr>
            <a:spLocks noChangeArrowheads="1"/>
          </p:cNvSpPr>
          <p:nvPr/>
        </p:nvSpPr>
        <p:spPr bwMode="auto">
          <a:xfrm>
            <a:off x="3200400" y="3581400"/>
            <a:ext cx="1600200" cy="1119188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b="1"/>
              <a:t>Algoritmo</a:t>
            </a:r>
          </a:p>
          <a:p>
            <a:pPr algn="ctr">
              <a:spcBef>
                <a:spcPct val="50000"/>
              </a:spcBef>
            </a:pPr>
            <a:endParaRPr lang="it-IT" b="1"/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2895600" y="5286375"/>
            <a:ext cx="2209800" cy="466725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b="1"/>
              <a:t>Esecutore</a:t>
            </a:r>
          </a:p>
        </p:txBody>
      </p:sp>
      <p:sp>
        <p:nvSpPr>
          <p:cNvPr id="6151" name="AutoShape 6"/>
          <p:cNvSpPr>
            <a:spLocks noChangeArrowheads="1"/>
          </p:cNvSpPr>
          <p:nvPr/>
        </p:nvSpPr>
        <p:spPr bwMode="auto">
          <a:xfrm>
            <a:off x="5181600" y="5405438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52" name="AutoShape 7"/>
          <p:cNvSpPr>
            <a:spLocks noChangeArrowheads="1"/>
          </p:cNvSpPr>
          <p:nvPr/>
        </p:nvSpPr>
        <p:spPr bwMode="auto">
          <a:xfrm>
            <a:off x="3810000" y="4800600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53" name="Rectangle 10"/>
          <p:cNvSpPr>
            <a:spLocks noChangeArrowheads="1"/>
          </p:cNvSpPr>
          <p:nvPr/>
        </p:nvSpPr>
        <p:spPr bwMode="auto">
          <a:xfrm>
            <a:off x="5638800" y="5291138"/>
            <a:ext cx="1371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Risultato</a:t>
            </a:r>
          </a:p>
        </p:txBody>
      </p:sp>
      <p:sp>
        <p:nvSpPr>
          <p:cNvPr id="6154" name="AutoShape 12"/>
          <p:cNvSpPr>
            <a:spLocks noChangeArrowheads="1"/>
          </p:cNvSpPr>
          <p:nvPr/>
        </p:nvSpPr>
        <p:spPr bwMode="auto">
          <a:xfrm>
            <a:off x="2438400" y="5405438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55" name="Rectangle 13"/>
          <p:cNvSpPr>
            <a:spLocks noChangeArrowheads="1"/>
          </p:cNvSpPr>
          <p:nvPr/>
        </p:nvSpPr>
        <p:spPr bwMode="auto">
          <a:xfrm>
            <a:off x="609600" y="5291138"/>
            <a:ext cx="1676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Dato Iniziale</a:t>
            </a:r>
          </a:p>
        </p:txBody>
      </p:sp>
      <p:sp>
        <p:nvSpPr>
          <p:cNvPr id="137231" name="AutoShape 15"/>
          <p:cNvSpPr>
            <a:spLocks noChangeArrowheads="1"/>
          </p:cNvSpPr>
          <p:nvPr/>
        </p:nvSpPr>
        <p:spPr bwMode="auto">
          <a:xfrm>
            <a:off x="3200400" y="2362200"/>
            <a:ext cx="1600200" cy="1119188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b="1"/>
              <a:t>Dati</a:t>
            </a:r>
          </a:p>
          <a:p>
            <a:pPr algn="ctr">
              <a:spcBef>
                <a:spcPct val="50000"/>
              </a:spcBef>
            </a:pPr>
            <a:endParaRPr lang="it-IT" b="1"/>
          </a:p>
        </p:txBody>
      </p:sp>
      <p:sp>
        <p:nvSpPr>
          <p:cNvPr id="137232" name="Rectangle 16"/>
          <p:cNvSpPr>
            <a:spLocks noChangeArrowheads="1"/>
          </p:cNvSpPr>
          <p:nvPr/>
        </p:nvSpPr>
        <p:spPr bwMode="auto">
          <a:xfrm>
            <a:off x="3048000" y="1828800"/>
            <a:ext cx="1905000" cy="289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7234" name="Text Box 18"/>
          <p:cNvSpPr txBox="1">
            <a:spLocks noChangeArrowheads="1"/>
          </p:cNvSpPr>
          <p:nvPr/>
        </p:nvSpPr>
        <p:spPr bwMode="auto">
          <a:xfrm>
            <a:off x="3124200" y="18288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800"/>
              <a:t>Memoria</a:t>
            </a:r>
          </a:p>
        </p:txBody>
      </p:sp>
      <p:sp>
        <p:nvSpPr>
          <p:cNvPr id="137235" name="Rectangle 19"/>
          <p:cNvSpPr>
            <a:spLocks noChangeArrowheads="1"/>
          </p:cNvSpPr>
          <p:nvPr/>
        </p:nvSpPr>
        <p:spPr bwMode="auto">
          <a:xfrm>
            <a:off x="609600" y="5286375"/>
            <a:ext cx="1676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Ingresso</a:t>
            </a:r>
          </a:p>
        </p:txBody>
      </p:sp>
      <p:sp>
        <p:nvSpPr>
          <p:cNvPr id="137236" name="Rectangle 20"/>
          <p:cNvSpPr>
            <a:spLocks noChangeArrowheads="1"/>
          </p:cNvSpPr>
          <p:nvPr/>
        </p:nvSpPr>
        <p:spPr bwMode="auto">
          <a:xfrm>
            <a:off x="5638800" y="5286375"/>
            <a:ext cx="1371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Uscita</a:t>
            </a:r>
          </a:p>
        </p:txBody>
      </p:sp>
      <p:sp>
        <p:nvSpPr>
          <p:cNvPr id="137237" name="AutoShape 21"/>
          <p:cNvSpPr>
            <a:spLocks noChangeArrowheads="1"/>
          </p:cNvSpPr>
          <p:nvPr/>
        </p:nvSpPr>
        <p:spPr bwMode="auto">
          <a:xfrm>
            <a:off x="4191000" y="5314950"/>
            <a:ext cx="685800" cy="442913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800" b="1"/>
              <a:t>Algoritmo</a:t>
            </a:r>
          </a:p>
          <a:p>
            <a:pPr algn="ctr">
              <a:spcBef>
                <a:spcPct val="50000"/>
              </a:spcBef>
            </a:pPr>
            <a:r>
              <a:rPr lang="it-IT" sz="800" b="1"/>
              <a:t>vitale</a:t>
            </a:r>
          </a:p>
        </p:txBody>
      </p:sp>
    </p:spTree>
    <p:extLst>
      <p:ext uri="{BB962C8B-B14F-4D97-AF65-F5344CB8AC3E}">
        <p14:creationId xmlns:p14="http://schemas.microsoft.com/office/powerpoint/2010/main" val="90009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7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7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7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7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7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7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30" grpId="0" animBg="1" autoUpdateAnimBg="0"/>
      <p:bldP spid="137231" grpId="0" animBg="1" autoUpdateAnimBg="0"/>
      <p:bldP spid="137232" grpId="0" animBg="1"/>
      <p:bldP spid="137234" grpId="0" autoUpdateAnimBg="0"/>
      <p:bldP spid="137235" grpId="0" animBg="1" autoUpdateAnimBg="0"/>
      <p:bldP spid="137236" grpId="0" animBg="1" autoUpdateAnimBg="0"/>
      <p:bldP spid="137237" grpId="0" animBg="1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Codificare le istruzioni</a:t>
            </a:r>
            <a:endParaRPr lang="en-US" sz="2800" smtClean="0"/>
          </a:p>
        </p:txBody>
      </p:sp>
      <p:sp>
        <p:nvSpPr>
          <p:cNvPr id="53251" name="Sottotitolo 2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412514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Una visione di insieme</a:t>
            </a:r>
          </a:p>
        </p:txBody>
      </p:sp>
      <p:sp>
        <p:nvSpPr>
          <p:cNvPr id="54275" name="Rectangle 2"/>
          <p:cNvSpPr>
            <a:spLocks noChangeArrowheads="1"/>
          </p:cNvSpPr>
          <p:nvPr/>
        </p:nvSpPr>
        <p:spPr bwMode="auto">
          <a:xfrm>
            <a:off x="114300" y="76200"/>
            <a:ext cx="8915400" cy="6629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t-IT" sz="2000" b="1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5100" y="304800"/>
            <a:ext cx="2759075" cy="6451600"/>
            <a:chOff x="104" y="192"/>
            <a:chExt cx="1738" cy="406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66" y="192"/>
              <a:ext cx="1376" cy="3888"/>
              <a:chOff x="288" y="192"/>
              <a:chExt cx="1632" cy="3888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288" y="288"/>
                <a:ext cx="1632" cy="3696"/>
                <a:chOff x="720" y="384"/>
                <a:chExt cx="1296" cy="3840"/>
              </a:xfrm>
            </p:grpSpPr>
            <p:grpSp>
              <p:nvGrpSpPr>
                <p:cNvPr id="5" name="Group 6"/>
                <p:cNvGrpSpPr>
                  <a:grpSpLocks/>
                </p:cNvGrpSpPr>
                <p:nvPr/>
              </p:nvGrpSpPr>
              <p:grpSpPr bwMode="auto">
                <a:xfrm>
                  <a:off x="720" y="384"/>
                  <a:ext cx="1296" cy="2880"/>
                  <a:chOff x="720" y="1296"/>
                  <a:chExt cx="1296" cy="2880"/>
                </a:xfrm>
              </p:grpSpPr>
              <p:sp>
                <p:nvSpPr>
                  <p:cNvPr id="54359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2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54360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5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54361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77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54362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01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54363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25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54364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4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54365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7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54366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97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54367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21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54368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45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54369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6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54370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9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54355" name="Rectangle 19"/>
                <p:cNvSpPr>
                  <a:spLocks noChangeArrowheads="1"/>
                </p:cNvSpPr>
                <p:nvPr/>
              </p:nvSpPr>
              <p:spPr bwMode="auto">
                <a:xfrm>
                  <a:off x="720" y="326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54356" name="Rectangle 20"/>
                <p:cNvSpPr>
                  <a:spLocks noChangeArrowheads="1"/>
                </p:cNvSpPr>
                <p:nvPr/>
              </p:nvSpPr>
              <p:spPr bwMode="auto">
                <a:xfrm>
                  <a:off x="720" y="350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54357" name="Rectangle 21"/>
                <p:cNvSpPr>
                  <a:spLocks noChangeArrowheads="1"/>
                </p:cNvSpPr>
                <p:nvPr/>
              </p:nvSpPr>
              <p:spPr bwMode="auto">
                <a:xfrm>
                  <a:off x="720" y="374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54358" name="Rectangle 22"/>
                <p:cNvSpPr>
                  <a:spLocks noChangeArrowheads="1"/>
                </p:cNvSpPr>
                <p:nvPr/>
              </p:nvSpPr>
              <p:spPr bwMode="auto">
                <a:xfrm>
                  <a:off x="720" y="398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54350" name="Line 23"/>
              <p:cNvSpPr>
                <a:spLocks noChangeShapeType="1"/>
              </p:cNvSpPr>
              <p:nvPr/>
            </p:nvSpPr>
            <p:spPr bwMode="auto">
              <a:xfrm>
                <a:off x="288" y="398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4351" name="Line 24"/>
              <p:cNvSpPr>
                <a:spLocks noChangeShapeType="1"/>
              </p:cNvSpPr>
              <p:nvPr/>
            </p:nvSpPr>
            <p:spPr bwMode="auto">
              <a:xfrm flipV="1">
                <a:off x="288" y="19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4352" name="Line 25"/>
              <p:cNvSpPr>
                <a:spLocks noChangeShapeType="1"/>
              </p:cNvSpPr>
              <p:nvPr/>
            </p:nvSpPr>
            <p:spPr bwMode="auto">
              <a:xfrm flipV="1">
                <a:off x="1920" y="19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4353" name="Line 26"/>
              <p:cNvSpPr>
                <a:spLocks noChangeShapeType="1"/>
              </p:cNvSpPr>
              <p:nvPr/>
            </p:nvSpPr>
            <p:spPr bwMode="auto">
              <a:xfrm>
                <a:off x="1920" y="393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54348" name="Text Box 27"/>
            <p:cNvSpPr txBox="1">
              <a:spLocks noChangeArrowheads="1"/>
            </p:cNvSpPr>
            <p:nvPr/>
          </p:nvSpPr>
          <p:spPr bwMode="auto">
            <a:xfrm>
              <a:off x="104" y="280"/>
              <a:ext cx="404" cy="39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…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100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101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102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103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104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105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106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107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108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109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110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111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112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113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…</a:t>
              </a:r>
            </a:p>
            <a:p>
              <a:pPr eaLnBrk="0" hangingPunct="0">
                <a:spcBef>
                  <a:spcPct val="20000"/>
                </a:spcBef>
              </a:pPr>
              <a:endParaRPr lang="it-IT"/>
            </a:p>
          </p:txBody>
        </p:sp>
      </p:grpSp>
      <p:sp>
        <p:nvSpPr>
          <p:cNvPr id="54277" name="Text Box 28"/>
          <p:cNvSpPr txBox="1">
            <a:spLocks noChangeArrowheads="1"/>
          </p:cNvSpPr>
          <p:nvPr/>
        </p:nvSpPr>
        <p:spPr bwMode="auto">
          <a:xfrm>
            <a:off x="1371600" y="6324600"/>
            <a:ext cx="73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800" b="1"/>
              <a:t>16 bit</a:t>
            </a:r>
            <a:endParaRPr lang="it-IT"/>
          </a:p>
        </p:txBody>
      </p:sp>
      <p:sp>
        <p:nvSpPr>
          <p:cNvPr id="54278" name="Text Box 29"/>
          <p:cNvSpPr txBox="1">
            <a:spLocks noChangeArrowheads="1"/>
          </p:cNvSpPr>
          <p:nvPr/>
        </p:nvSpPr>
        <p:spPr bwMode="auto">
          <a:xfrm>
            <a:off x="7848600" y="2681288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800" b="1"/>
              <a:t>16 bit</a:t>
            </a:r>
            <a:endParaRPr lang="it-IT"/>
          </a:p>
        </p:txBody>
      </p:sp>
      <p:sp>
        <p:nvSpPr>
          <p:cNvPr id="54279" name="Rectangle 30"/>
          <p:cNvSpPr>
            <a:spLocks noChangeArrowheads="1"/>
          </p:cNvSpPr>
          <p:nvPr/>
        </p:nvSpPr>
        <p:spPr bwMode="auto">
          <a:xfrm>
            <a:off x="7467600" y="4452938"/>
            <a:ext cx="1371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4280" name="Text Box 31"/>
          <p:cNvSpPr txBox="1">
            <a:spLocks noChangeArrowheads="1"/>
          </p:cNvSpPr>
          <p:nvPr/>
        </p:nvSpPr>
        <p:spPr bwMode="auto">
          <a:xfrm>
            <a:off x="7086600" y="4140200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/>
              <a:t>PC</a:t>
            </a:r>
          </a:p>
        </p:txBody>
      </p:sp>
      <p:sp>
        <p:nvSpPr>
          <p:cNvPr id="54281" name="Text Box 32"/>
          <p:cNvSpPr txBox="1">
            <a:spLocks noChangeArrowheads="1"/>
          </p:cNvSpPr>
          <p:nvPr/>
        </p:nvSpPr>
        <p:spPr bwMode="auto">
          <a:xfrm>
            <a:off x="7848600" y="4165600"/>
            <a:ext cx="73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800" b="1"/>
              <a:t>16 bit</a:t>
            </a:r>
            <a:endParaRPr lang="it-IT"/>
          </a:p>
        </p:txBody>
      </p:sp>
      <p:sp>
        <p:nvSpPr>
          <p:cNvPr id="54282" name="Text Box 33"/>
          <p:cNvSpPr txBox="1">
            <a:spLocks noChangeArrowheads="1"/>
          </p:cNvSpPr>
          <p:nvPr/>
        </p:nvSpPr>
        <p:spPr bwMode="auto">
          <a:xfrm>
            <a:off x="1219200" y="88900"/>
            <a:ext cx="1384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b="1"/>
              <a:t>Memoria</a:t>
            </a:r>
            <a:endParaRPr lang="it-IT"/>
          </a:p>
        </p:txBody>
      </p:sp>
      <p:sp>
        <p:nvSpPr>
          <p:cNvPr id="54283" name="Rectangle 34"/>
          <p:cNvSpPr>
            <a:spLocks noChangeArrowheads="1"/>
          </p:cNvSpPr>
          <p:nvPr/>
        </p:nvSpPr>
        <p:spPr bwMode="auto">
          <a:xfrm>
            <a:off x="3606800" y="381000"/>
            <a:ext cx="5334000" cy="525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4284" name="Rectangle 35"/>
          <p:cNvSpPr>
            <a:spLocks noChangeArrowheads="1"/>
          </p:cNvSpPr>
          <p:nvPr/>
        </p:nvSpPr>
        <p:spPr bwMode="auto">
          <a:xfrm>
            <a:off x="3810000" y="1828800"/>
            <a:ext cx="1752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/>
              <a:t>UC</a:t>
            </a:r>
          </a:p>
        </p:txBody>
      </p:sp>
      <p:sp>
        <p:nvSpPr>
          <p:cNvPr id="54285" name="Rectangle 36"/>
          <p:cNvSpPr>
            <a:spLocks noChangeArrowheads="1"/>
          </p:cNvSpPr>
          <p:nvPr/>
        </p:nvSpPr>
        <p:spPr bwMode="auto">
          <a:xfrm>
            <a:off x="228600" y="152400"/>
            <a:ext cx="2819400" cy="647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3992563" y="3924300"/>
            <a:ext cx="1419225" cy="1230313"/>
            <a:chOff x="2499" y="1680"/>
            <a:chExt cx="894" cy="775"/>
          </a:xfrm>
        </p:grpSpPr>
        <p:sp>
          <p:nvSpPr>
            <p:cNvPr id="54342" name="Rectangle 38"/>
            <p:cNvSpPr>
              <a:spLocks noChangeArrowheads="1"/>
            </p:cNvSpPr>
            <p:nvPr/>
          </p:nvSpPr>
          <p:spPr bwMode="auto">
            <a:xfrm>
              <a:off x="2499" y="1997"/>
              <a:ext cx="891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343" name="Text Box 39"/>
            <p:cNvSpPr txBox="1">
              <a:spLocks noChangeArrowheads="1"/>
            </p:cNvSpPr>
            <p:nvPr/>
          </p:nvSpPr>
          <p:spPr bwMode="auto">
            <a:xfrm>
              <a:off x="2688" y="1680"/>
              <a:ext cx="4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 b="1"/>
                <a:t>MBR</a:t>
              </a:r>
              <a:endParaRPr lang="it-IT"/>
            </a:p>
          </p:txBody>
        </p:sp>
        <p:sp>
          <p:nvSpPr>
            <p:cNvPr id="54344" name="Text Box 40"/>
            <p:cNvSpPr txBox="1">
              <a:spLocks noChangeArrowheads="1"/>
            </p:cNvSpPr>
            <p:nvPr/>
          </p:nvSpPr>
          <p:spPr bwMode="auto">
            <a:xfrm>
              <a:off x="2688" y="1968"/>
              <a:ext cx="4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 b="1"/>
                <a:t>MAR</a:t>
              </a:r>
            </a:p>
          </p:txBody>
        </p:sp>
        <p:sp>
          <p:nvSpPr>
            <p:cNvPr id="54345" name="Text Box 41"/>
            <p:cNvSpPr txBox="1">
              <a:spLocks noChangeArrowheads="1"/>
            </p:cNvSpPr>
            <p:nvPr/>
          </p:nvSpPr>
          <p:spPr bwMode="auto">
            <a:xfrm>
              <a:off x="2758" y="2224"/>
              <a:ext cx="4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1800" b="1"/>
                <a:t>16 bit</a:t>
              </a:r>
              <a:endParaRPr lang="it-IT"/>
            </a:p>
          </p:txBody>
        </p:sp>
        <p:sp>
          <p:nvSpPr>
            <p:cNvPr id="54346" name="Rectangle 42"/>
            <p:cNvSpPr>
              <a:spLocks noChangeArrowheads="1"/>
            </p:cNvSpPr>
            <p:nvPr/>
          </p:nvSpPr>
          <p:spPr bwMode="auto">
            <a:xfrm>
              <a:off x="2502" y="1704"/>
              <a:ext cx="891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3048000" y="4508500"/>
            <a:ext cx="952500" cy="177800"/>
            <a:chOff x="1844" y="1776"/>
            <a:chExt cx="672" cy="88"/>
          </a:xfrm>
        </p:grpSpPr>
        <p:sp>
          <p:nvSpPr>
            <p:cNvPr id="54339" name="Line 44"/>
            <p:cNvSpPr>
              <a:spLocks noChangeShapeType="1"/>
            </p:cNvSpPr>
            <p:nvPr/>
          </p:nvSpPr>
          <p:spPr bwMode="auto">
            <a:xfrm>
              <a:off x="1844" y="18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340" name="Line 45"/>
            <p:cNvSpPr>
              <a:spLocks noChangeShapeType="1"/>
            </p:cNvSpPr>
            <p:nvPr/>
          </p:nvSpPr>
          <p:spPr bwMode="auto">
            <a:xfrm>
              <a:off x="1844" y="186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341" name="Line 46"/>
            <p:cNvSpPr>
              <a:spLocks noChangeShapeType="1"/>
            </p:cNvSpPr>
            <p:nvPr/>
          </p:nvSpPr>
          <p:spPr bwMode="auto">
            <a:xfrm>
              <a:off x="1844" y="17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8" name="Group 47"/>
          <p:cNvGrpSpPr>
            <a:grpSpLocks/>
          </p:cNvGrpSpPr>
          <p:nvPr/>
        </p:nvGrpSpPr>
        <p:grpSpPr bwMode="auto">
          <a:xfrm>
            <a:off x="3048000" y="4089400"/>
            <a:ext cx="952500" cy="177800"/>
            <a:chOff x="1844" y="1776"/>
            <a:chExt cx="672" cy="88"/>
          </a:xfrm>
        </p:grpSpPr>
        <p:sp>
          <p:nvSpPr>
            <p:cNvPr id="54336" name="Line 48"/>
            <p:cNvSpPr>
              <a:spLocks noChangeShapeType="1"/>
            </p:cNvSpPr>
            <p:nvPr/>
          </p:nvSpPr>
          <p:spPr bwMode="auto">
            <a:xfrm>
              <a:off x="1844" y="18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337" name="Line 49"/>
            <p:cNvSpPr>
              <a:spLocks noChangeShapeType="1"/>
            </p:cNvSpPr>
            <p:nvPr/>
          </p:nvSpPr>
          <p:spPr bwMode="auto">
            <a:xfrm>
              <a:off x="1844" y="186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338" name="Line 50"/>
            <p:cNvSpPr>
              <a:spLocks noChangeShapeType="1"/>
            </p:cNvSpPr>
            <p:nvPr/>
          </p:nvSpPr>
          <p:spPr bwMode="auto">
            <a:xfrm>
              <a:off x="1844" y="17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54289" name="Line 51"/>
          <p:cNvSpPr>
            <a:spLocks noChangeShapeType="1"/>
          </p:cNvSpPr>
          <p:nvPr/>
        </p:nvSpPr>
        <p:spPr bwMode="auto">
          <a:xfrm flipH="1">
            <a:off x="3048000" y="2362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4290" name="Text Box 52"/>
          <p:cNvSpPr txBox="1">
            <a:spLocks noChangeArrowheads="1"/>
          </p:cNvSpPr>
          <p:nvPr/>
        </p:nvSpPr>
        <p:spPr bwMode="auto">
          <a:xfrm>
            <a:off x="3810000" y="533400"/>
            <a:ext cx="81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b="1"/>
              <a:t>CPU</a:t>
            </a:r>
            <a:endParaRPr lang="it-IT"/>
          </a:p>
        </p:txBody>
      </p:sp>
      <p:sp>
        <p:nvSpPr>
          <p:cNvPr id="54291" name="Rectangle 53"/>
          <p:cNvSpPr>
            <a:spLocks noChangeArrowheads="1"/>
          </p:cNvSpPr>
          <p:nvPr/>
        </p:nvSpPr>
        <p:spPr bwMode="auto">
          <a:xfrm>
            <a:off x="5943600" y="838200"/>
            <a:ext cx="1752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/>
              <a:t>ALU</a:t>
            </a:r>
          </a:p>
        </p:txBody>
      </p:sp>
      <p:cxnSp>
        <p:nvCxnSpPr>
          <p:cNvPr id="54292" name="AutoShape 54"/>
          <p:cNvCxnSpPr>
            <a:cxnSpLocks noChangeShapeType="1"/>
            <a:stCxn id="54284" idx="3"/>
            <a:endCxn id="54291" idx="1"/>
          </p:cNvCxnSpPr>
          <p:nvPr/>
        </p:nvCxnSpPr>
        <p:spPr bwMode="auto">
          <a:xfrm flipV="1">
            <a:off x="5562600" y="1333500"/>
            <a:ext cx="381000" cy="990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grpSp>
        <p:nvGrpSpPr>
          <p:cNvPr id="9" name="Group 55"/>
          <p:cNvGrpSpPr>
            <a:grpSpLocks/>
          </p:cNvGrpSpPr>
          <p:nvPr/>
        </p:nvGrpSpPr>
        <p:grpSpPr bwMode="auto">
          <a:xfrm>
            <a:off x="7696200" y="1219200"/>
            <a:ext cx="533400" cy="228600"/>
            <a:chOff x="1844" y="1776"/>
            <a:chExt cx="672" cy="88"/>
          </a:xfrm>
        </p:grpSpPr>
        <p:sp>
          <p:nvSpPr>
            <p:cNvPr id="54333" name="Line 56"/>
            <p:cNvSpPr>
              <a:spLocks noChangeShapeType="1"/>
            </p:cNvSpPr>
            <p:nvPr/>
          </p:nvSpPr>
          <p:spPr bwMode="auto">
            <a:xfrm>
              <a:off x="1844" y="18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334" name="Line 57"/>
            <p:cNvSpPr>
              <a:spLocks noChangeShapeType="1"/>
            </p:cNvSpPr>
            <p:nvPr/>
          </p:nvSpPr>
          <p:spPr bwMode="auto">
            <a:xfrm>
              <a:off x="1844" y="186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335" name="Line 58"/>
            <p:cNvSpPr>
              <a:spLocks noChangeShapeType="1"/>
            </p:cNvSpPr>
            <p:nvPr/>
          </p:nvSpPr>
          <p:spPr bwMode="auto">
            <a:xfrm>
              <a:off x="1844" y="17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10" name="Group 59"/>
          <p:cNvGrpSpPr>
            <a:grpSpLocks/>
          </p:cNvGrpSpPr>
          <p:nvPr/>
        </p:nvGrpSpPr>
        <p:grpSpPr bwMode="auto">
          <a:xfrm rot="16200000" flipH="1">
            <a:off x="7429500" y="1790700"/>
            <a:ext cx="1371600" cy="228600"/>
            <a:chOff x="1844" y="1776"/>
            <a:chExt cx="672" cy="88"/>
          </a:xfrm>
        </p:grpSpPr>
        <p:sp>
          <p:nvSpPr>
            <p:cNvPr id="54330" name="Line 60"/>
            <p:cNvSpPr>
              <a:spLocks noChangeShapeType="1"/>
            </p:cNvSpPr>
            <p:nvPr/>
          </p:nvSpPr>
          <p:spPr bwMode="auto">
            <a:xfrm>
              <a:off x="1844" y="18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331" name="Line 61"/>
            <p:cNvSpPr>
              <a:spLocks noChangeShapeType="1"/>
            </p:cNvSpPr>
            <p:nvPr/>
          </p:nvSpPr>
          <p:spPr bwMode="auto">
            <a:xfrm>
              <a:off x="1844" y="186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332" name="Line 62"/>
            <p:cNvSpPr>
              <a:spLocks noChangeShapeType="1"/>
            </p:cNvSpPr>
            <p:nvPr/>
          </p:nvSpPr>
          <p:spPr bwMode="auto">
            <a:xfrm>
              <a:off x="1844" y="17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11" name="Group 63"/>
          <p:cNvGrpSpPr>
            <a:grpSpLocks/>
          </p:cNvGrpSpPr>
          <p:nvPr/>
        </p:nvGrpSpPr>
        <p:grpSpPr bwMode="auto">
          <a:xfrm>
            <a:off x="6781800" y="1881188"/>
            <a:ext cx="2057400" cy="854075"/>
            <a:chOff x="3648" y="1824"/>
            <a:chExt cx="1728" cy="538"/>
          </a:xfrm>
        </p:grpSpPr>
        <p:grpSp>
          <p:nvGrpSpPr>
            <p:cNvPr id="12" name="Group 64"/>
            <p:cNvGrpSpPr>
              <a:grpSpLocks/>
            </p:cNvGrpSpPr>
            <p:nvPr/>
          </p:nvGrpSpPr>
          <p:grpSpPr bwMode="auto">
            <a:xfrm>
              <a:off x="3648" y="2112"/>
              <a:ext cx="1728" cy="250"/>
              <a:chOff x="3648" y="2112"/>
              <a:chExt cx="1728" cy="250"/>
            </a:xfrm>
          </p:grpSpPr>
          <p:sp>
            <p:nvSpPr>
              <p:cNvPr id="54328" name="Rectangle 65"/>
              <p:cNvSpPr>
                <a:spLocks noChangeArrowheads="1"/>
              </p:cNvSpPr>
              <p:nvPr/>
            </p:nvSpPr>
            <p:spPr bwMode="auto">
              <a:xfrm>
                <a:off x="4176" y="2117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4329" name="Text Box 66"/>
              <p:cNvSpPr txBox="1">
                <a:spLocks noChangeArrowheads="1"/>
              </p:cNvSpPr>
              <p:nvPr/>
            </p:nvSpPr>
            <p:spPr bwMode="auto">
              <a:xfrm>
                <a:off x="3648" y="2112"/>
                <a:ext cx="416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R2</a:t>
                </a:r>
              </a:p>
            </p:txBody>
          </p:sp>
        </p:grpSp>
        <p:grpSp>
          <p:nvGrpSpPr>
            <p:cNvPr id="13" name="Group 67"/>
            <p:cNvGrpSpPr>
              <a:grpSpLocks/>
            </p:cNvGrpSpPr>
            <p:nvPr/>
          </p:nvGrpSpPr>
          <p:grpSpPr bwMode="auto">
            <a:xfrm>
              <a:off x="3648" y="1824"/>
              <a:ext cx="1728" cy="250"/>
              <a:chOff x="3648" y="2112"/>
              <a:chExt cx="1728" cy="250"/>
            </a:xfrm>
          </p:grpSpPr>
          <p:sp>
            <p:nvSpPr>
              <p:cNvPr id="54326" name="Rectangle 68"/>
              <p:cNvSpPr>
                <a:spLocks noChangeArrowheads="1"/>
              </p:cNvSpPr>
              <p:nvPr/>
            </p:nvSpPr>
            <p:spPr bwMode="auto">
              <a:xfrm>
                <a:off x="4176" y="2117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4327" name="Text Box 69"/>
              <p:cNvSpPr txBox="1">
                <a:spLocks noChangeArrowheads="1"/>
              </p:cNvSpPr>
              <p:nvPr/>
            </p:nvSpPr>
            <p:spPr bwMode="auto">
              <a:xfrm>
                <a:off x="3648" y="2112"/>
                <a:ext cx="416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R1</a:t>
                </a:r>
              </a:p>
            </p:txBody>
          </p:sp>
        </p:grpSp>
      </p:grpSp>
      <p:grpSp>
        <p:nvGrpSpPr>
          <p:cNvPr id="14" name="Group 70"/>
          <p:cNvGrpSpPr>
            <a:grpSpLocks/>
          </p:cNvGrpSpPr>
          <p:nvPr/>
        </p:nvGrpSpPr>
        <p:grpSpPr bwMode="auto">
          <a:xfrm>
            <a:off x="5410200" y="4495800"/>
            <a:ext cx="1054100" cy="228600"/>
            <a:chOff x="1844" y="1776"/>
            <a:chExt cx="672" cy="88"/>
          </a:xfrm>
        </p:grpSpPr>
        <p:sp>
          <p:nvSpPr>
            <p:cNvPr id="54321" name="Line 71"/>
            <p:cNvSpPr>
              <a:spLocks noChangeShapeType="1"/>
            </p:cNvSpPr>
            <p:nvPr/>
          </p:nvSpPr>
          <p:spPr bwMode="auto">
            <a:xfrm>
              <a:off x="1844" y="18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322" name="Line 72"/>
            <p:cNvSpPr>
              <a:spLocks noChangeShapeType="1"/>
            </p:cNvSpPr>
            <p:nvPr/>
          </p:nvSpPr>
          <p:spPr bwMode="auto">
            <a:xfrm>
              <a:off x="1844" y="186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323" name="Line 73"/>
            <p:cNvSpPr>
              <a:spLocks noChangeShapeType="1"/>
            </p:cNvSpPr>
            <p:nvPr/>
          </p:nvSpPr>
          <p:spPr bwMode="auto">
            <a:xfrm>
              <a:off x="1844" y="17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15" name="Group 74"/>
          <p:cNvGrpSpPr>
            <a:grpSpLocks/>
          </p:cNvGrpSpPr>
          <p:nvPr/>
        </p:nvGrpSpPr>
        <p:grpSpPr bwMode="auto">
          <a:xfrm rot="16200000" flipH="1">
            <a:off x="5600700" y="2400300"/>
            <a:ext cx="1447800" cy="304800"/>
            <a:chOff x="1844" y="1776"/>
            <a:chExt cx="672" cy="88"/>
          </a:xfrm>
        </p:grpSpPr>
        <p:sp>
          <p:nvSpPr>
            <p:cNvPr id="54318" name="Line 75"/>
            <p:cNvSpPr>
              <a:spLocks noChangeShapeType="1"/>
            </p:cNvSpPr>
            <p:nvPr/>
          </p:nvSpPr>
          <p:spPr bwMode="auto">
            <a:xfrm>
              <a:off x="1844" y="18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319" name="Line 76"/>
            <p:cNvSpPr>
              <a:spLocks noChangeShapeType="1"/>
            </p:cNvSpPr>
            <p:nvPr/>
          </p:nvSpPr>
          <p:spPr bwMode="auto">
            <a:xfrm>
              <a:off x="1844" y="186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320" name="Line 77"/>
            <p:cNvSpPr>
              <a:spLocks noChangeShapeType="1"/>
            </p:cNvSpPr>
            <p:nvPr/>
          </p:nvSpPr>
          <p:spPr bwMode="auto">
            <a:xfrm>
              <a:off x="1844" y="17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16" name="Group 78"/>
          <p:cNvGrpSpPr>
            <a:grpSpLocks/>
          </p:cNvGrpSpPr>
          <p:nvPr/>
        </p:nvGrpSpPr>
        <p:grpSpPr bwMode="auto">
          <a:xfrm>
            <a:off x="6172200" y="4495800"/>
            <a:ext cx="1295400" cy="228600"/>
            <a:chOff x="1844" y="1776"/>
            <a:chExt cx="672" cy="88"/>
          </a:xfrm>
        </p:grpSpPr>
        <p:sp>
          <p:nvSpPr>
            <p:cNvPr id="54315" name="Line 79"/>
            <p:cNvSpPr>
              <a:spLocks noChangeShapeType="1"/>
            </p:cNvSpPr>
            <p:nvPr/>
          </p:nvSpPr>
          <p:spPr bwMode="auto">
            <a:xfrm>
              <a:off x="1844" y="18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316" name="Line 80"/>
            <p:cNvSpPr>
              <a:spLocks noChangeShapeType="1"/>
            </p:cNvSpPr>
            <p:nvPr/>
          </p:nvSpPr>
          <p:spPr bwMode="auto">
            <a:xfrm>
              <a:off x="1844" y="186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317" name="Line 81"/>
            <p:cNvSpPr>
              <a:spLocks noChangeShapeType="1"/>
            </p:cNvSpPr>
            <p:nvPr/>
          </p:nvSpPr>
          <p:spPr bwMode="auto">
            <a:xfrm>
              <a:off x="1844" y="17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17" name="Group 82"/>
          <p:cNvGrpSpPr>
            <a:grpSpLocks/>
          </p:cNvGrpSpPr>
          <p:nvPr/>
        </p:nvGrpSpPr>
        <p:grpSpPr bwMode="auto">
          <a:xfrm>
            <a:off x="5435600" y="4038600"/>
            <a:ext cx="1054100" cy="228600"/>
            <a:chOff x="1844" y="1776"/>
            <a:chExt cx="672" cy="88"/>
          </a:xfrm>
        </p:grpSpPr>
        <p:sp>
          <p:nvSpPr>
            <p:cNvPr id="54312" name="Line 83"/>
            <p:cNvSpPr>
              <a:spLocks noChangeShapeType="1"/>
            </p:cNvSpPr>
            <p:nvPr/>
          </p:nvSpPr>
          <p:spPr bwMode="auto">
            <a:xfrm>
              <a:off x="1844" y="18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313" name="Line 84"/>
            <p:cNvSpPr>
              <a:spLocks noChangeShapeType="1"/>
            </p:cNvSpPr>
            <p:nvPr/>
          </p:nvSpPr>
          <p:spPr bwMode="auto">
            <a:xfrm>
              <a:off x="1844" y="186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314" name="Line 85"/>
            <p:cNvSpPr>
              <a:spLocks noChangeShapeType="1"/>
            </p:cNvSpPr>
            <p:nvPr/>
          </p:nvSpPr>
          <p:spPr bwMode="auto">
            <a:xfrm>
              <a:off x="1844" y="17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8952" name="Rectangle 88"/>
          <p:cNvSpPr>
            <a:spLocks noChangeArrowheads="1"/>
          </p:cNvSpPr>
          <p:nvPr/>
        </p:nvSpPr>
        <p:spPr bwMode="auto">
          <a:xfrm>
            <a:off x="5940425" y="3190875"/>
            <a:ext cx="2898775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4301" name="Text Box 89"/>
          <p:cNvSpPr txBox="1">
            <a:spLocks noChangeArrowheads="1"/>
          </p:cNvSpPr>
          <p:nvPr/>
        </p:nvSpPr>
        <p:spPr bwMode="auto">
          <a:xfrm>
            <a:off x="5489575" y="3200400"/>
            <a:ext cx="53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/>
              <a:t> IR</a:t>
            </a:r>
            <a:endParaRPr lang="it-IT"/>
          </a:p>
        </p:txBody>
      </p:sp>
      <p:sp>
        <p:nvSpPr>
          <p:cNvPr id="54302" name="Text Box 90"/>
          <p:cNvSpPr txBox="1">
            <a:spLocks noChangeArrowheads="1"/>
          </p:cNvSpPr>
          <p:nvPr/>
        </p:nvSpPr>
        <p:spPr bwMode="auto">
          <a:xfrm>
            <a:off x="6934200" y="3502025"/>
            <a:ext cx="73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800" b="1"/>
              <a:t>32 bit</a:t>
            </a:r>
            <a:endParaRPr lang="it-IT"/>
          </a:p>
        </p:txBody>
      </p:sp>
      <p:grpSp>
        <p:nvGrpSpPr>
          <p:cNvPr id="18" name="Group 91"/>
          <p:cNvGrpSpPr>
            <a:grpSpLocks/>
          </p:cNvGrpSpPr>
          <p:nvPr/>
        </p:nvGrpSpPr>
        <p:grpSpPr bwMode="auto">
          <a:xfrm rot="16200000" flipH="1">
            <a:off x="5981700" y="3771900"/>
            <a:ext cx="685800" cy="304800"/>
            <a:chOff x="1844" y="1776"/>
            <a:chExt cx="672" cy="88"/>
          </a:xfrm>
        </p:grpSpPr>
        <p:sp>
          <p:nvSpPr>
            <p:cNvPr id="54309" name="Line 92"/>
            <p:cNvSpPr>
              <a:spLocks noChangeShapeType="1"/>
            </p:cNvSpPr>
            <p:nvPr/>
          </p:nvSpPr>
          <p:spPr bwMode="auto">
            <a:xfrm>
              <a:off x="1844" y="18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310" name="Line 93"/>
            <p:cNvSpPr>
              <a:spLocks noChangeShapeType="1"/>
            </p:cNvSpPr>
            <p:nvPr/>
          </p:nvSpPr>
          <p:spPr bwMode="auto">
            <a:xfrm>
              <a:off x="1844" y="186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311" name="Line 94"/>
            <p:cNvSpPr>
              <a:spLocks noChangeShapeType="1"/>
            </p:cNvSpPr>
            <p:nvPr/>
          </p:nvSpPr>
          <p:spPr bwMode="auto">
            <a:xfrm>
              <a:off x="1844" y="17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19" name="Group 95"/>
          <p:cNvGrpSpPr>
            <a:grpSpLocks/>
          </p:cNvGrpSpPr>
          <p:nvPr/>
        </p:nvGrpSpPr>
        <p:grpSpPr bwMode="auto">
          <a:xfrm rot="16200000" flipH="1">
            <a:off x="6102350" y="4044950"/>
            <a:ext cx="1143000" cy="215900"/>
            <a:chOff x="1844" y="1776"/>
            <a:chExt cx="672" cy="88"/>
          </a:xfrm>
        </p:grpSpPr>
        <p:sp>
          <p:nvSpPr>
            <p:cNvPr id="54306" name="Line 96"/>
            <p:cNvSpPr>
              <a:spLocks noChangeShapeType="1"/>
            </p:cNvSpPr>
            <p:nvPr/>
          </p:nvSpPr>
          <p:spPr bwMode="auto">
            <a:xfrm>
              <a:off x="1844" y="18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307" name="Line 97"/>
            <p:cNvSpPr>
              <a:spLocks noChangeShapeType="1"/>
            </p:cNvSpPr>
            <p:nvPr/>
          </p:nvSpPr>
          <p:spPr bwMode="auto">
            <a:xfrm>
              <a:off x="1844" y="186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308" name="Line 98"/>
            <p:cNvSpPr>
              <a:spLocks noChangeShapeType="1"/>
            </p:cNvSpPr>
            <p:nvPr/>
          </p:nvSpPr>
          <p:spPr bwMode="auto">
            <a:xfrm>
              <a:off x="1844" y="17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cxnSp>
        <p:nvCxnSpPr>
          <p:cNvPr id="54305" name="AutoShape 99"/>
          <p:cNvCxnSpPr>
            <a:cxnSpLocks noChangeShapeType="1"/>
          </p:cNvCxnSpPr>
          <p:nvPr/>
        </p:nvCxnSpPr>
        <p:spPr bwMode="auto">
          <a:xfrm rot="-5400000">
            <a:off x="3952875" y="1990725"/>
            <a:ext cx="2628900" cy="1238250"/>
          </a:xfrm>
          <a:prstGeom prst="bentConnector3">
            <a:avLst>
              <a:gd name="adj1" fmla="val 3248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73529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89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89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89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52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Codificare le istruzioni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Problema: scrivere le istruzioni in uno spazio ridotto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Non vogliamo un </a:t>
            </a:r>
            <a:r>
              <a:rPr lang="it-IT" dirty="0" err="1" smtClean="0"/>
              <a:t>Instruction</a:t>
            </a:r>
            <a:r>
              <a:rPr lang="it-IT" dirty="0" smtClean="0"/>
              <a:t> </a:t>
            </a:r>
            <a:r>
              <a:rPr lang="it-IT" dirty="0" err="1" smtClean="0"/>
              <a:t>Register</a:t>
            </a:r>
            <a:r>
              <a:rPr lang="it-IT" dirty="0" smtClean="0"/>
              <a:t> (IR) molto più grande di una </a:t>
            </a:r>
            <a:r>
              <a:rPr lang="it-IT" b="1" i="1" dirty="0" smtClean="0"/>
              <a:t>parola</a:t>
            </a:r>
            <a:r>
              <a:rPr lang="it-IT" dirty="0" smtClean="0"/>
              <a:t>.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L’ottimo sarebbe avere un IR grande due </a:t>
            </a:r>
            <a:r>
              <a:rPr lang="it-IT" b="1" i="1" dirty="0" smtClean="0"/>
              <a:t>parole</a:t>
            </a:r>
            <a:r>
              <a:rPr lang="it-IT" dirty="0" smtClean="0"/>
              <a:t>.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004862" y="4886337"/>
            <a:ext cx="7162800" cy="619126"/>
            <a:chOff x="672" y="2058"/>
            <a:chExt cx="4512" cy="390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672" y="2064"/>
              <a:ext cx="451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919" y="2058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220477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Codificare le istruzioni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Cosa codificare: quali istruzioni ci servono?</a:t>
            </a:r>
          </a:p>
          <a:p>
            <a:pPr lvl="1">
              <a:buNone/>
            </a:pPr>
            <a:r>
              <a:rPr lang="it-IT" dirty="0" smtClean="0"/>
              <a:t>Classi di istruzioni </a:t>
            </a:r>
          </a:p>
          <a:p>
            <a:pPr lvl="1">
              <a:buNone/>
            </a:pPr>
            <a:endParaRPr lang="it-IT" dirty="0" smtClean="0"/>
          </a:p>
          <a:p>
            <a:pPr lvl="1" algn="ctr">
              <a:buNone/>
            </a:pPr>
            <a:r>
              <a:rPr lang="it-IT" dirty="0" smtClean="0"/>
              <a:t>riguardiamo il diagrammi di flusso!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Come codificare </a:t>
            </a:r>
            <a:r>
              <a:rPr lang="it-IT" dirty="0" err="1" smtClean="0"/>
              <a:t>rispamiando</a:t>
            </a:r>
            <a:r>
              <a:rPr lang="it-IT" dirty="0" smtClean="0"/>
              <a:t> spazio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3121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Classi di istruzioni</a:t>
            </a:r>
            <a:endParaRPr lang="it-IT" dirty="0"/>
          </a:p>
        </p:txBody>
      </p:sp>
      <p:sp>
        <p:nvSpPr>
          <p:cNvPr id="26" name="Rettangolo arrotondato 25"/>
          <p:cNvSpPr/>
          <p:nvPr/>
        </p:nvSpPr>
        <p:spPr>
          <a:xfrm>
            <a:off x="5143504" y="1928802"/>
            <a:ext cx="2286016" cy="64294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Affermazione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7" name="Rombo 26"/>
          <p:cNvSpPr/>
          <p:nvPr/>
        </p:nvSpPr>
        <p:spPr>
          <a:xfrm>
            <a:off x="4643438" y="3784602"/>
            <a:ext cx="3286148" cy="785818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Condizione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30" name="Forma 29"/>
          <p:cNvCxnSpPr>
            <a:stCxn id="27" idx="1"/>
          </p:cNvCxnSpPr>
          <p:nvPr/>
        </p:nvCxnSpPr>
        <p:spPr>
          <a:xfrm rot="10800000" flipV="1">
            <a:off x="4214810" y="4177510"/>
            <a:ext cx="428628" cy="678661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Forma 30"/>
          <p:cNvCxnSpPr>
            <a:stCxn id="27" idx="3"/>
          </p:cNvCxnSpPr>
          <p:nvPr/>
        </p:nvCxnSpPr>
        <p:spPr>
          <a:xfrm>
            <a:off x="7929586" y="4177511"/>
            <a:ext cx="428628" cy="607223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/>
          <p:cNvSpPr txBox="1"/>
          <p:nvPr/>
        </p:nvSpPr>
        <p:spPr>
          <a:xfrm>
            <a:off x="4143372" y="4070354"/>
            <a:ext cx="71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vera</a:t>
            </a:r>
            <a:endParaRPr lang="it-IT" dirty="0"/>
          </a:p>
        </p:txBody>
      </p:sp>
      <p:sp>
        <p:nvSpPr>
          <p:cNvPr id="43" name="CasellaDiTesto 42"/>
          <p:cNvSpPr txBox="1"/>
          <p:nvPr/>
        </p:nvSpPr>
        <p:spPr>
          <a:xfrm>
            <a:off x="7643834" y="4141792"/>
            <a:ext cx="76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falsa</a:t>
            </a:r>
            <a:endParaRPr lang="it-IT" dirty="0"/>
          </a:p>
        </p:txBody>
      </p:sp>
      <p:cxnSp>
        <p:nvCxnSpPr>
          <p:cNvPr id="45" name="Connettore 2 44"/>
          <p:cNvCxnSpPr/>
          <p:nvPr/>
        </p:nvCxnSpPr>
        <p:spPr>
          <a:xfrm rot="10800000">
            <a:off x="5714214" y="5286388"/>
            <a:ext cx="100013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1 48"/>
          <p:cNvCxnSpPr/>
          <p:nvPr/>
        </p:nvCxnSpPr>
        <p:spPr>
          <a:xfrm rot="5400000">
            <a:off x="6392875" y="5607859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1 50"/>
          <p:cNvCxnSpPr/>
          <p:nvPr/>
        </p:nvCxnSpPr>
        <p:spPr>
          <a:xfrm>
            <a:off x="5785652" y="5929330"/>
            <a:ext cx="92869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sellaDiTesto 54"/>
          <p:cNvSpPr txBox="1"/>
          <p:nvPr/>
        </p:nvSpPr>
        <p:spPr>
          <a:xfrm>
            <a:off x="5000162" y="1038509"/>
            <a:ext cx="2643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diagrammi di flusso</a:t>
            </a:r>
            <a:endParaRPr lang="it-IT" dirty="0"/>
          </a:p>
        </p:txBody>
      </p:sp>
      <p:cxnSp>
        <p:nvCxnSpPr>
          <p:cNvPr id="21" name="Connettore 1 20"/>
          <p:cNvCxnSpPr/>
          <p:nvPr/>
        </p:nvCxnSpPr>
        <p:spPr>
          <a:xfrm>
            <a:off x="214282" y="3143248"/>
            <a:ext cx="86439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>
            <a:off x="214282" y="1500174"/>
            <a:ext cx="86439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 rot="5400000">
            <a:off x="1643042" y="3786190"/>
            <a:ext cx="4572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/>
          <p:cNvSpPr txBox="1"/>
          <p:nvPr/>
        </p:nvSpPr>
        <p:spPr>
          <a:xfrm>
            <a:off x="463955" y="1571612"/>
            <a:ext cx="1893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Assegnazione</a:t>
            </a:r>
            <a:endParaRPr lang="it-IT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428596" y="2038641"/>
            <a:ext cx="1124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Somma</a:t>
            </a:r>
            <a:endParaRPr lang="it-IT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428596" y="2500306"/>
            <a:ext cx="1976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Comparazione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642910" y="5357826"/>
            <a:ext cx="816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Salto</a:t>
            </a:r>
            <a:endParaRPr lang="it-IT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714348" y="4000504"/>
            <a:ext cx="2480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Salto condizionato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941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Codificare</a:t>
            </a:r>
            <a:r>
              <a:rPr lang="en-US" dirty="0" smtClean="0"/>
              <a:t> </a:t>
            </a:r>
            <a:r>
              <a:rPr lang="en-US" dirty="0" err="1" smtClean="0"/>
              <a:t>Istruzioni</a:t>
            </a:r>
            <a:endParaRPr lang="en-US" dirty="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en-US" dirty="0" err="1" smtClean="0"/>
              <a:t>Istruzioni</a:t>
            </a:r>
            <a:r>
              <a:rPr lang="en-US" dirty="0" smtClean="0"/>
              <a:t> di </a:t>
            </a:r>
            <a:r>
              <a:rPr lang="en-US" dirty="0" err="1" smtClean="0"/>
              <a:t>assegnazione</a:t>
            </a:r>
            <a:r>
              <a:rPr lang="en-US" dirty="0" smtClean="0"/>
              <a:t>/</a:t>
            </a:r>
            <a:r>
              <a:rPr lang="en-US" dirty="0" err="1" smtClean="0"/>
              <a:t>modifica</a:t>
            </a: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 </a:t>
            </a:r>
            <a:r>
              <a:rPr lang="en-US" dirty="0" err="1" smtClean="0"/>
              <a:t>Cosa</a:t>
            </a:r>
            <a:r>
              <a:rPr lang="en-US" dirty="0" smtClean="0"/>
              <a:t> </a:t>
            </a:r>
            <a:r>
              <a:rPr lang="en-US" dirty="0" err="1" smtClean="0"/>
              <a:t>ci</a:t>
            </a:r>
            <a:r>
              <a:rPr lang="en-US" dirty="0" smtClean="0"/>
              <a:t> </a:t>
            </a:r>
            <a:r>
              <a:rPr lang="en-US" dirty="0" err="1" smtClean="0"/>
              <a:t>aspettiamo</a:t>
            </a:r>
            <a:r>
              <a:rPr lang="en-US" dirty="0" smtClean="0"/>
              <a:t> </a:t>
            </a:r>
            <a:r>
              <a:rPr lang="en-US" dirty="0" err="1" smtClean="0"/>
              <a:t>facciano</a:t>
            </a:r>
            <a:r>
              <a:rPr lang="en-US" dirty="0" smtClean="0"/>
              <a:t>:</a:t>
            </a:r>
          </a:p>
          <a:p>
            <a:pPr lvl="1" eaLnBrk="1" hangingPunct="1"/>
            <a:r>
              <a:rPr lang="en-US" dirty="0" err="1" smtClean="0">
                <a:latin typeface="Courier New" pitchFamily="49" charset="0"/>
              </a:rPr>
              <a:t>Assegna</a:t>
            </a:r>
            <a:r>
              <a:rPr lang="en-US" dirty="0" smtClean="0">
                <a:latin typeface="Courier New" pitchFamily="49" charset="0"/>
              </a:rPr>
              <a:t> ad A </a:t>
            </a:r>
            <a:r>
              <a:rPr lang="en-US" dirty="0" err="1" smtClean="0">
                <a:latin typeface="Courier New" pitchFamily="49" charset="0"/>
              </a:rPr>
              <a:t>il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valore</a:t>
            </a:r>
            <a:r>
              <a:rPr lang="en-US" dirty="0" smtClean="0">
                <a:latin typeface="Courier New" pitchFamily="49" charset="0"/>
              </a:rPr>
              <a:t> 2</a:t>
            </a:r>
          </a:p>
          <a:p>
            <a:pPr lvl="2" eaLnBrk="1" hangingPunct="1">
              <a:buNone/>
            </a:pPr>
            <a:r>
              <a:rPr lang="en-US" dirty="0" smtClean="0">
                <a:latin typeface="Courier New" pitchFamily="49" charset="0"/>
              </a:rPr>
              <a:t>A = 2	</a:t>
            </a:r>
            <a:r>
              <a:rPr lang="en-US" dirty="0" smtClean="0"/>
              <a:t> </a:t>
            </a:r>
            <a:r>
              <a:rPr lang="en-US" dirty="0" err="1" smtClean="0"/>
              <a:t>meglio</a:t>
            </a:r>
            <a:r>
              <a:rPr lang="en-US" dirty="0" smtClean="0"/>
              <a:t> </a:t>
            </a:r>
            <a:r>
              <a:rPr lang="en-US" dirty="0" err="1" smtClean="0"/>
              <a:t>scritto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</a:rPr>
              <a:t>A </a:t>
            </a:r>
            <a:r>
              <a:rPr lang="en-US" dirty="0" smtClean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dirty="0" smtClean="0">
                <a:latin typeface="Courier New" pitchFamily="49" charset="0"/>
              </a:rPr>
              <a:t> 2</a:t>
            </a:r>
          </a:p>
          <a:p>
            <a:pPr lvl="1" eaLnBrk="1" hangingPunct="1">
              <a:buNone/>
            </a:pPr>
            <a:endParaRPr lang="en-US" dirty="0" smtClean="0">
              <a:latin typeface="Courier New" pitchFamily="49" charset="0"/>
            </a:endParaRPr>
          </a:p>
          <a:p>
            <a:pPr lvl="1" eaLnBrk="1" hangingPunct="1"/>
            <a:r>
              <a:rPr lang="en-US" dirty="0" smtClean="0">
                <a:latin typeface="Courier New" pitchFamily="49" charset="0"/>
              </a:rPr>
              <a:t>A </a:t>
            </a:r>
            <a:r>
              <a:rPr lang="en-US" dirty="0" smtClean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dirty="0" smtClean="0">
                <a:latin typeface="Courier New" pitchFamily="49" charset="0"/>
              </a:rPr>
              <a:t> B + 1</a:t>
            </a:r>
          </a:p>
        </p:txBody>
      </p:sp>
    </p:spTree>
    <p:extLst>
      <p:ext uri="{BB962C8B-B14F-4D97-AF65-F5344CB8AC3E}">
        <p14:creationId xmlns:p14="http://schemas.microsoft.com/office/powerpoint/2010/main" val="247406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Codificare Istruzioni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 smtClean="0"/>
              <a:t>Istruzioni</a:t>
            </a:r>
            <a:r>
              <a:rPr lang="en-US" dirty="0" smtClean="0"/>
              <a:t> di </a:t>
            </a:r>
            <a:r>
              <a:rPr lang="en-US" dirty="0" err="1" smtClean="0"/>
              <a:t>assegnazione</a:t>
            </a:r>
            <a:r>
              <a:rPr lang="en-US" dirty="0" smtClean="0"/>
              <a:t>/</a:t>
            </a:r>
            <a:r>
              <a:rPr lang="en-US" dirty="0" err="1" smtClean="0"/>
              <a:t>modifica</a:t>
            </a:r>
            <a:endParaRPr lang="en-US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Ricordiamo: Usare poco spazio</a:t>
            </a:r>
          </a:p>
          <a:p>
            <a:pPr>
              <a:buNone/>
            </a:pPr>
            <a:r>
              <a:rPr lang="it-IT" dirty="0" smtClean="0"/>
              <a:t>	Quanti operatori?</a:t>
            </a:r>
          </a:p>
          <a:p>
            <a:pPr>
              <a:buNone/>
            </a:pPr>
            <a:r>
              <a:rPr lang="it-IT" dirty="0" smtClean="0"/>
              <a:t>	Quanti operandi?</a:t>
            </a:r>
          </a:p>
          <a:p>
            <a:pPr>
              <a:buNone/>
            </a:pPr>
            <a:r>
              <a:rPr lang="it-IT" dirty="0" smtClean="0"/>
              <a:t>Riprendiamo: </a:t>
            </a:r>
          </a:p>
          <a:p>
            <a:pPr marL="342900" lvl="2" indent="-342900">
              <a:buNone/>
            </a:pPr>
            <a:r>
              <a:rPr lang="en-US" dirty="0" smtClean="0">
                <a:latin typeface="Courier New" pitchFamily="49" charset="0"/>
              </a:rPr>
              <a:t>	A </a:t>
            </a:r>
            <a:r>
              <a:rPr lang="en-US" dirty="0" smtClean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dirty="0" smtClean="0">
                <a:latin typeface="Courier New" pitchFamily="49" charset="0"/>
              </a:rPr>
              <a:t> 2</a:t>
            </a:r>
          </a:p>
          <a:p>
            <a:pPr>
              <a:buNone/>
            </a:pPr>
            <a:r>
              <a:rPr lang="it-IT" dirty="0" smtClean="0"/>
              <a:t>	Operatori: </a:t>
            </a:r>
            <a:r>
              <a:rPr lang="en-US" dirty="0" smtClean="0">
                <a:latin typeface="Courier New" pitchFamily="49" charset="0"/>
                <a:sym typeface="Symbol" pitchFamily="18" charset="2"/>
              </a:rPr>
              <a:t>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Operandi: A, 2 ovvero </a:t>
            </a:r>
            <a:r>
              <a:rPr lang="it-IT" b="1" dirty="0" smtClean="0"/>
              <a:t>sorgente</a:t>
            </a:r>
            <a:r>
              <a:rPr lang="it-IT" dirty="0" smtClean="0"/>
              <a:t> e </a:t>
            </a:r>
            <a:r>
              <a:rPr lang="it-IT" b="1" dirty="0" smtClean="0"/>
              <a:t>destinazione</a:t>
            </a:r>
          </a:p>
          <a:p>
            <a:pPr marL="342900" lvl="2" indent="-342900">
              <a:buNone/>
            </a:pPr>
            <a:endParaRPr lang="en-US" dirty="0" smtClean="0">
              <a:latin typeface="Courier New" pitchFamily="49" charset="0"/>
            </a:endParaRP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2653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Codificare Istruzioni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 smtClean="0"/>
              <a:t>Istruzioni</a:t>
            </a:r>
            <a:r>
              <a:rPr lang="en-US" dirty="0" smtClean="0"/>
              <a:t> di </a:t>
            </a:r>
            <a:r>
              <a:rPr lang="en-US" dirty="0" err="1" smtClean="0"/>
              <a:t>assegnazione</a:t>
            </a:r>
            <a:r>
              <a:rPr lang="en-US" dirty="0" smtClean="0"/>
              <a:t>/</a:t>
            </a:r>
            <a:r>
              <a:rPr lang="en-US" dirty="0" err="1" smtClean="0"/>
              <a:t>modifica</a:t>
            </a:r>
            <a:endParaRPr lang="en-US" dirty="0" smtClean="0"/>
          </a:p>
          <a:p>
            <a:pPr>
              <a:buNone/>
            </a:pPr>
            <a:r>
              <a:rPr lang="it-IT" dirty="0" smtClean="0"/>
              <a:t>Scriviamola con:</a:t>
            </a:r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SPOSTA &lt;OPERANDO1&gt; &lt;OPERANDO2&gt;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dove:</a:t>
            </a:r>
          </a:p>
          <a:p>
            <a:pPr>
              <a:buNone/>
            </a:pPr>
            <a:r>
              <a:rPr lang="it-IT" dirty="0" smtClean="0"/>
              <a:t>	OPERANDO1 è la destinazione</a:t>
            </a:r>
          </a:p>
          <a:p>
            <a:pPr>
              <a:buNone/>
            </a:pPr>
            <a:r>
              <a:rPr lang="it-IT" dirty="0" smtClean="0"/>
              <a:t>	OPERANDO2 è la sorgente</a:t>
            </a:r>
          </a:p>
          <a:p>
            <a:pPr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5026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Codificare Istruzioni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Riprendiamo: </a:t>
            </a:r>
          </a:p>
          <a:p>
            <a:pPr marL="342900" lvl="2" indent="-342900" algn="ctr">
              <a:buNone/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sz="3200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3200" dirty="0">
                <a:latin typeface="Courier New" pitchFamily="49" charset="0"/>
              </a:rPr>
              <a:t> </a:t>
            </a:r>
            <a:r>
              <a:rPr lang="en-US" sz="3200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3200" dirty="0">
                <a:latin typeface="Courier New" pitchFamily="49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Courier New" pitchFamily="49" charset="0"/>
              </a:rPr>
              <a:t>2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 smtClean="0"/>
              <a:t>Nella nuova dicitura viene scritta come </a:t>
            </a:r>
          </a:p>
          <a:p>
            <a:pPr marL="0" indent="0" algn="ctr">
              <a:buNone/>
            </a:pPr>
            <a:r>
              <a:rPr lang="it-IT" dirty="0" smtClean="0"/>
              <a:t>SPOSTA </a:t>
            </a:r>
            <a:r>
              <a:rPr lang="it-IT" dirty="0" smtClean="0">
                <a:solidFill>
                  <a:srgbClr val="FF0000"/>
                </a:solidFill>
              </a:rPr>
              <a:t>A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0070C0"/>
                </a:solidFill>
              </a:rPr>
              <a:t>2</a:t>
            </a:r>
            <a:endParaRPr lang="it-IT" dirty="0">
              <a:solidFill>
                <a:srgbClr val="0070C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8457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Codificare Istruzioni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 smtClean="0"/>
              <a:t>Istruzioni</a:t>
            </a:r>
            <a:r>
              <a:rPr lang="en-US" dirty="0" smtClean="0"/>
              <a:t> di </a:t>
            </a:r>
            <a:r>
              <a:rPr lang="en-US" dirty="0" err="1" smtClean="0"/>
              <a:t>assegnazione</a:t>
            </a:r>
            <a:r>
              <a:rPr lang="en-US" dirty="0" smtClean="0"/>
              <a:t>/</a:t>
            </a:r>
            <a:r>
              <a:rPr lang="en-US" dirty="0" err="1" smtClean="0"/>
              <a:t>modifica</a:t>
            </a:r>
            <a:endParaRPr lang="en-US" dirty="0" smtClean="0"/>
          </a:p>
          <a:p>
            <a:pPr>
              <a:buNone/>
            </a:pPr>
            <a:r>
              <a:rPr lang="it-IT" dirty="0" smtClean="0"/>
              <a:t>Scriviamola con:</a:t>
            </a:r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SPOSTA &lt;OPERANDO1&gt; &lt;OPERANDO2&gt;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="1" i="1" dirty="0" smtClean="0"/>
              <a:t>Domanda</a:t>
            </a:r>
          </a:p>
          <a:p>
            <a:pPr marL="342900" lvl="1" indent="-342900">
              <a:buNone/>
            </a:pPr>
            <a:r>
              <a:rPr lang="it-IT" dirty="0" smtClean="0"/>
              <a:t>Possiamo codificare </a:t>
            </a:r>
            <a:r>
              <a:rPr lang="en-US" dirty="0" smtClean="0">
                <a:latin typeface="Courier New" pitchFamily="49" charset="0"/>
              </a:rPr>
              <a:t>A </a:t>
            </a:r>
            <a:r>
              <a:rPr lang="en-US" dirty="0" smtClean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dirty="0" smtClean="0">
                <a:latin typeface="Courier New" pitchFamily="49" charset="0"/>
              </a:rPr>
              <a:t> B + 1 </a:t>
            </a:r>
            <a:r>
              <a:rPr lang="it-IT" dirty="0" smtClean="0"/>
              <a:t>?</a:t>
            </a:r>
            <a:endParaRPr lang="en-US" dirty="0" smtClean="0">
              <a:latin typeface="Courier New" pitchFamily="49" charset="0"/>
            </a:endParaRP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975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Architettura di un Elaboratore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Von Neumann (1950)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124200" y="2971800"/>
            <a:ext cx="3200400" cy="2743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759200" y="3429000"/>
            <a:ext cx="19050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CPU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759200" y="4572000"/>
            <a:ext cx="19050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Memoria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6781800" y="4000500"/>
            <a:ext cx="19050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Output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62000" y="4000500"/>
            <a:ext cx="19050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Input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2667000" y="4343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6337300" y="4343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729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Codificare Istruzioni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 smtClean="0"/>
              <a:t>Istruzioni</a:t>
            </a:r>
            <a:r>
              <a:rPr lang="en-US" dirty="0" smtClean="0"/>
              <a:t> di </a:t>
            </a:r>
            <a:r>
              <a:rPr lang="en-US" dirty="0" err="1" smtClean="0"/>
              <a:t>assegnazione</a:t>
            </a:r>
            <a:r>
              <a:rPr lang="en-US" dirty="0" smtClean="0"/>
              <a:t>/</a:t>
            </a:r>
            <a:r>
              <a:rPr lang="en-US" dirty="0" err="1" smtClean="0"/>
              <a:t>modifica</a:t>
            </a:r>
            <a:endParaRPr lang="en-US" dirty="0" smtClean="0"/>
          </a:p>
          <a:p>
            <a:pPr>
              <a:buNone/>
            </a:pPr>
            <a:r>
              <a:rPr lang="it-IT" dirty="0" smtClean="0"/>
              <a:t>Scriviamola con:</a:t>
            </a:r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SPOSTA &lt;OPERANDO1&gt; &lt;OPERANDO2&gt;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Per risparmiare spazio: </a:t>
            </a:r>
          </a:p>
          <a:p>
            <a:pPr>
              <a:buNone/>
            </a:pPr>
            <a:r>
              <a:rPr lang="it-IT" dirty="0" smtClean="0"/>
              <a:t>Gli operandi:</a:t>
            </a:r>
          </a:p>
          <a:p>
            <a:pPr>
              <a:buNone/>
            </a:pPr>
            <a:r>
              <a:rPr lang="it-IT" sz="2000" dirty="0" smtClean="0"/>
              <a:t>	o sono valori </a:t>
            </a:r>
          </a:p>
          <a:p>
            <a:pPr>
              <a:buNone/>
            </a:pPr>
            <a:r>
              <a:rPr lang="it-IT" sz="2000" dirty="0" smtClean="0"/>
              <a:t>	o sono nomi di registri</a:t>
            </a:r>
          </a:p>
          <a:p>
            <a:pPr>
              <a:buNone/>
            </a:pPr>
            <a:r>
              <a:rPr lang="it-IT" sz="2000" dirty="0" smtClean="0"/>
              <a:t>	uno dei due può essere un indirizzo di memoria</a:t>
            </a:r>
          </a:p>
          <a:p>
            <a:pPr marL="342900" lvl="1" indent="-342900">
              <a:buNone/>
            </a:pPr>
            <a:endParaRPr lang="en-US" dirty="0" smtClean="0">
              <a:latin typeface="Courier New" pitchFamily="49" charset="0"/>
            </a:endParaRP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038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Ricadute</a:t>
            </a:r>
            <a:r>
              <a:rPr lang="en-US" i="1" dirty="0"/>
              <a:t> </a:t>
            </a:r>
            <a:r>
              <a:rPr lang="en-US" i="1" dirty="0" err="1"/>
              <a:t>delle</a:t>
            </a:r>
            <a:r>
              <a:rPr lang="en-US" i="1" dirty="0"/>
              <a:t> </a:t>
            </a:r>
            <a:r>
              <a:rPr lang="en-US" i="1" dirty="0" err="1"/>
              <a:t>nostre</a:t>
            </a:r>
            <a:r>
              <a:rPr lang="en-US" i="1" dirty="0"/>
              <a:t> </a:t>
            </a:r>
            <a:r>
              <a:rPr lang="en-US" i="1" dirty="0" err="1" smtClean="0"/>
              <a:t>scelte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Data la definizione dell’istruzione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SPOSTA &lt;OPERANDO1&gt; &lt;OPERANDO2&gt;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en-US" dirty="0" err="1" smtClean="0"/>
              <a:t>Scrivere</a:t>
            </a:r>
            <a:r>
              <a:rPr lang="en-US" dirty="0" smtClean="0"/>
              <a:t> la </a:t>
            </a:r>
            <a:r>
              <a:rPr lang="en-US" dirty="0" err="1" smtClean="0"/>
              <a:t>sequenza</a:t>
            </a:r>
            <a:r>
              <a:rPr lang="en-US" dirty="0" smtClean="0"/>
              <a:t> di </a:t>
            </a:r>
            <a:r>
              <a:rPr lang="en-US" dirty="0" err="1" smtClean="0"/>
              <a:t>istruzioni</a:t>
            </a:r>
            <a:r>
              <a:rPr lang="en-US" dirty="0" smtClean="0"/>
              <a:t> per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Scambio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valori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A e B</a:t>
            </a:r>
            <a:endParaRPr lang="en-US" sz="3600" dirty="0"/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8993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i="1" dirty="0" err="1"/>
              <a:t>Ricadute</a:t>
            </a:r>
            <a:r>
              <a:rPr lang="en-US" i="1" dirty="0"/>
              <a:t> </a:t>
            </a:r>
            <a:r>
              <a:rPr lang="en-US" i="1" dirty="0" err="1"/>
              <a:t>delle</a:t>
            </a:r>
            <a:r>
              <a:rPr lang="en-US" i="1" dirty="0"/>
              <a:t> </a:t>
            </a:r>
            <a:r>
              <a:rPr lang="en-US" i="1" dirty="0" err="1"/>
              <a:t>nostre</a:t>
            </a:r>
            <a:r>
              <a:rPr lang="en-US" i="1" dirty="0"/>
              <a:t> </a:t>
            </a:r>
            <a:r>
              <a:rPr lang="en-US" i="1" dirty="0" err="1"/>
              <a:t>scelte</a:t>
            </a:r>
            <a:endParaRPr lang="en-US" i="1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153400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US" sz="3200" dirty="0" smtClean="0">
              <a:latin typeface="Courier New" pitchFamily="49" charset="0"/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sz="3200" dirty="0" smtClean="0">
                <a:latin typeface="Courier New" pitchFamily="49" charset="0"/>
              </a:rPr>
              <a:t>SCAMBIA A B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/>
              <a:t>essere</a:t>
            </a:r>
            <a:r>
              <a:rPr lang="en-US" dirty="0"/>
              <a:t> </a:t>
            </a:r>
            <a:r>
              <a:rPr lang="en-US" dirty="0" err="1"/>
              <a:t>scritto</a:t>
            </a:r>
            <a:r>
              <a:rPr lang="en-US" dirty="0"/>
              <a:t> con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3200" dirty="0" smtClean="0">
                <a:latin typeface="Courier New" pitchFamily="49" charset="0"/>
              </a:rPr>
              <a:t>SPOSTA TEMP A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3200" dirty="0" smtClean="0">
                <a:latin typeface="Courier New" pitchFamily="49" charset="0"/>
              </a:rPr>
              <a:t>SPOSTA A B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3200" dirty="0" smtClean="0">
                <a:latin typeface="Courier New" pitchFamily="49" charset="0"/>
              </a:rPr>
              <a:t>SPOSTA B TEMP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7832725" y="1336675"/>
            <a:ext cx="1307794" cy="461665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 smtClean="0"/>
              <a:t>SPOSTA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79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Classi</a:t>
            </a:r>
            <a:r>
              <a:rPr lang="en-US" dirty="0"/>
              <a:t> di </a:t>
            </a:r>
            <a:r>
              <a:rPr lang="en-US" dirty="0" err="1" smtClean="0"/>
              <a:t>Istruzioni</a:t>
            </a:r>
            <a:r>
              <a:rPr lang="en-US" dirty="0" smtClean="0"/>
              <a:t>: </a:t>
            </a:r>
            <a:r>
              <a:rPr lang="it-IT" dirty="0" smtClean="0"/>
              <a:t>salto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Rombo 3"/>
          <p:cNvSpPr/>
          <p:nvPr/>
        </p:nvSpPr>
        <p:spPr>
          <a:xfrm>
            <a:off x="2578482" y="1844824"/>
            <a:ext cx="3286148" cy="785818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Condizione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5" name="Forma 29"/>
          <p:cNvCxnSpPr>
            <a:stCxn id="4" idx="1"/>
          </p:cNvCxnSpPr>
          <p:nvPr/>
        </p:nvCxnSpPr>
        <p:spPr>
          <a:xfrm rot="10800000" flipV="1">
            <a:off x="2149854" y="2237732"/>
            <a:ext cx="428628" cy="678661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Forma 30"/>
          <p:cNvCxnSpPr>
            <a:stCxn id="4" idx="3"/>
          </p:cNvCxnSpPr>
          <p:nvPr/>
        </p:nvCxnSpPr>
        <p:spPr>
          <a:xfrm>
            <a:off x="5864630" y="2237733"/>
            <a:ext cx="428628" cy="607223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2078416" y="2130576"/>
            <a:ext cx="71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vera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578878" y="2202014"/>
            <a:ext cx="76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falsa</a:t>
            </a:r>
            <a:endParaRPr lang="it-IT" dirty="0"/>
          </a:p>
        </p:txBody>
      </p:sp>
      <p:cxnSp>
        <p:nvCxnSpPr>
          <p:cNvPr id="9" name="Connettore 2 8"/>
          <p:cNvCxnSpPr/>
          <p:nvPr/>
        </p:nvCxnSpPr>
        <p:spPr>
          <a:xfrm rot="10800000">
            <a:off x="3851920" y="4077072"/>
            <a:ext cx="100013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 rot="5400000">
            <a:off x="4530581" y="4398543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3923358" y="4720014"/>
            <a:ext cx="92869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845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Classi</a:t>
            </a:r>
            <a:r>
              <a:rPr lang="en-US" dirty="0"/>
              <a:t> di </a:t>
            </a:r>
            <a:r>
              <a:rPr lang="en-US" dirty="0" err="1"/>
              <a:t>Istruzioni</a:t>
            </a:r>
            <a:r>
              <a:rPr lang="en-US" dirty="0"/>
              <a:t>: </a:t>
            </a:r>
            <a:r>
              <a:rPr lang="it-IT" dirty="0"/>
              <a:t>salto</a:t>
            </a:r>
          </a:p>
        </p:txBody>
      </p:sp>
      <p:sp>
        <p:nvSpPr>
          <p:cNvPr id="4" name="Segnaposto contenuto 2"/>
          <p:cNvSpPr txBox="1">
            <a:spLocks/>
          </p:cNvSpPr>
          <p:nvPr/>
        </p:nvSpPr>
        <p:spPr bwMode="auto">
          <a:xfrm>
            <a:off x="214282" y="1500174"/>
            <a:ext cx="392909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Metodo Pallottoliere</a:t>
            </a:r>
          </a:p>
          <a:p>
            <a:pPr marL="514350" indent="-514350" eaLnBrk="1" hangingPunct="1">
              <a:buFontTx/>
              <a:buAutoNum type="arabicParenR"/>
              <a:defRPr/>
            </a:pPr>
            <a:r>
              <a:rPr lang="it-IT" sz="2000" dirty="0" smtClean="0"/>
              <a:t>Dati i due numeri A e B</a:t>
            </a:r>
          </a:p>
          <a:p>
            <a:pPr marL="514350" indent="-514350" eaLnBrk="1" hangingPunct="1">
              <a:buFontTx/>
              <a:buAutoNum type="arabicParenR"/>
              <a:defRPr/>
            </a:pPr>
            <a:r>
              <a:rPr lang="it-IT" sz="2000" dirty="0" smtClean="0"/>
              <a:t>Si metta in A ciò che si ottiene facendo A + 1</a:t>
            </a:r>
          </a:p>
          <a:p>
            <a:pPr marL="514350" indent="-514350" eaLnBrk="1" hangingPunct="1">
              <a:buFontTx/>
              <a:buAutoNum type="arabicParenR"/>
              <a:defRPr/>
            </a:pPr>
            <a:r>
              <a:rPr lang="it-IT" sz="2000" dirty="0" smtClean="0"/>
              <a:t>Si metta in B ciò che si ottiene facendo B – 1</a:t>
            </a:r>
          </a:p>
          <a:p>
            <a:pPr marL="514350" indent="-514350" eaLnBrk="1" hangingPunct="1">
              <a:buFontTx/>
              <a:buAutoNum type="arabicParenR"/>
              <a:defRPr/>
            </a:pPr>
            <a:r>
              <a:rPr lang="it-IT" sz="2000" dirty="0" smtClean="0"/>
              <a:t>Se B non è uguale a 0 </a:t>
            </a:r>
          </a:p>
          <a:p>
            <a:pPr marL="914400" lvl="1" indent="-514350" eaLnBrk="1" hangingPunct="1">
              <a:buFontTx/>
              <a:buNone/>
              <a:defRPr/>
            </a:pPr>
            <a:r>
              <a:rPr lang="it-IT" sz="2000" dirty="0" smtClean="0"/>
              <a:t>	allora si torni al passo 2)</a:t>
            </a:r>
          </a:p>
          <a:p>
            <a:pPr marL="914400" lvl="1" indent="-514350" eaLnBrk="1" hangingPunct="1">
              <a:buFontTx/>
              <a:buNone/>
              <a:defRPr/>
            </a:pPr>
            <a:r>
              <a:rPr lang="it-IT" sz="2000" dirty="0" smtClean="0"/>
              <a:t>	altrimenti A contiene la somma tra l’originale A e l’originale B</a:t>
            </a:r>
          </a:p>
          <a:p>
            <a:pPr marL="514350" indent="-514350" eaLnBrk="1" hangingPunct="1">
              <a:buFontTx/>
              <a:buAutoNum type="arabicParenR"/>
              <a:defRPr/>
            </a:pPr>
            <a:endParaRPr lang="it-IT" sz="2000" dirty="0" smtClean="0"/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it-IT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it-IT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it-IT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Rettangolo arrotondato 19"/>
          <p:cNvSpPr/>
          <p:nvPr/>
        </p:nvSpPr>
        <p:spPr>
          <a:xfrm>
            <a:off x="5429256" y="2857496"/>
            <a:ext cx="2286016" cy="64294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</a:t>
            </a:r>
            <a:r>
              <a:rPr lang="it-IT" dirty="0" smtClean="0">
                <a:solidFill>
                  <a:schemeClr val="tx1"/>
                </a:solidFill>
                <a:sym typeface="Symbol"/>
              </a:rPr>
              <a:t>=</a:t>
            </a:r>
            <a:r>
              <a:rPr lang="it-IT" dirty="0" smtClean="0">
                <a:solidFill>
                  <a:schemeClr val="tx1"/>
                </a:solidFill>
              </a:rPr>
              <a:t>A+1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2" name="Rettangolo arrotondato 21"/>
          <p:cNvSpPr/>
          <p:nvPr/>
        </p:nvSpPr>
        <p:spPr>
          <a:xfrm>
            <a:off x="5429256" y="3786190"/>
            <a:ext cx="2286016" cy="64294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mtClean="0">
                <a:solidFill>
                  <a:schemeClr val="tx1"/>
                </a:solidFill>
              </a:rPr>
              <a:t>B</a:t>
            </a:r>
            <a:r>
              <a:rPr lang="it-IT" smtClean="0">
                <a:solidFill>
                  <a:schemeClr val="tx1"/>
                </a:solidFill>
                <a:sym typeface="Symbol"/>
              </a:rPr>
              <a:t> = </a:t>
            </a:r>
            <a:r>
              <a:rPr lang="it-IT" dirty="0" smtClean="0">
                <a:solidFill>
                  <a:schemeClr val="tx1"/>
                </a:solidFill>
              </a:rPr>
              <a:t>B-1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4" name="Rombo 23"/>
          <p:cNvSpPr/>
          <p:nvPr/>
        </p:nvSpPr>
        <p:spPr>
          <a:xfrm>
            <a:off x="4933393" y="4929198"/>
            <a:ext cx="3286148" cy="785818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B=0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26" name="Connettore 4 25"/>
          <p:cNvCxnSpPr>
            <a:stCxn id="24" idx="3"/>
            <a:endCxn id="20" idx="3"/>
          </p:cNvCxnSpPr>
          <p:nvPr/>
        </p:nvCxnSpPr>
        <p:spPr>
          <a:xfrm flipH="1" flipV="1">
            <a:off x="7715272" y="3178967"/>
            <a:ext cx="504269" cy="2143140"/>
          </a:xfrm>
          <a:prstGeom prst="bentConnector3">
            <a:avLst>
              <a:gd name="adj1" fmla="val -45333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>
            <a:stCxn id="20" idx="2"/>
            <a:endCxn id="22" idx="0"/>
          </p:cNvCxnSpPr>
          <p:nvPr/>
        </p:nvCxnSpPr>
        <p:spPr>
          <a:xfrm rot="5400000">
            <a:off x="6429388" y="3643314"/>
            <a:ext cx="28575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>
            <a:stCxn id="22" idx="2"/>
            <a:endCxn id="24" idx="0"/>
          </p:cNvCxnSpPr>
          <p:nvPr/>
        </p:nvCxnSpPr>
        <p:spPr>
          <a:xfrm rot="16200000" flipH="1">
            <a:off x="6324332" y="4677063"/>
            <a:ext cx="500066" cy="420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e 36"/>
          <p:cNvSpPr/>
          <p:nvPr/>
        </p:nvSpPr>
        <p:spPr>
          <a:xfrm>
            <a:off x="6357950" y="1285860"/>
            <a:ext cx="428628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Ovale 37"/>
          <p:cNvSpPr/>
          <p:nvPr/>
        </p:nvSpPr>
        <p:spPr>
          <a:xfrm>
            <a:off x="6357950" y="5929330"/>
            <a:ext cx="428628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0" name="Connettore 4 39"/>
          <p:cNvCxnSpPr>
            <a:stCxn id="24" idx="1"/>
            <a:endCxn id="38" idx="2"/>
          </p:cNvCxnSpPr>
          <p:nvPr/>
        </p:nvCxnSpPr>
        <p:spPr>
          <a:xfrm rot="10800000" flipH="1" flipV="1">
            <a:off x="4933392" y="5322107"/>
            <a:ext cx="1424557" cy="714380"/>
          </a:xfrm>
          <a:prstGeom prst="bentConnector3">
            <a:avLst>
              <a:gd name="adj1" fmla="val -16047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>
            <a:stCxn id="37" idx="4"/>
            <a:endCxn id="20" idx="0"/>
          </p:cNvCxnSpPr>
          <p:nvPr/>
        </p:nvCxnSpPr>
        <p:spPr>
          <a:xfrm rot="5400000">
            <a:off x="5893603" y="2178835"/>
            <a:ext cx="135732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sellaDiTesto 43"/>
          <p:cNvSpPr txBox="1"/>
          <p:nvPr/>
        </p:nvSpPr>
        <p:spPr>
          <a:xfrm>
            <a:off x="8143900" y="5214950"/>
            <a:ext cx="7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falso</a:t>
            </a:r>
            <a:endParaRPr lang="it-IT" dirty="0"/>
          </a:p>
        </p:txBody>
      </p:sp>
      <p:sp>
        <p:nvSpPr>
          <p:cNvPr id="45" name="CasellaDiTesto 44"/>
          <p:cNvSpPr txBox="1"/>
          <p:nvPr/>
        </p:nvSpPr>
        <p:spPr>
          <a:xfrm>
            <a:off x="3929058" y="5367350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vero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074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4" grpId="0" animBg="1"/>
      <p:bldP spid="37" grpId="0" animBg="1"/>
      <p:bldP spid="38" grpId="0" animBg="1"/>
      <p:bldP spid="44" grpId="0"/>
      <p:bldP spid="45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Salto incondizionato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endParaRPr lang="it-IT" sz="2000" dirty="0" smtClean="0"/>
          </a:p>
          <a:p>
            <a:pPr marL="0" lvl="1" indent="0">
              <a:buNone/>
            </a:pPr>
            <a:endParaRPr lang="it-IT" sz="2000" dirty="0"/>
          </a:p>
          <a:p>
            <a:pPr marL="0" lvl="1" indent="0" algn="ctr">
              <a:buNone/>
            </a:pPr>
            <a:r>
              <a:rPr lang="it-IT" sz="3200" dirty="0" smtClean="0"/>
              <a:t>torni </a:t>
            </a:r>
            <a:r>
              <a:rPr lang="it-IT" sz="3200" dirty="0"/>
              <a:t>al passo 2)</a:t>
            </a:r>
          </a:p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539552" y="2852936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it-IT" dirty="0" smtClean="0"/>
              <a:t>La </a:t>
            </a:r>
            <a:r>
              <a:rPr lang="it-IT" dirty="0"/>
              <a:t>definizione dell’istruzione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SALTA </a:t>
            </a:r>
            <a:r>
              <a:rPr lang="it-IT" dirty="0"/>
              <a:t>&lt;OPERANDO1</a:t>
            </a:r>
            <a:r>
              <a:rPr lang="it-IT" dirty="0" smtClean="0"/>
              <a:t>&gt;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dove </a:t>
            </a:r>
            <a:r>
              <a:rPr lang="it-IT" dirty="0"/>
              <a:t>&lt;</a:t>
            </a:r>
            <a:r>
              <a:rPr lang="it-IT" dirty="0" smtClean="0"/>
              <a:t>OPERANDO1&gt; è l’indirizzo della istruzione successiva</a:t>
            </a:r>
            <a:endParaRPr lang="it-IT" dirty="0"/>
          </a:p>
        </p:txBody>
      </p:sp>
      <p:cxnSp>
        <p:nvCxnSpPr>
          <p:cNvPr id="5" name="Connettore 2 4"/>
          <p:cNvCxnSpPr/>
          <p:nvPr/>
        </p:nvCxnSpPr>
        <p:spPr>
          <a:xfrm rot="10800000">
            <a:off x="4003122" y="1268760"/>
            <a:ext cx="100013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/>
          <p:cNvCxnSpPr/>
          <p:nvPr/>
        </p:nvCxnSpPr>
        <p:spPr>
          <a:xfrm rot="5400000">
            <a:off x="4681783" y="1590231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>
            <a:off x="4074560" y="1911702"/>
            <a:ext cx="92869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623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Salto condizionato: base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Rombo 3"/>
          <p:cNvSpPr/>
          <p:nvPr/>
        </p:nvSpPr>
        <p:spPr>
          <a:xfrm>
            <a:off x="2578482" y="1844824"/>
            <a:ext cx="3286148" cy="785818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B=0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5" name="Forma 29"/>
          <p:cNvCxnSpPr>
            <a:stCxn id="4" idx="1"/>
          </p:cNvCxnSpPr>
          <p:nvPr/>
        </p:nvCxnSpPr>
        <p:spPr>
          <a:xfrm rot="10800000" flipV="1">
            <a:off x="2149854" y="2237732"/>
            <a:ext cx="428628" cy="678661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Forma 30"/>
          <p:cNvCxnSpPr>
            <a:stCxn id="4" idx="3"/>
          </p:cNvCxnSpPr>
          <p:nvPr/>
        </p:nvCxnSpPr>
        <p:spPr>
          <a:xfrm>
            <a:off x="5864630" y="2237733"/>
            <a:ext cx="428628" cy="607223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2078416" y="2130576"/>
            <a:ext cx="71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vera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578878" y="2202014"/>
            <a:ext cx="76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falsa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611560" y="3645024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it-IT" dirty="0"/>
              <a:t>La definizione dell’istruzione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SALTA_SE= &lt;OPERANDO1</a:t>
            </a:r>
            <a:r>
              <a:rPr lang="it-IT" dirty="0"/>
              <a:t>&gt;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dove &lt;OPERANDO1&gt; è l’indirizzo della istruzione </a:t>
            </a:r>
            <a:r>
              <a:rPr lang="it-IT" dirty="0" smtClean="0"/>
              <a:t>successiva se la condizione è  uguale a zero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9616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Salto condizionato: generalizzato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Rombo 3"/>
          <p:cNvSpPr/>
          <p:nvPr/>
        </p:nvSpPr>
        <p:spPr>
          <a:xfrm>
            <a:off x="2578482" y="1844824"/>
            <a:ext cx="3286148" cy="785818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A=B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5" name="Forma 29"/>
          <p:cNvCxnSpPr>
            <a:stCxn id="4" idx="1"/>
          </p:cNvCxnSpPr>
          <p:nvPr/>
        </p:nvCxnSpPr>
        <p:spPr>
          <a:xfrm rot="10800000" flipV="1">
            <a:off x="2149854" y="2237732"/>
            <a:ext cx="428628" cy="678661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Forma 30"/>
          <p:cNvCxnSpPr>
            <a:stCxn id="4" idx="3"/>
          </p:cNvCxnSpPr>
          <p:nvPr/>
        </p:nvCxnSpPr>
        <p:spPr>
          <a:xfrm>
            <a:off x="5864630" y="2237733"/>
            <a:ext cx="428628" cy="607223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2078416" y="2130576"/>
            <a:ext cx="71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vera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578878" y="2202014"/>
            <a:ext cx="76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falsa</a:t>
            </a:r>
            <a:endParaRPr lang="it-IT" dirty="0"/>
          </a:p>
        </p:txBody>
      </p:sp>
      <p:sp>
        <p:nvSpPr>
          <p:cNvPr id="10" name="Rombo 9"/>
          <p:cNvSpPr/>
          <p:nvPr/>
        </p:nvSpPr>
        <p:spPr>
          <a:xfrm>
            <a:off x="2675206" y="5093735"/>
            <a:ext cx="3286148" cy="785818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C=0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11" name="Forma 29"/>
          <p:cNvCxnSpPr>
            <a:stCxn id="10" idx="1"/>
          </p:cNvCxnSpPr>
          <p:nvPr/>
        </p:nvCxnSpPr>
        <p:spPr>
          <a:xfrm rot="10800000" flipV="1">
            <a:off x="2246578" y="5486644"/>
            <a:ext cx="428628" cy="678660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Forma 30"/>
          <p:cNvCxnSpPr>
            <a:stCxn id="10" idx="3"/>
          </p:cNvCxnSpPr>
          <p:nvPr/>
        </p:nvCxnSpPr>
        <p:spPr>
          <a:xfrm>
            <a:off x="5961354" y="5486644"/>
            <a:ext cx="428628" cy="607223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2175140" y="5379487"/>
            <a:ext cx="71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vera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5675602" y="5450925"/>
            <a:ext cx="76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falsa</a:t>
            </a:r>
            <a:endParaRPr lang="it-IT" dirty="0"/>
          </a:p>
        </p:txBody>
      </p:sp>
      <p:sp>
        <p:nvSpPr>
          <p:cNvPr id="15" name="Rettangolo arrotondato 14"/>
          <p:cNvSpPr/>
          <p:nvPr/>
        </p:nvSpPr>
        <p:spPr>
          <a:xfrm>
            <a:off x="3175272" y="4134197"/>
            <a:ext cx="2286016" cy="64294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C = A - B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16" name="Forma 30"/>
          <p:cNvCxnSpPr>
            <a:stCxn id="15" idx="2"/>
            <a:endCxn id="10" idx="0"/>
          </p:cNvCxnSpPr>
          <p:nvPr/>
        </p:nvCxnSpPr>
        <p:spPr>
          <a:xfrm rot="5400000">
            <a:off x="4159982" y="4935437"/>
            <a:ext cx="316596" cy="127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ccia in giù 18"/>
          <p:cNvSpPr/>
          <p:nvPr/>
        </p:nvSpPr>
        <p:spPr>
          <a:xfrm>
            <a:off x="2980190" y="3172780"/>
            <a:ext cx="2671930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diventa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85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/>
      <p:bldP spid="14" grpId="0"/>
      <p:bldP spid="15" grpId="0" animBg="1"/>
      <p:bldP spid="19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Classi</a:t>
            </a:r>
            <a:r>
              <a:rPr lang="en-US" dirty="0" smtClean="0"/>
              <a:t> di </a:t>
            </a:r>
            <a:r>
              <a:rPr lang="en-US" dirty="0" err="1" smtClean="0"/>
              <a:t>Istruzioni</a:t>
            </a:r>
            <a:endParaRPr lang="en-US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Istruzioni di controllo (1)</a:t>
            </a:r>
          </a:p>
          <a:p>
            <a:pPr eaLnBrk="1" hangingPunct="1">
              <a:buFontTx/>
              <a:buNone/>
            </a:pPr>
            <a:r>
              <a:rPr lang="en-US" sz="3200" smtClean="0"/>
              <a:t> Es. </a:t>
            </a:r>
          </a:p>
          <a:p>
            <a:pPr eaLnBrk="1" hangingPunct="1">
              <a:buFontTx/>
              <a:buNone/>
            </a:pPr>
            <a:r>
              <a:rPr lang="en-US" u="sng" smtClean="0">
                <a:latin typeface="Courier New" pitchFamily="49" charset="0"/>
              </a:rPr>
              <a:t>Se</a:t>
            </a:r>
            <a:r>
              <a:rPr lang="en-US" smtClean="0">
                <a:latin typeface="Courier New" pitchFamily="49" charset="0"/>
              </a:rPr>
              <a:t> (A&gt;B) </a:t>
            </a:r>
            <a:r>
              <a:rPr lang="en-US" u="sng" smtClean="0">
                <a:latin typeface="Courier New" pitchFamily="49" charset="0"/>
              </a:rPr>
              <a:t>allora</a:t>
            </a:r>
            <a:r>
              <a:rPr lang="en-US" smtClean="0">
                <a:latin typeface="Courier New" pitchFamily="49" charset="0"/>
              </a:rPr>
              <a:t> il MASSIMO e' A </a:t>
            </a:r>
          </a:p>
          <a:p>
            <a:pPr eaLnBrk="1" hangingPunct="1">
              <a:buFontTx/>
              <a:buNone/>
            </a:pPr>
            <a:r>
              <a:rPr lang="en-US" u="sng" smtClean="0">
                <a:latin typeface="Courier New" pitchFamily="49" charset="0"/>
              </a:rPr>
              <a:t>altrimenti</a:t>
            </a:r>
            <a:r>
              <a:rPr lang="en-US" smtClean="0">
                <a:latin typeface="Courier New" pitchFamily="49" charset="0"/>
              </a:rPr>
              <a:t> il MASSIMO e' B</a:t>
            </a:r>
            <a:endParaRPr lang="en-US" sz="3200" smtClean="0">
              <a:latin typeface="Courier New" pitchFamily="49" charset="0"/>
            </a:endParaRPr>
          </a:p>
          <a:p>
            <a:pPr lvl="1" eaLnBrk="1" hangingPunct="1"/>
            <a:endParaRPr lang="en-US" sz="280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mtClean="0">
                <a:latin typeface="Courier New" pitchFamily="49" charset="0"/>
              </a:rPr>
              <a:t>		</a:t>
            </a:r>
            <a:r>
              <a:rPr lang="en-US" u="sng" smtClean="0">
                <a:latin typeface="Courier New" pitchFamily="49" charset="0"/>
              </a:rPr>
              <a:t>Se</a:t>
            </a:r>
            <a:r>
              <a:rPr lang="en-US" smtClean="0">
                <a:latin typeface="Courier New" pitchFamily="49" charset="0"/>
              </a:rPr>
              <a:t> (A&gt;B) </a:t>
            </a:r>
            <a:r>
              <a:rPr lang="en-US" u="sng" smtClean="0">
                <a:latin typeface="Courier New" pitchFamily="49" charset="0"/>
              </a:rPr>
              <a:t>allora</a:t>
            </a:r>
            <a:r>
              <a:rPr lang="en-US" smtClean="0"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mtClean="0">
                <a:latin typeface="Courier New" pitchFamily="49" charset="0"/>
              </a:rPr>
              <a:t>      		MASSIMO </a:t>
            </a:r>
            <a:r>
              <a:rPr lang="en-US" sz="3200" smtClean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mtClean="0">
                <a:latin typeface="Courier New" pitchFamily="49" charset="0"/>
              </a:rPr>
              <a:t> A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mtClean="0">
                <a:latin typeface="Courier New" pitchFamily="49" charset="0"/>
              </a:rPr>
              <a:t>		</a:t>
            </a:r>
            <a:r>
              <a:rPr lang="en-US" u="sng" smtClean="0">
                <a:latin typeface="Courier New" pitchFamily="49" charset="0"/>
              </a:rPr>
              <a:t>altrimenti</a:t>
            </a:r>
            <a:r>
              <a:rPr lang="en-US" smtClean="0"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mtClean="0">
                <a:latin typeface="Courier New" pitchFamily="49" charset="0"/>
              </a:rPr>
              <a:t>      		MASSIMO </a:t>
            </a:r>
            <a:r>
              <a:rPr lang="en-US" sz="3200" smtClean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mtClean="0">
                <a:latin typeface="Courier New" pitchFamily="49" charset="0"/>
              </a:rPr>
              <a:t> B</a:t>
            </a:r>
            <a:r>
              <a:rPr lang="en-US" sz="3200" smtClean="0">
                <a:latin typeface="Courier New" pitchFamily="49" charset="0"/>
              </a:rPr>
              <a:t> </a:t>
            </a:r>
          </a:p>
          <a:p>
            <a:pPr eaLnBrk="1" hangingPunct="1">
              <a:buFontTx/>
              <a:buNone/>
            </a:pPr>
            <a:endParaRPr lang="en-US" sz="3200" smtClean="0">
              <a:latin typeface="Courier New" pitchFamily="49" charset="0"/>
            </a:endParaRP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1600200" y="3962400"/>
            <a:ext cx="5029200" cy="1905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6500826" y="1357298"/>
            <a:ext cx="2137124" cy="461665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 smtClean="0"/>
              <a:t>SALTA_SE_&gt;=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268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 di Istruzioni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Istruzioni di controllo (1)</a:t>
            </a:r>
          </a:p>
          <a:p>
            <a:pPr eaLnBrk="1" hangingPunct="1">
              <a:buFontTx/>
              <a:buNone/>
            </a:pPr>
            <a:r>
              <a:rPr lang="en-US" smtClean="0"/>
              <a:t>Prevedono:</a:t>
            </a:r>
          </a:p>
          <a:p>
            <a:pPr lvl="1" eaLnBrk="1" hangingPunct="1"/>
            <a:r>
              <a:rPr lang="en-US" smtClean="0"/>
              <a:t>Una </a:t>
            </a:r>
            <a:r>
              <a:rPr lang="en-US" u="sng" smtClean="0"/>
              <a:t>condizione</a:t>
            </a:r>
            <a:r>
              <a:rPr lang="en-US" smtClean="0"/>
              <a:t> (a valori booleani)</a:t>
            </a:r>
          </a:p>
          <a:p>
            <a:pPr eaLnBrk="1" hangingPunct="1">
              <a:buFontTx/>
              <a:buNone/>
            </a:pPr>
            <a:r>
              <a:rPr lang="en-US" smtClean="0"/>
              <a:t>                         (i.e. f : D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{0,1})</a:t>
            </a:r>
          </a:p>
          <a:p>
            <a:pPr lvl="1" eaLnBrk="1" hangingPunct="1"/>
            <a:r>
              <a:rPr lang="en-US" smtClean="0"/>
              <a:t>  Una </a:t>
            </a:r>
            <a:r>
              <a:rPr lang="en-US" u="sng" smtClean="0"/>
              <a:t>modifica della sequenza</a:t>
            </a:r>
            <a:r>
              <a:rPr lang="en-US" smtClean="0"/>
              <a:t> delle istruzioni</a:t>
            </a:r>
            <a:endParaRPr lang="en-US" smtClean="0">
              <a:latin typeface="Courier New" pitchFamily="49" charset="0"/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7199237" y="1357298"/>
            <a:ext cx="1944763" cy="461665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 smtClean="0"/>
              <a:t>SALTA_SE_..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74970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Cosa vedremo</a:t>
            </a:r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Organizzazione della memoria</a:t>
            </a:r>
          </a:p>
          <a:p>
            <a:pPr eaLnBrk="1" hangingPunct="1"/>
            <a:r>
              <a:rPr lang="it-IT" smtClean="0"/>
              <a:t>Central Processing Unit e Algoritmo vitale</a:t>
            </a:r>
          </a:p>
          <a:p>
            <a:pPr eaLnBrk="1" hangingPunct="1"/>
            <a:r>
              <a:rPr lang="it-IT" smtClean="0"/>
              <a:t>Tipi di istruzioni</a:t>
            </a:r>
          </a:p>
          <a:p>
            <a:pPr eaLnBrk="1" hangingPunct="1"/>
            <a:r>
              <a:rPr lang="it-IT" smtClean="0"/>
              <a:t>Da algoritmo a programma</a:t>
            </a:r>
          </a:p>
          <a:p>
            <a:pPr eaLnBrk="1" hangingPunct="1"/>
            <a:r>
              <a:rPr lang="it-IT" smtClean="0"/>
              <a:t>Un esempio di programma nella macchina semplificata</a:t>
            </a:r>
          </a:p>
        </p:txBody>
      </p:sp>
    </p:spTree>
    <p:extLst>
      <p:ext uri="{BB962C8B-B14F-4D97-AF65-F5344CB8AC3E}">
        <p14:creationId xmlns:p14="http://schemas.microsoft.com/office/powerpoint/2010/main" val="146712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Istruzione di Salto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8001000" cy="4114800"/>
          </a:xfrm>
          <a:solidFill>
            <a:srgbClr val="99FF33"/>
          </a:solidFill>
          <a:ln cap="flat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3200" dirty="0" smtClean="0"/>
              <a:t> Salto </a:t>
            </a:r>
            <a:r>
              <a:rPr lang="en-US" sz="3200" dirty="0" err="1" smtClean="0"/>
              <a:t>Condizionato</a:t>
            </a:r>
            <a:r>
              <a:rPr lang="en-US" sz="3200" dirty="0" smtClean="0"/>
              <a:t> :</a:t>
            </a:r>
          </a:p>
          <a:p>
            <a:pPr lvl="1" eaLnBrk="1" hangingPunct="1"/>
            <a:r>
              <a:rPr lang="en-US" sz="2800" dirty="0" err="1" smtClean="0"/>
              <a:t>Frase</a:t>
            </a:r>
            <a:r>
              <a:rPr lang="en-US" sz="2800" dirty="0" smtClean="0"/>
              <a:t> </a:t>
            </a:r>
            <a:r>
              <a:rPr lang="en-US" sz="2800" dirty="0" err="1" smtClean="0"/>
              <a:t>lecita</a:t>
            </a:r>
            <a:r>
              <a:rPr lang="en-US" sz="2800" dirty="0" smtClean="0"/>
              <a:t>: </a:t>
            </a:r>
          </a:p>
          <a:p>
            <a:pPr lvl="2" eaLnBrk="1" hangingPunct="1"/>
            <a:r>
              <a:rPr lang="en-US" b="1" dirty="0" smtClean="0"/>
              <a:t>SALTA_SE_&lt;COND&gt; &lt;OPERANDO&gt;</a:t>
            </a:r>
            <a:endParaRPr lang="en-US" dirty="0" smtClean="0"/>
          </a:p>
          <a:p>
            <a:pPr lvl="2" eaLnBrk="1" hangingPunct="1">
              <a:buFontTx/>
              <a:buNone/>
            </a:pPr>
            <a:r>
              <a:rPr lang="en-US" dirty="0" smtClean="0">
                <a:latin typeface="Courier New" pitchFamily="49" charset="0"/>
              </a:rPr>
              <a:t>SALTA  </a:t>
            </a:r>
            <a:r>
              <a:rPr lang="en-US" dirty="0" err="1" smtClean="0">
                <a:latin typeface="Courier New" pitchFamily="49" charset="0"/>
              </a:rPr>
              <a:t>nessuna</a:t>
            </a:r>
            <a:r>
              <a:rPr lang="en-US" dirty="0" smtClean="0">
                <a:latin typeface="Courier New" pitchFamily="49" charset="0"/>
              </a:rPr>
              <a:t>  </a:t>
            </a:r>
          </a:p>
          <a:p>
            <a:pPr lvl="2" eaLnBrk="1" hangingPunct="1">
              <a:buFontTx/>
              <a:buNone/>
            </a:pPr>
            <a:r>
              <a:rPr lang="en-US" dirty="0" smtClean="0">
                <a:latin typeface="Courier New" pitchFamily="49" charset="0"/>
              </a:rPr>
              <a:t>SALTA_SE_&gt;</a:t>
            </a:r>
          </a:p>
          <a:p>
            <a:pPr lvl="2" eaLnBrk="1" hangingPunct="1">
              <a:buFontTx/>
              <a:buNone/>
            </a:pPr>
            <a:r>
              <a:rPr lang="en-US" dirty="0" smtClean="0">
                <a:latin typeface="Courier New" pitchFamily="49" charset="0"/>
              </a:rPr>
              <a:t>SALTA_SE_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</a:t>
            </a:r>
            <a:r>
              <a:rPr lang="en-US" dirty="0" smtClean="0">
                <a:latin typeface="Courier New" pitchFamily="49" charset="0"/>
              </a:rPr>
              <a:t> </a:t>
            </a:r>
          </a:p>
          <a:p>
            <a:pPr lvl="2" eaLnBrk="1" hangingPunct="1">
              <a:buFontTx/>
              <a:buNone/>
            </a:pPr>
            <a:r>
              <a:rPr lang="en-US" dirty="0" smtClean="0">
                <a:latin typeface="Courier New" pitchFamily="49" charset="0"/>
              </a:rPr>
              <a:t>SALTA_SE_</a:t>
            </a:r>
            <a:r>
              <a:rPr lang="en-US" b="1" dirty="0" smtClean="0">
                <a:latin typeface="Courier New" pitchFamily="49" charset="0"/>
              </a:rPr>
              <a:t>&lt;</a:t>
            </a:r>
            <a:endParaRPr lang="en-US" dirty="0" smtClean="0">
              <a:latin typeface="Courier New" pitchFamily="49" charset="0"/>
            </a:endParaRPr>
          </a:p>
          <a:p>
            <a:pPr lvl="2" eaLnBrk="1" hangingPunct="1">
              <a:buNone/>
            </a:pPr>
            <a:r>
              <a:rPr lang="en-US" dirty="0" smtClean="0">
                <a:latin typeface="Courier New" pitchFamily="49" charset="0"/>
              </a:rPr>
              <a:t>SALTA_SE_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</a:t>
            </a:r>
            <a:endParaRPr lang="en-US" dirty="0" smtClean="0">
              <a:latin typeface="Courier New" pitchFamily="49" charset="0"/>
            </a:endParaRPr>
          </a:p>
          <a:p>
            <a:pPr lvl="2" eaLnBrk="1" hangingPunct="1">
              <a:buFontTx/>
              <a:buNone/>
            </a:pPr>
            <a:r>
              <a:rPr lang="en-US" dirty="0" smtClean="0">
                <a:latin typeface="Courier New" pitchFamily="49" charset="0"/>
              </a:rPr>
              <a:t>SALTA_SE_</a:t>
            </a:r>
            <a:r>
              <a:rPr lang="en-US" b="1" dirty="0" smtClean="0">
                <a:latin typeface="Courier New" pitchFamily="49" charset="0"/>
              </a:rPr>
              <a:t>=</a:t>
            </a:r>
            <a:endParaRPr lang="en-US" dirty="0" smtClean="0">
              <a:latin typeface="Courier New" pitchFamily="49" charset="0"/>
            </a:endParaRPr>
          </a:p>
          <a:p>
            <a:pPr lvl="2" eaLnBrk="1" hangingPunct="1">
              <a:buFontTx/>
              <a:buNone/>
            </a:pPr>
            <a:r>
              <a:rPr lang="en-US" dirty="0" smtClean="0">
                <a:latin typeface="Courier New" pitchFamily="49" charset="0"/>
              </a:rPr>
              <a:t>SALTA_SE_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</a:t>
            </a:r>
          </a:p>
        </p:txBody>
      </p:sp>
    </p:spTree>
    <p:extLst>
      <p:ext uri="{BB962C8B-B14F-4D97-AF65-F5344CB8AC3E}">
        <p14:creationId xmlns:p14="http://schemas.microsoft.com/office/powerpoint/2010/main" val="205679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Salto condizionato: generalizzato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Rombo 3"/>
          <p:cNvSpPr/>
          <p:nvPr/>
        </p:nvSpPr>
        <p:spPr>
          <a:xfrm>
            <a:off x="2578482" y="1844824"/>
            <a:ext cx="3286148" cy="785818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A&gt;B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5" name="Forma 29"/>
          <p:cNvCxnSpPr>
            <a:stCxn id="4" idx="1"/>
          </p:cNvCxnSpPr>
          <p:nvPr/>
        </p:nvCxnSpPr>
        <p:spPr>
          <a:xfrm rot="10800000" flipV="1">
            <a:off x="2149854" y="2237732"/>
            <a:ext cx="428628" cy="678661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Forma 30"/>
          <p:cNvCxnSpPr>
            <a:stCxn id="4" idx="3"/>
          </p:cNvCxnSpPr>
          <p:nvPr/>
        </p:nvCxnSpPr>
        <p:spPr>
          <a:xfrm>
            <a:off x="5864630" y="2237733"/>
            <a:ext cx="428628" cy="607223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2078416" y="2130576"/>
            <a:ext cx="71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vera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578878" y="2202014"/>
            <a:ext cx="76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falsa</a:t>
            </a:r>
            <a:endParaRPr lang="it-IT" dirty="0"/>
          </a:p>
        </p:txBody>
      </p:sp>
      <p:sp>
        <p:nvSpPr>
          <p:cNvPr id="10" name="Rombo 9"/>
          <p:cNvSpPr/>
          <p:nvPr/>
        </p:nvSpPr>
        <p:spPr>
          <a:xfrm>
            <a:off x="2675206" y="5093735"/>
            <a:ext cx="3286148" cy="785818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mtClean="0">
                <a:solidFill>
                  <a:schemeClr val="tx1"/>
                </a:solidFill>
              </a:rPr>
              <a:t>C&gt;0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11" name="Forma 29"/>
          <p:cNvCxnSpPr>
            <a:stCxn id="10" idx="1"/>
          </p:cNvCxnSpPr>
          <p:nvPr/>
        </p:nvCxnSpPr>
        <p:spPr>
          <a:xfrm rot="10800000" flipV="1">
            <a:off x="2246578" y="5486644"/>
            <a:ext cx="428628" cy="678660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Forma 30"/>
          <p:cNvCxnSpPr>
            <a:stCxn id="10" idx="3"/>
          </p:cNvCxnSpPr>
          <p:nvPr/>
        </p:nvCxnSpPr>
        <p:spPr>
          <a:xfrm>
            <a:off x="5961354" y="5486644"/>
            <a:ext cx="428628" cy="607223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2175140" y="5379487"/>
            <a:ext cx="71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vera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5675602" y="5450925"/>
            <a:ext cx="76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falsa</a:t>
            </a:r>
            <a:endParaRPr lang="it-IT" dirty="0"/>
          </a:p>
        </p:txBody>
      </p:sp>
      <p:sp>
        <p:nvSpPr>
          <p:cNvPr id="15" name="Rettangolo arrotondato 14"/>
          <p:cNvSpPr/>
          <p:nvPr/>
        </p:nvSpPr>
        <p:spPr>
          <a:xfrm>
            <a:off x="3175272" y="4134197"/>
            <a:ext cx="2286016" cy="64294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C = A - B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16" name="Forma 30"/>
          <p:cNvCxnSpPr>
            <a:stCxn id="15" idx="2"/>
            <a:endCxn id="10" idx="0"/>
          </p:cNvCxnSpPr>
          <p:nvPr/>
        </p:nvCxnSpPr>
        <p:spPr>
          <a:xfrm rot="5400000">
            <a:off x="4159982" y="4935437"/>
            <a:ext cx="316596" cy="127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ccia in giù 18"/>
          <p:cNvSpPr/>
          <p:nvPr/>
        </p:nvSpPr>
        <p:spPr>
          <a:xfrm>
            <a:off x="2980190" y="3172780"/>
            <a:ext cx="2671930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diventa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2163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/>
      <p:bldP spid="14" grpId="0"/>
      <p:bldP spid="15" grpId="0" animBg="1"/>
      <p:bldP spid="19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Istruzioni di I/O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Gestiscono l'ingresso dei dati</a:t>
            </a:r>
          </a:p>
          <a:p>
            <a:pPr eaLnBrk="1" hangingPunct="1">
              <a:buFontTx/>
              <a:buNone/>
            </a:pPr>
            <a:r>
              <a:rPr lang="en-US" smtClean="0"/>
              <a:t>   (es. </a:t>
            </a:r>
            <a:r>
              <a:rPr lang="en-US" sz="2400" smtClean="0">
                <a:latin typeface="Courier New" pitchFamily="49" charset="0"/>
              </a:rPr>
              <a:t>Leggi il valore di x</a:t>
            </a:r>
            <a:r>
              <a:rPr lang="en-US" smtClean="0"/>
              <a:t>, </a:t>
            </a:r>
          </a:p>
          <a:p>
            <a:pPr eaLnBrk="1" hangingPunct="1">
              <a:buFontTx/>
              <a:buNone/>
            </a:pPr>
            <a:r>
              <a:rPr lang="en-US" smtClean="0"/>
              <a:t>        nel calcolo di una f(x))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Provvedono alla trasmissione in uscita dei dati </a:t>
            </a:r>
            <a:br>
              <a:rPr lang="en-US" smtClean="0"/>
            </a:br>
            <a:r>
              <a:rPr lang="en-US" smtClean="0"/>
              <a:t>  (es. y &lt;= f(x)  </a:t>
            </a:r>
          </a:p>
          <a:p>
            <a:pPr eaLnBrk="1" hangingPunct="1">
              <a:buFontTx/>
              <a:buNone/>
            </a:pPr>
            <a:r>
              <a:rPr lang="en-US" smtClean="0"/>
              <a:t>         </a:t>
            </a:r>
            <a:r>
              <a:rPr lang="en-US" sz="2000" smtClean="0">
                <a:latin typeface="Courier New" pitchFamily="49" charset="0"/>
              </a:rPr>
              <a:t>Stampa il valore di y su schermo</a:t>
            </a:r>
            <a:r>
              <a:rPr lang="en-US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7311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2800" smtClean="0"/>
              <a:t>Il Linguaggio L definito</a:t>
            </a:r>
            <a:endParaRPr lang="en-US" sz="2800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en-US" dirty="0" err="1" smtClean="0"/>
              <a:t>Istruzioni</a:t>
            </a:r>
            <a:r>
              <a:rPr lang="en-US" dirty="0" smtClean="0"/>
              <a:t> di </a:t>
            </a:r>
            <a:r>
              <a:rPr lang="en-US" dirty="0" err="1" smtClean="0"/>
              <a:t>assegnazione</a:t>
            </a:r>
            <a:r>
              <a:rPr lang="en-US" dirty="0" smtClean="0"/>
              <a:t>/</a:t>
            </a:r>
            <a:r>
              <a:rPr lang="en-US" dirty="0" err="1" smtClean="0"/>
              <a:t>modifica</a:t>
            </a:r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smtClean="0"/>
              <a:t>	SPOSTA &lt;OP_A&gt; &lt;OP_B&gt;</a:t>
            </a:r>
          </a:p>
          <a:p>
            <a:pPr lvl="1" eaLnBrk="1" hangingPunct="1">
              <a:buFontTx/>
              <a:buNone/>
            </a:pPr>
            <a:r>
              <a:rPr lang="en-US" dirty="0" err="1" smtClean="0"/>
              <a:t>Istruzioni</a:t>
            </a:r>
            <a:r>
              <a:rPr lang="en-US" dirty="0" smtClean="0"/>
              <a:t> di </a:t>
            </a:r>
            <a:r>
              <a:rPr lang="en-US" dirty="0" err="1" smtClean="0"/>
              <a:t>salto</a:t>
            </a:r>
            <a:r>
              <a:rPr lang="en-US" dirty="0" smtClean="0"/>
              <a:t> e di </a:t>
            </a:r>
            <a:r>
              <a:rPr lang="en-US" dirty="0" err="1" smtClean="0"/>
              <a:t>controllo</a:t>
            </a:r>
            <a:endParaRPr lang="en-US" dirty="0" smtClean="0"/>
          </a:p>
          <a:p>
            <a:pPr lvl="1" eaLnBrk="1" hangingPunct="1">
              <a:spcBef>
                <a:spcPct val="80000"/>
              </a:spcBef>
              <a:buFontTx/>
              <a:buNone/>
            </a:pPr>
            <a:r>
              <a:rPr lang="en-US" dirty="0" smtClean="0"/>
              <a:t>	SALTA &lt;OP_A&gt;, SALTA_SE_&gt;  &lt;OP_A&gt;, …</a:t>
            </a:r>
          </a:p>
          <a:p>
            <a:pPr lvl="1" eaLnBrk="1" hangingPunct="1">
              <a:spcBef>
                <a:spcPct val="80000"/>
              </a:spcBef>
              <a:buFontTx/>
              <a:buNone/>
            </a:pPr>
            <a:r>
              <a:rPr lang="en-US" dirty="0" err="1" smtClean="0"/>
              <a:t>Istruzioni</a:t>
            </a:r>
            <a:r>
              <a:rPr lang="en-US" dirty="0" smtClean="0"/>
              <a:t> di I/O</a:t>
            </a:r>
          </a:p>
          <a:p>
            <a:pPr lvl="1" eaLnBrk="1" hangingPunct="1">
              <a:spcBef>
                <a:spcPct val="80000"/>
              </a:spcBef>
              <a:buFontTx/>
              <a:buNone/>
            </a:pPr>
            <a:r>
              <a:rPr lang="en-US" dirty="0" err="1" smtClean="0"/>
              <a:t>Istruzioni</a:t>
            </a:r>
            <a:r>
              <a:rPr lang="en-US" dirty="0" smtClean="0"/>
              <a:t> </a:t>
            </a:r>
            <a:r>
              <a:rPr lang="en-US" dirty="0" err="1" smtClean="0"/>
              <a:t>matematiche</a:t>
            </a:r>
            <a:r>
              <a:rPr lang="en-US" dirty="0" smtClean="0"/>
              <a:t> (</a:t>
            </a:r>
            <a:r>
              <a:rPr lang="en-US" dirty="0" err="1" smtClean="0"/>
              <a:t>Operatori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registri</a:t>
            </a:r>
            <a:r>
              <a:rPr lang="en-US" dirty="0" smtClean="0"/>
              <a:t>):</a:t>
            </a:r>
          </a:p>
          <a:p>
            <a:pPr lvl="1" eaLnBrk="1" hangingPunct="1">
              <a:spcBef>
                <a:spcPct val="80000"/>
              </a:spcBef>
              <a:buFontTx/>
              <a:buNone/>
            </a:pPr>
            <a:r>
              <a:rPr lang="en-US" dirty="0" smtClean="0"/>
              <a:t>	SOMMA &lt;OP_A&gt; &lt;OP_B&gt;</a:t>
            </a:r>
          </a:p>
          <a:p>
            <a:pPr lvl="1" eaLnBrk="1" hangingPunct="1">
              <a:spcBef>
                <a:spcPct val="80000"/>
              </a:spcBef>
              <a:buFontTx/>
              <a:buNone/>
            </a:pPr>
            <a:r>
              <a:rPr lang="en-US" dirty="0" smtClean="0"/>
              <a:t>	COMPARA &lt;OP_A&gt; &lt;OP_B&gt;</a:t>
            </a:r>
          </a:p>
          <a:p>
            <a:pPr lvl="1" eaLnBrk="1" hangingPunct="1">
              <a:spcBef>
                <a:spcPct val="80000"/>
              </a:spcBef>
              <a:buFontTx/>
              <a:buNone/>
            </a:pPr>
            <a:endParaRPr lang="en-US" dirty="0" smtClean="0"/>
          </a:p>
          <a:p>
            <a:pPr lvl="1" eaLnBrk="1" hangingPunct="1">
              <a:spcBef>
                <a:spcPct val="80000"/>
              </a:spcBef>
              <a:buFontTx/>
              <a:buNone/>
            </a:pPr>
            <a:endParaRPr lang="it-IT" dirty="0" smtClean="0"/>
          </a:p>
          <a:p>
            <a:pPr lvl="1"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7418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Codificare le istruzioni</a:t>
            </a:r>
            <a:endParaRPr lang="en-US" sz="280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</a:t>
            </a:r>
          </a:p>
          <a:p>
            <a:pPr eaLnBrk="1" hangingPunct="1"/>
            <a:endParaRPr lang="en-US" smtClean="0"/>
          </a:p>
        </p:txBody>
      </p:sp>
      <p:grpSp>
        <p:nvGrpSpPr>
          <p:cNvPr id="55300" name="Group 4"/>
          <p:cNvGrpSpPr>
            <a:grpSpLocks/>
          </p:cNvGrpSpPr>
          <p:nvPr/>
        </p:nvGrpSpPr>
        <p:grpSpPr bwMode="auto">
          <a:xfrm>
            <a:off x="990600" y="2009775"/>
            <a:ext cx="7239000" cy="1828800"/>
            <a:chOff x="624" y="1680"/>
            <a:chExt cx="4560" cy="1152"/>
          </a:xfrm>
        </p:grpSpPr>
        <p:sp>
          <p:nvSpPr>
            <p:cNvPr id="55313" name="Rectangle 5"/>
            <p:cNvSpPr>
              <a:spLocks noChangeArrowheads="1"/>
            </p:cNvSpPr>
            <p:nvPr/>
          </p:nvSpPr>
          <p:spPr bwMode="auto">
            <a:xfrm>
              <a:off x="672" y="2064"/>
              <a:ext cx="451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5314" name="Line 6"/>
            <p:cNvSpPr>
              <a:spLocks noChangeShapeType="1"/>
            </p:cNvSpPr>
            <p:nvPr/>
          </p:nvSpPr>
          <p:spPr bwMode="auto">
            <a:xfrm>
              <a:off x="1344" y="2064"/>
              <a:ext cx="0" cy="38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5315" name="Line 7"/>
            <p:cNvSpPr>
              <a:spLocks noChangeShapeType="1"/>
            </p:cNvSpPr>
            <p:nvPr/>
          </p:nvSpPr>
          <p:spPr bwMode="auto">
            <a:xfrm>
              <a:off x="1776" y="2064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5316" name="Line 8"/>
            <p:cNvSpPr>
              <a:spLocks noChangeShapeType="1"/>
            </p:cNvSpPr>
            <p:nvPr/>
          </p:nvSpPr>
          <p:spPr bwMode="auto">
            <a:xfrm>
              <a:off x="2352" y="2064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5317" name="Text Box 9"/>
            <p:cNvSpPr txBox="1">
              <a:spLocks noChangeArrowheads="1"/>
            </p:cNvSpPr>
            <p:nvPr/>
          </p:nvSpPr>
          <p:spPr bwMode="auto">
            <a:xfrm>
              <a:off x="624" y="1680"/>
              <a:ext cx="12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Cod Operativo</a:t>
              </a:r>
            </a:p>
          </p:txBody>
        </p:sp>
        <p:sp>
          <p:nvSpPr>
            <p:cNvPr id="55318" name="Text Box 10"/>
            <p:cNvSpPr txBox="1">
              <a:spLocks noChangeArrowheads="1"/>
            </p:cNvSpPr>
            <p:nvPr/>
          </p:nvSpPr>
          <p:spPr bwMode="auto">
            <a:xfrm>
              <a:off x="1632" y="2544"/>
              <a:ext cx="7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Registro  </a:t>
              </a:r>
            </a:p>
          </p:txBody>
        </p:sp>
        <p:sp>
          <p:nvSpPr>
            <p:cNvPr id="55319" name="Text Box 11"/>
            <p:cNvSpPr txBox="1">
              <a:spLocks noChangeArrowheads="1"/>
            </p:cNvSpPr>
            <p:nvPr/>
          </p:nvSpPr>
          <p:spPr bwMode="auto">
            <a:xfrm>
              <a:off x="3120" y="2496"/>
              <a:ext cx="8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Indirizzo</a:t>
              </a:r>
            </a:p>
          </p:txBody>
        </p:sp>
      </p:grpSp>
      <p:grpSp>
        <p:nvGrpSpPr>
          <p:cNvPr id="55301" name="Group 12"/>
          <p:cNvGrpSpPr>
            <a:grpSpLocks/>
          </p:cNvGrpSpPr>
          <p:nvPr/>
        </p:nvGrpSpPr>
        <p:grpSpPr bwMode="auto">
          <a:xfrm>
            <a:off x="1041400" y="4622800"/>
            <a:ext cx="7239000" cy="1663700"/>
            <a:chOff x="656" y="2792"/>
            <a:chExt cx="4560" cy="1048"/>
          </a:xfrm>
        </p:grpSpPr>
        <p:sp>
          <p:nvSpPr>
            <p:cNvPr id="55306" name="Rectangle 13"/>
            <p:cNvSpPr>
              <a:spLocks noChangeArrowheads="1"/>
            </p:cNvSpPr>
            <p:nvPr/>
          </p:nvSpPr>
          <p:spPr bwMode="auto">
            <a:xfrm>
              <a:off x="704" y="3176"/>
              <a:ext cx="451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5307" name="Line 14"/>
            <p:cNvSpPr>
              <a:spLocks noChangeShapeType="1"/>
            </p:cNvSpPr>
            <p:nvPr/>
          </p:nvSpPr>
          <p:spPr bwMode="auto">
            <a:xfrm>
              <a:off x="1376" y="3176"/>
              <a:ext cx="0" cy="38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5308" name="Line 15"/>
            <p:cNvSpPr>
              <a:spLocks noChangeShapeType="1"/>
            </p:cNvSpPr>
            <p:nvPr/>
          </p:nvSpPr>
          <p:spPr bwMode="auto">
            <a:xfrm>
              <a:off x="1808" y="3176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5309" name="Line 16"/>
            <p:cNvSpPr>
              <a:spLocks noChangeShapeType="1"/>
            </p:cNvSpPr>
            <p:nvPr/>
          </p:nvSpPr>
          <p:spPr bwMode="auto">
            <a:xfrm>
              <a:off x="2384" y="3176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5310" name="Text Box 17"/>
            <p:cNvSpPr txBox="1">
              <a:spLocks noChangeArrowheads="1"/>
            </p:cNvSpPr>
            <p:nvPr/>
          </p:nvSpPr>
          <p:spPr bwMode="auto">
            <a:xfrm>
              <a:off x="656" y="2792"/>
              <a:ext cx="12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Cod Operativo</a:t>
              </a:r>
            </a:p>
          </p:txBody>
        </p:sp>
        <p:sp>
          <p:nvSpPr>
            <p:cNvPr id="55311" name="Text Box 18"/>
            <p:cNvSpPr txBox="1">
              <a:spLocks noChangeArrowheads="1"/>
            </p:cNvSpPr>
            <p:nvPr/>
          </p:nvSpPr>
          <p:spPr bwMode="auto">
            <a:xfrm>
              <a:off x="1664" y="3552"/>
              <a:ext cx="7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Registro  </a:t>
              </a:r>
            </a:p>
          </p:txBody>
        </p:sp>
        <p:sp>
          <p:nvSpPr>
            <p:cNvPr id="55312" name="Text Box 19"/>
            <p:cNvSpPr txBox="1">
              <a:spLocks noChangeArrowheads="1"/>
            </p:cNvSpPr>
            <p:nvPr/>
          </p:nvSpPr>
          <p:spPr bwMode="auto">
            <a:xfrm>
              <a:off x="2400" y="3552"/>
              <a:ext cx="7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Registro</a:t>
              </a:r>
            </a:p>
          </p:txBody>
        </p:sp>
      </p:grpSp>
      <p:sp>
        <p:nvSpPr>
          <p:cNvPr id="55302" name="Text Box 20"/>
          <p:cNvSpPr txBox="1">
            <a:spLocks noChangeArrowheads="1"/>
          </p:cNvSpPr>
          <p:nvPr/>
        </p:nvSpPr>
        <p:spPr bwMode="auto">
          <a:xfrm>
            <a:off x="1000125" y="1500188"/>
            <a:ext cx="23968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dirty="0" smtClean="0">
                <a:latin typeface="Courier New" pitchFamily="49" charset="0"/>
              </a:rPr>
              <a:t>SPOSTA AX</a:t>
            </a:r>
            <a:r>
              <a:rPr lang="en-US" b="1" dirty="0">
                <a:latin typeface="Courier New" pitchFamily="49" charset="0"/>
              </a:rPr>
              <a:t>, B</a:t>
            </a:r>
            <a:endParaRPr lang="en-US" dirty="0"/>
          </a:p>
        </p:txBody>
      </p:sp>
      <p:sp>
        <p:nvSpPr>
          <p:cNvPr id="55303" name="Rectangle 21"/>
          <p:cNvSpPr>
            <a:spLocks noChangeArrowheads="1"/>
          </p:cNvSpPr>
          <p:nvPr/>
        </p:nvSpPr>
        <p:spPr bwMode="auto">
          <a:xfrm>
            <a:off x="1071563" y="4125913"/>
            <a:ext cx="23968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dirty="0" smtClean="0">
                <a:latin typeface="Courier New" pitchFamily="49" charset="0"/>
              </a:rPr>
              <a:t>SOMMA AX</a:t>
            </a:r>
            <a:r>
              <a:rPr lang="en-US" b="1" dirty="0">
                <a:latin typeface="Courier New" pitchFamily="49" charset="0"/>
              </a:rPr>
              <a:t>, BX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55304" name="Line 22"/>
          <p:cNvSpPr>
            <a:spLocks noChangeShapeType="1"/>
          </p:cNvSpPr>
          <p:nvPr/>
        </p:nvSpPr>
        <p:spPr bwMode="auto">
          <a:xfrm>
            <a:off x="4838700" y="52324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5305" name="Rectangle 23"/>
          <p:cNvSpPr>
            <a:spLocks noChangeArrowheads="1"/>
          </p:cNvSpPr>
          <p:nvPr/>
        </p:nvSpPr>
        <p:spPr bwMode="auto">
          <a:xfrm>
            <a:off x="4838700" y="5232400"/>
            <a:ext cx="3429000" cy="609600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016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Da Algoritmo a Programma</a:t>
            </a:r>
            <a:endParaRPr lang="it-IT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289262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Da Algoritmo a Programma</a:t>
            </a:r>
          </a:p>
        </p:txBody>
      </p:sp>
      <p:sp>
        <p:nvSpPr>
          <p:cNvPr id="57347" name="CasellaDiTesto 3"/>
          <p:cNvSpPr txBox="1">
            <a:spLocks noChangeArrowheads="1"/>
          </p:cNvSpPr>
          <p:nvPr/>
        </p:nvSpPr>
        <p:spPr bwMode="auto">
          <a:xfrm>
            <a:off x="428625" y="3429000"/>
            <a:ext cx="1658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Segoe Print" pitchFamily="2" charset="0"/>
              </a:rPr>
              <a:t>Problema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786063" y="3395663"/>
            <a:ext cx="1633537" cy="4619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it-IT" dirty="0">
                <a:latin typeface="Batang" pitchFamily="18" charset="-127"/>
                <a:ea typeface="Batang" pitchFamily="18" charset="-127"/>
              </a:rPr>
              <a:t>Algoritmo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5143500" y="3395663"/>
            <a:ext cx="1843088" cy="461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it-IT" dirty="0">
                <a:latin typeface="Courier New" pitchFamily="49" charset="0"/>
                <a:cs typeface="Courier New" pitchFamily="49" charset="0"/>
              </a:rPr>
              <a:t>Programma</a:t>
            </a:r>
          </a:p>
        </p:txBody>
      </p:sp>
      <p:cxnSp>
        <p:nvCxnSpPr>
          <p:cNvPr id="8" name="Connettore 2 7"/>
          <p:cNvCxnSpPr/>
          <p:nvPr/>
        </p:nvCxnSpPr>
        <p:spPr>
          <a:xfrm>
            <a:off x="2143125" y="3643313"/>
            <a:ext cx="50006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4500563" y="3643313"/>
            <a:ext cx="50006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2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Cominciamo a programmare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Problema: </a:t>
            </a:r>
            <a:r>
              <a:rPr lang="en-US" sz="2400" smtClean="0"/>
              <a:t>Determinare il massimo di N numeri letti in ingresso</a:t>
            </a:r>
          </a:p>
          <a:p>
            <a:pPr eaLnBrk="1" hangingPunct="1">
              <a:spcBef>
                <a:spcPct val="70000"/>
              </a:spcBef>
              <a:buFontTx/>
              <a:buNone/>
            </a:pPr>
            <a:r>
              <a:rPr lang="en-US" smtClean="0">
                <a:latin typeface="Courier New" pitchFamily="49" charset="0"/>
              </a:rPr>
              <a:t>	i </a:t>
            </a:r>
            <a:r>
              <a:rPr lang="en-US" sz="2000" smtClean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mtClean="0">
                <a:latin typeface="Courier New" pitchFamily="49" charset="0"/>
              </a:rPr>
              <a:t> 0, max </a:t>
            </a:r>
            <a:r>
              <a:rPr lang="en-US" sz="2000" smtClean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mtClean="0">
                <a:latin typeface="Courier New" pitchFamily="49" charset="0"/>
              </a:rPr>
              <a:t> 0</a:t>
            </a:r>
          </a:p>
          <a:p>
            <a:pPr lvl="1"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Finche' i </a:t>
            </a:r>
            <a:r>
              <a:rPr lang="en-US" sz="2000" smtClean="0">
                <a:latin typeface="Courier New" pitchFamily="49" charset="0"/>
                <a:sym typeface="Symbol" pitchFamily="18" charset="2"/>
              </a:rPr>
              <a:t>&lt;</a:t>
            </a:r>
            <a:r>
              <a:rPr lang="en-US" smtClean="0">
                <a:latin typeface="Courier New" pitchFamily="49" charset="0"/>
              </a:rPr>
              <a:t> N</a:t>
            </a:r>
          </a:p>
          <a:p>
            <a:pPr lvl="1"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     &lt;Leggi X&gt;</a:t>
            </a:r>
          </a:p>
          <a:p>
            <a:pPr lvl="1"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     Se X &gt; max allora max </a:t>
            </a:r>
            <a:r>
              <a:rPr lang="en-US" sz="1800" smtClean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mtClean="0">
                <a:latin typeface="Courier New" pitchFamily="49" charset="0"/>
              </a:rPr>
              <a:t> X</a:t>
            </a:r>
          </a:p>
          <a:p>
            <a:pPr lvl="1"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     i </a:t>
            </a:r>
            <a:r>
              <a:rPr lang="en-US" sz="1800" smtClean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mtClean="0">
                <a:latin typeface="Courier New" pitchFamily="49" charset="0"/>
              </a:rPr>
              <a:t> i + 1</a:t>
            </a:r>
          </a:p>
          <a:p>
            <a:pPr lvl="1"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&lt;Stampa max&gt;</a:t>
            </a:r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2081213" y="5467350"/>
            <a:ext cx="1658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Segoe Print" pitchFamily="2" charset="0"/>
              </a:rPr>
              <a:t>Problema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438650" y="5434013"/>
            <a:ext cx="1633538" cy="4619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it-IT" dirty="0">
                <a:latin typeface="Batang" pitchFamily="18" charset="-127"/>
                <a:ea typeface="Batang" pitchFamily="18" charset="-127"/>
              </a:rPr>
              <a:t>Algoritmo</a:t>
            </a:r>
          </a:p>
        </p:txBody>
      </p:sp>
      <p:cxnSp>
        <p:nvCxnSpPr>
          <p:cNvPr id="6" name="Connettore 2 5"/>
          <p:cNvCxnSpPr/>
          <p:nvPr/>
        </p:nvCxnSpPr>
        <p:spPr>
          <a:xfrm>
            <a:off x="3795713" y="5681663"/>
            <a:ext cx="50006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935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Cominciamo a programmare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3200" smtClean="0"/>
              <a:t>Problema: Calcolare la divisione A/B intera</a:t>
            </a:r>
            <a:endParaRPr lang="en-US" smtClean="0"/>
          </a:p>
          <a:p>
            <a:pPr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	div </a:t>
            </a:r>
            <a:r>
              <a:rPr lang="en-US" sz="2400" smtClean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mtClean="0">
                <a:latin typeface="Courier New" pitchFamily="49" charset="0"/>
              </a:rPr>
              <a:t> 0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	&lt;Leggi A&gt;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	&lt;Leggi B&gt;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	Finche' B &lt;= A 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  		A </a:t>
            </a:r>
            <a:r>
              <a:rPr lang="en-US" sz="2400" smtClean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mtClean="0">
                <a:latin typeface="Courier New" pitchFamily="49" charset="0"/>
              </a:rPr>
              <a:t> A - B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  		div </a:t>
            </a:r>
            <a:r>
              <a:rPr lang="en-US" sz="2400" smtClean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mtClean="0">
                <a:latin typeface="Courier New" pitchFamily="49" charset="0"/>
              </a:rPr>
              <a:t> div + 1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	&lt;Stampa div&gt;</a:t>
            </a:r>
            <a:endParaRPr lang="en-US" sz="3200" smtClean="0">
              <a:latin typeface="Courier New" pitchFamily="49" charset="0"/>
            </a:endParaRPr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2081213" y="5676915"/>
            <a:ext cx="1658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Segoe Print" pitchFamily="2" charset="0"/>
              </a:rPr>
              <a:t>Problema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438650" y="5643578"/>
            <a:ext cx="1633538" cy="4619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it-IT" dirty="0">
                <a:latin typeface="Batang" pitchFamily="18" charset="-127"/>
                <a:ea typeface="Batang" pitchFamily="18" charset="-127"/>
              </a:rPr>
              <a:t>Algoritmo</a:t>
            </a:r>
          </a:p>
        </p:txBody>
      </p:sp>
      <p:cxnSp>
        <p:nvCxnSpPr>
          <p:cNvPr id="6" name="Connettore 2 5"/>
          <p:cNvCxnSpPr/>
          <p:nvPr/>
        </p:nvCxnSpPr>
        <p:spPr>
          <a:xfrm>
            <a:off x="3795713" y="5891228"/>
            <a:ext cx="50006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426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Cominciamo a programmare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Problema: Determinare il massimo tra due numeri A e B</a:t>
            </a:r>
          </a:p>
          <a:p>
            <a:pPr lvl="1" eaLnBrk="1" hangingPunct="1">
              <a:lnSpc>
                <a:spcPct val="150000"/>
              </a:lnSpc>
              <a:buFontTx/>
              <a:buNone/>
            </a:pPr>
            <a:r>
              <a:rPr lang="en-US" smtClean="0"/>
              <a:t>1. &lt;Leggi A&gt;</a:t>
            </a:r>
          </a:p>
          <a:p>
            <a:pPr lvl="1" eaLnBrk="1" hangingPunct="1">
              <a:buFontTx/>
              <a:buNone/>
            </a:pPr>
            <a:r>
              <a:rPr lang="en-US" smtClean="0"/>
              <a:t>2. &lt;Leggi B&gt;</a:t>
            </a:r>
          </a:p>
          <a:p>
            <a:pPr lvl="1" eaLnBrk="1" hangingPunct="1">
              <a:buFontTx/>
              <a:buNone/>
            </a:pPr>
            <a:r>
              <a:rPr lang="en-US" smtClean="0"/>
              <a:t>3.  3.1 Se A &gt; B allora il 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        3.1.1 MASSIMO e’  A 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 3.2 altrimenti 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        3.2.1 il MASSIMO e’  B</a:t>
            </a:r>
          </a:p>
          <a:p>
            <a:pPr lvl="1" eaLnBrk="1" hangingPunct="1">
              <a:buFontTx/>
              <a:buNone/>
            </a:pPr>
            <a:r>
              <a:rPr lang="en-US" smtClean="0"/>
              <a:t>4. &lt;Scrivi Massimo&gt;</a:t>
            </a:r>
            <a:endParaRPr lang="en-US" sz="2000" smtClean="0"/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2295525" y="5681663"/>
            <a:ext cx="1658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Segoe Print" pitchFamily="2" charset="0"/>
              </a:rPr>
              <a:t>Problema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652963" y="5648325"/>
            <a:ext cx="1633537" cy="4619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it-IT" dirty="0">
                <a:latin typeface="Batang" pitchFamily="18" charset="-127"/>
                <a:ea typeface="Batang" pitchFamily="18" charset="-127"/>
              </a:rPr>
              <a:t>Algoritmo</a:t>
            </a:r>
          </a:p>
        </p:txBody>
      </p:sp>
      <p:cxnSp>
        <p:nvCxnSpPr>
          <p:cNvPr id="6" name="Connettore 2 5"/>
          <p:cNvCxnSpPr/>
          <p:nvPr/>
        </p:nvCxnSpPr>
        <p:spPr>
          <a:xfrm>
            <a:off x="4010025" y="5895975"/>
            <a:ext cx="50006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8143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Organizzazione della Memoria</a:t>
            </a:r>
            <a:endParaRPr lang="it-IT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211123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 Algoritmo a Programma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err="1" smtClean="0">
                <a:solidFill>
                  <a:srgbClr val="000000"/>
                </a:solidFill>
              </a:rPr>
              <a:t>Problema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dirty="0" err="1" smtClean="0">
                <a:solidFill>
                  <a:srgbClr val="000000"/>
                </a:solidFill>
              </a:rPr>
              <a:t>Determinare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massimo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tra</a:t>
            </a:r>
            <a:r>
              <a:rPr lang="en-US" dirty="0" smtClean="0">
                <a:solidFill>
                  <a:srgbClr val="000000"/>
                </a:solidFill>
              </a:rPr>
              <a:t> due </a:t>
            </a:r>
            <a:r>
              <a:rPr lang="en-US" dirty="0" err="1" smtClean="0">
                <a:solidFill>
                  <a:srgbClr val="000000"/>
                </a:solidFill>
              </a:rPr>
              <a:t>numeri</a:t>
            </a:r>
            <a:r>
              <a:rPr lang="en-US" dirty="0" smtClean="0">
                <a:solidFill>
                  <a:srgbClr val="000000"/>
                </a:solidFill>
              </a:rPr>
              <a:t> A e B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err="1" smtClean="0">
                <a:solidFill>
                  <a:srgbClr val="000000"/>
                </a:solidFill>
              </a:rPr>
              <a:t>sia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dato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</a:rPr>
              <a:t>Linguaggio</a:t>
            </a:r>
            <a:r>
              <a:rPr lang="en-US" b="1" dirty="0" smtClean="0">
                <a:solidFill>
                  <a:srgbClr val="000000"/>
                </a:solidFill>
              </a:rPr>
              <a:t> L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 marL="819150"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1800" b="1" dirty="0" smtClean="0">
              <a:latin typeface="Courier New" pitchFamily="49" charset="0"/>
            </a:endParaRPr>
          </a:p>
          <a:p>
            <a:pPr marL="819150"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         SPOSTA 		AX, A</a:t>
            </a:r>
          </a:p>
          <a:p>
            <a:pPr marL="819150"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         SPOSTA 		BX, B</a:t>
            </a:r>
          </a:p>
          <a:p>
            <a:pPr marL="819150"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         COMPARA   	AX,BX	</a:t>
            </a:r>
          </a:p>
          <a:p>
            <a:pPr marL="819150" lvl="1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1800" b="1" dirty="0" smtClean="0">
                <a:latin typeface="Courier New" pitchFamily="49" charset="0"/>
              </a:rPr>
              <a:t>*        SALTA_SE_</a:t>
            </a:r>
            <a:r>
              <a:rPr lang="en-US" sz="1800" b="1" dirty="0" smtClean="0">
                <a:latin typeface="Courier New" pitchFamily="49" charset="0"/>
                <a:sym typeface="Symbol" pitchFamily="18" charset="2"/>
              </a:rPr>
              <a:t>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  ALLORA	</a:t>
            </a:r>
          </a:p>
          <a:p>
            <a:pPr marL="819150"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         SPOSTA   	MAX,BX	</a:t>
            </a:r>
          </a:p>
          <a:p>
            <a:pPr marL="819150"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*        SALTA    	FINE	</a:t>
            </a:r>
          </a:p>
          <a:p>
            <a:pPr marL="819150"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ALLORA:  SPOSTA		MAX,AX	</a:t>
            </a:r>
          </a:p>
          <a:p>
            <a:pPr marL="819150"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FINE:    &lt;</a:t>
            </a:r>
            <a:r>
              <a:rPr lang="en-US" sz="1800" b="1" dirty="0" err="1" smtClean="0">
                <a:latin typeface="Courier New" pitchFamily="49" charset="0"/>
              </a:rPr>
              <a:t>scrivi</a:t>
            </a:r>
            <a:r>
              <a:rPr lang="en-US" sz="1800" b="1" dirty="0" smtClean="0">
                <a:latin typeface="Courier New" pitchFamily="49" charset="0"/>
              </a:rPr>
              <a:t> MAX&gt;</a:t>
            </a:r>
            <a:endParaRPr lang="en-US" sz="180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40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Elementi di Linguaggio Macchina</a:t>
            </a:r>
          </a:p>
        </p:txBody>
      </p:sp>
      <p:grpSp>
        <p:nvGrpSpPr>
          <p:cNvPr id="62467" name="Group 3"/>
          <p:cNvGrpSpPr>
            <a:grpSpLocks/>
          </p:cNvGrpSpPr>
          <p:nvPr/>
        </p:nvGrpSpPr>
        <p:grpSpPr bwMode="auto">
          <a:xfrm>
            <a:off x="71406" y="1828800"/>
            <a:ext cx="5105400" cy="4191000"/>
            <a:chOff x="864" y="1152"/>
            <a:chExt cx="3216" cy="2640"/>
          </a:xfrm>
        </p:grpSpPr>
        <p:sp>
          <p:nvSpPr>
            <p:cNvPr id="62510" name="Rectangle 4"/>
            <p:cNvSpPr>
              <a:spLocks noChangeArrowheads="1"/>
            </p:cNvSpPr>
            <p:nvPr/>
          </p:nvSpPr>
          <p:spPr bwMode="auto">
            <a:xfrm>
              <a:off x="864" y="1152"/>
              <a:ext cx="3216" cy="26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511" name="Rectangle 5"/>
            <p:cNvSpPr>
              <a:spLocks noChangeArrowheads="1"/>
            </p:cNvSpPr>
            <p:nvPr/>
          </p:nvSpPr>
          <p:spPr bwMode="auto">
            <a:xfrm>
              <a:off x="2736" y="2352"/>
              <a:ext cx="105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512" name="Rectangle 6"/>
            <p:cNvSpPr>
              <a:spLocks noChangeArrowheads="1"/>
            </p:cNvSpPr>
            <p:nvPr/>
          </p:nvSpPr>
          <p:spPr bwMode="auto">
            <a:xfrm>
              <a:off x="2448" y="3312"/>
              <a:ext cx="105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513" name="Rectangle 7"/>
            <p:cNvSpPr>
              <a:spLocks noChangeArrowheads="1"/>
            </p:cNvSpPr>
            <p:nvPr/>
          </p:nvSpPr>
          <p:spPr bwMode="auto">
            <a:xfrm>
              <a:off x="1056" y="3312"/>
              <a:ext cx="105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514" name="Line 8"/>
            <p:cNvSpPr>
              <a:spLocks noChangeShapeType="1"/>
            </p:cNvSpPr>
            <p:nvPr/>
          </p:nvSpPr>
          <p:spPr bwMode="auto">
            <a:xfrm>
              <a:off x="864" y="2976"/>
              <a:ext cx="3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515" name="Text Box 9"/>
            <p:cNvSpPr txBox="1">
              <a:spLocks noChangeArrowheads="1"/>
            </p:cNvSpPr>
            <p:nvPr/>
          </p:nvSpPr>
          <p:spPr bwMode="auto">
            <a:xfrm>
              <a:off x="1094" y="2954"/>
              <a:ext cx="3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AX</a:t>
              </a:r>
            </a:p>
          </p:txBody>
        </p:sp>
        <p:sp>
          <p:nvSpPr>
            <p:cNvPr id="62516" name="Text Box 10"/>
            <p:cNvSpPr txBox="1">
              <a:spLocks noChangeArrowheads="1"/>
            </p:cNvSpPr>
            <p:nvPr/>
          </p:nvSpPr>
          <p:spPr bwMode="auto">
            <a:xfrm>
              <a:off x="2486" y="2952"/>
              <a:ext cx="3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BX</a:t>
              </a:r>
            </a:p>
          </p:txBody>
        </p:sp>
        <p:sp>
          <p:nvSpPr>
            <p:cNvPr id="62517" name="Rectangle 11"/>
            <p:cNvSpPr>
              <a:spLocks noChangeArrowheads="1"/>
            </p:cNvSpPr>
            <p:nvPr/>
          </p:nvSpPr>
          <p:spPr bwMode="auto">
            <a:xfrm>
              <a:off x="2448" y="1488"/>
              <a:ext cx="105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518" name="Rectangle 12"/>
            <p:cNvSpPr>
              <a:spLocks noChangeArrowheads="1"/>
            </p:cNvSpPr>
            <p:nvPr/>
          </p:nvSpPr>
          <p:spPr bwMode="auto">
            <a:xfrm>
              <a:off x="1056" y="1488"/>
              <a:ext cx="105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519" name="Text Box 13"/>
            <p:cNvSpPr txBox="1">
              <a:spLocks noChangeArrowheads="1"/>
            </p:cNvSpPr>
            <p:nvPr/>
          </p:nvSpPr>
          <p:spPr bwMode="auto">
            <a:xfrm>
              <a:off x="1248" y="1248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A</a:t>
              </a:r>
            </a:p>
          </p:txBody>
        </p:sp>
        <p:sp>
          <p:nvSpPr>
            <p:cNvPr id="62520" name="Text Box 14"/>
            <p:cNvSpPr txBox="1">
              <a:spLocks noChangeArrowheads="1"/>
            </p:cNvSpPr>
            <p:nvPr/>
          </p:nvSpPr>
          <p:spPr bwMode="auto">
            <a:xfrm>
              <a:off x="2577" y="1248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B</a:t>
              </a:r>
            </a:p>
          </p:txBody>
        </p:sp>
        <p:sp>
          <p:nvSpPr>
            <p:cNvPr id="62521" name="Text Box 15"/>
            <p:cNvSpPr txBox="1">
              <a:spLocks noChangeArrowheads="1"/>
            </p:cNvSpPr>
            <p:nvPr/>
          </p:nvSpPr>
          <p:spPr bwMode="auto">
            <a:xfrm>
              <a:off x="2784" y="2064"/>
              <a:ext cx="5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MAX</a:t>
              </a:r>
            </a:p>
          </p:txBody>
        </p:sp>
      </p:grpSp>
      <p:sp>
        <p:nvSpPr>
          <p:cNvPr id="156688" name="Text Box 16"/>
          <p:cNvSpPr txBox="1">
            <a:spLocks noChangeArrowheads="1"/>
          </p:cNvSpPr>
          <p:nvPr/>
        </p:nvSpPr>
        <p:spPr bwMode="auto">
          <a:xfrm>
            <a:off x="935006" y="236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5</a:t>
            </a:r>
          </a:p>
        </p:txBody>
      </p:sp>
      <p:sp>
        <p:nvSpPr>
          <p:cNvPr id="156689" name="Text Box 17"/>
          <p:cNvSpPr txBox="1">
            <a:spLocks noChangeArrowheads="1"/>
          </p:cNvSpPr>
          <p:nvPr/>
        </p:nvSpPr>
        <p:spPr bwMode="auto">
          <a:xfrm>
            <a:off x="3221006" y="2336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6</a:t>
            </a:r>
          </a:p>
        </p:txBody>
      </p:sp>
      <p:sp>
        <p:nvSpPr>
          <p:cNvPr id="156690" name="Text Box 18"/>
          <p:cNvSpPr txBox="1">
            <a:spLocks noChangeArrowheads="1"/>
          </p:cNvSpPr>
          <p:nvPr/>
        </p:nvSpPr>
        <p:spPr bwMode="auto">
          <a:xfrm>
            <a:off x="998506" y="52959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5</a:t>
            </a:r>
          </a:p>
        </p:txBody>
      </p:sp>
      <p:sp>
        <p:nvSpPr>
          <p:cNvPr id="156691" name="Text Box 19"/>
          <p:cNvSpPr txBox="1">
            <a:spLocks noChangeArrowheads="1"/>
          </p:cNvSpPr>
          <p:nvPr/>
        </p:nvSpPr>
        <p:spPr bwMode="auto">
          <a:xfrm>
            <a:off x="3284506" y="52705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6</a:t>
            </a:r>
          </a:p>
        </p:txBody>
      </p:sp>
      <p:sp>
        <p:nvSpPr>
          <p:cNvPr id="156692" name="Text Box 20"/>
          <p:cNvSpPr txBox="1">
            <a:spLocks noChangeArrowheads="1"/>
          </p:cNvSpPr>
          <p:nvPr/>
        </p:nvSpPr>
        <p:spPr bwMode="auto">
          <a:xfrm>
            <a:off x="3646456" y="3733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6</a:t>
            </a: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6000760" y="2794000"/>
            <a:ext cx="381000" cy="3225800"/>
            <a:chOff x="4944" y="1760"/>
            <a:chExt cx="240" cy="2032"/>
          </a:xfrm>
        </p:grpSpPr>
        <p:sp>
          <p:nvSpPr>
            <p:cNvPr id="62508" name="Rectangle 22"/>
            <p:cNvSpPr>
              <a:spLocks noChangeArrowheads="1"/>
            </p:cNvSpPr>
            <p:nvPr/>
          </p:nvSpPr>
          <p:spPr bwMode="auto">
            <a:xfrm>
              <a:off x="4944" y="1760"/>
              <a:ext cx="240" cy="11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 eaLnBrk="0" hangingPunct="0"/>
              <a:r>
                <a:rPr lang="en-US"/>
                <a:t>Input</a:t>
              </a:r>
            </a:p>
          </p:txBody>
        </p:sp>
        <p:sp>
          <p:nvSpPr>
            <p:cNvPr id="62509" name="Rectangle 23"/>
            <p:cNvSpPr>
              <a:spLocks noChangeArrowheads="1"/>
            </p:cNvSpPr>
            <p:nvPr/>
          </p:nvSpPr>
          <p:spPr bwMode="auto">
            <a:xfrm>
              <a:off x="4944" y="2928"/>
              <a:ext cx="240" cy="8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 eaLnBrk="0" hangingPunct="0"/>
              <a:r>
                <a:rPr lang="en-US"/>
                <a:t>Output</a:t>
              </a: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3830606" y="4191000"/>
            <a:ext cx="2209800" cy="1143000"/>
            <a:chOff x="3552" y="2640"/>
            <a:chExt cx="1392" cy="720"/>
          </a:xfrm>
        </p:grpSpPr>
        <p:sp>
          <p:nvSpPr>
            <p:cNvPr id="62506" name="Arc 25"/>
            <p:cNvSpPr>
              <a:spLocks/>
            </p:cNvSpPr>
            <p:nvPr/>
          </p:nvSpPr>
          <p:spPr bwMode="auto">
            <a:xfrm flipH="1" flipV="1">
              <a:off x="3552" y="2640"/>
              <a:ext cx="1344" cy="72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507" name="Line 26"/>
            <p:cNvSpPr>
              <a:spLocks noChangeShapeType="1"/>
            </p:cNvSpPr>
            <p:nvPr/>
          </p:nvSpPr>
          <p:spPr bwMode="auto">
            <a:xfrm>
              <a:off x="4848" y="33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385731" y="2743200"/>
            <a:ext cx="1290638" cy="2514600"/>
            <a:chOff x="1382" y="1728"/>
            <a:chExt cx="813" cy="1584"/>
          </a:xfrm>
        </p:grpSpPr>
        <p:sp>
          <p:nvSpPr>
            <p:cNvPr id="62504" name="Line 28"/>
            <p:cNvSpPr>
              <a:spLocks noChangeShapeType="1"/>
            </p:cNvSpPr>
            <p:nvPr/>
          </p:nvSpPr>
          <p:spPr bwMode="auto">
            <a:xfrm>
              <a:off x="1824" y="1728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505" name="Text Box 29"/>
            <p:cNvSpPr txBox="1">
              <a:spLocks noChangeArrowheads="1"/>
            </p:cNvSpPr>
            <p:nvPr/>
          </p:nvSpPr>
          <p:spPr bwMode="auto">
            <a:xfrm>
              <a:off x="1382" y="2202"/>
              <a:ext cx="8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 smtClean="0">
                  <a:latin typeface="Courier New" pitchFamily="49" charset="0"/>
                </a:rPr>
                <a:t>SPOSTA</a:t>
              </a:r>
              <a:endParaRPr lang="en-US" dirty="0"/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3449605" y="2743200"/>
            <a:ext cx="1366838" cy="2514600"/>
            <a:chOff x="3312" y="1728"/>
            <a:chExt cx="861" cy="1584"/>
          </a:xfrm>
        </p:grpSpPr>
        <p:sp>
          <p:nvSpPr>
            <p:cNvPr id="62502" name="Line 31"/>
            <p:cNvSpPr>
              <a:spLocks noChangeShapeType="1"/>
            </p:cNvSpPr>
            <p:nvPr/>
          </p:nvSpPr>
          <p:spPr bwMode="auto">
            <a:xfrm>
              <a:off x="3312" y="1728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503" name="Text Box 32"/>
            <p:cNvSpPr txBox="1">
              <a:spLocks noChangeArrowheads="1"/>
            </p:cNvSpPr>
            <p:nvPr/>
          </p:nvSpPr>
          <p:spPr bwMode="auto">
            <a:xfrm>
              <a:off x="3360" y="1872"/>
              <a:ext cx="8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 smtClean="0">
                  <a:latin typeface="Courier New" pitchFamily="49" charset="0"/>
                </a:rPr>
                <a:t>SPOSTA</a:t>
              </a:r>
              <a:endParaRPr lang="en-US" dirty="0"/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1011206" y="2819400"/>
            <a:ext cx="4953000" cy="838200"/>
            <a:chOff x="1776" y="1776"/>
            <a:chExt cx="3120" cy="528"/>
          </a:xfrm>
        </p:grpSpPr>
        <p:grpSp>
          <p:nvGrpSpPr>
            <p:cNvPr id="62498" name="Group 34"/>
            <p:cNvGrpSpPr>
              <a:grpSpLocks/>
            </p:cNvGrpSpPr>
            <p:nvPr/>
          </p:nvGrpSpPr>
          <p:grpSpPr bwMode="auto">
            <a:xfrm>
              <a:off x="1776" y="1776"/>
              <a:ext cx="3120" cy="528"/>
              <a:chOff x="1776" y="1776"/>
              <a:chExt cx="3456" cy="528"/>
            </a:xfrm>
          </p:grpSpPr>
          <p:sp>
            <p:nvSpPr>
              <p:cNvPr id="62500" name="Arc 35"/>
              <p:cNvSpPr>
                <a:spLocks/>
              </p:cNvSpPr>
              <p:nvPr/>
            </p:nvSpPr>
            <p:spPr bwMode="auto">
              <a:xfrm flipH="1" flipV="1">
                <a:off x="1824" y="1776"/>
                <a:ext cx="3408" cy="52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2501" name="Line 36"/>
              <p:cNvSpPr>
                <a:spLocks noChangeShapeType="1"/>
              </p:cNvSpPr>
              <p:nvPr/>
            </p:nvSpPr>
            <p:spPr bwMode="auto">
              <a:xfrm flipH="1" flipV="1">
                <a:off x="1776" y="1776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62499" name="Text Box 37"/>
            <p:cNvSpPr txBox="1">
              <a:spLocks noChangeArrowheads="1"/>
            </p:cNvSpPr>
            <p:nvPr/>
          </p:nvSpPr>
          <p:spPr bwMode="auto">
            <a:xfrm>
              <a:off x="2016" y="2044"/>
              <a:ext cx="5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latin typeface="Courier New" pitchFamily="49" charset="0"/>
                </a:rPr>
                <a:t>Leggi</a:t>
              </a:r>
              <a:endParaRPr lang="en-US"/>
            </a:p>
          </p:txBody>
        </p:sp>
      </p:grpSp>
      <p:grpSp>
        <p:nvGrpSpPr>
          <p:cNvPr id="9" name="Group 38"/>
          <p:cNvGrpSpPr>
            <a:grpSpLocks/>
          </p:cNvGrpSpPr>
          <p:nvPr/>
        </p:nvGrpSpPr>
        <p:grpSpPr bwMode="auto">
          <a:xfrm>
            <a:off x="3373406" y="2819400"/>
            <a:ext cx="2578100" cy="838200"/>
            <a:chOff x="3264" y="1776"/>
            <a:chExt cx="1624" cy="528"/>
          </a:xfrm>
        </p:grpSpPr>
        <p:grpSp>
          <p:nvGrpSpPr>
            <p:cNvPr id="62494" name="Group 39"/>
            <p:cNvGrpSpPr>
              <a:grpSpLocks/>
            </p:cNvGrpSpPr>
            <p:nvPr/>
          </p:nvGrpSpPr>
          <p:grpSpPr bwMode="auto">
            <a:xfrm>
              <a:off x="3264" y="1776"/>
              <a:ext cx="1624" cy="528"/>
              <a:chOff x="1776" y="1776"/>
              <a:chExt cx="3456" cy="528"/>
            </a:xfrm>
          </p:grpSpPr>
          <p:sp>
            <p:nvSpPr>
              <p:cNvPr id="62496" name="Arc 40"/>
              <p:cNvSpPr>
                <a:spLocks/>
              </p:cNvSpPr>
              <p:nvPr/>
            </p:nvSpPr>
            <p:spPr bwMode="auto">
              <a:xfrm flipH="1" flipV="1">
                <a:off x="1824" y="1776"/>
                <a:ext cx="3408" cy="52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2497" name="Line 41"/>
              <p:cNvSpPr>
                <a:spLocks noChangeShapeType="1"/>
              </p:cNvSpPr>
              <p:nvPr/>
            </p:nvSpPr>
            <p:spPr bwMode="auto">
              <a:xfrm flipH="1" flipV="1">
                <a:off x="1776" y="1776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62495" name="Text Box 42"/>
            <p:cNvSpPr txBox="1">
              <a:spLocks noChangeArrowheads="1"/>
            </p:cNvSpPr>
            <p:nvPr/>
          </p:nvSpPr>
          <p:spPr bwMode="auto">
            <a:xfrm>
              <a:off x="3888" y="1910"/>
              <a:ext cx="5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latin typeface="Courier New" pitchFamily="49" charset="0"/>
                </a:rPr>
                <a:t>Leggi</a:t>
              </a:r>
              <a:endParaRPr lang="en-US"/>
            </a:p>
          </p:txBody>
        </p:sp>
      </p:grpSp>
      <p:grpSp>
        <p:nvGrpSpPr>
          <p:cNvPr id="11" name="Group 43"/>
          <p:cNvGrpSpPr>
            <a:grpSpLocks/>
          </p:cNvGrpSpPr>
          <p:nvPr/>
        </p:nvGrpSpPr>
        <p:grpSpPr bwMode="auto">
          <a:xfrm>
            <a:off x="1697006" y="5165725"/>
            <a:ext cx="1295400" cy="396875"/>
            <a:chOff x="2208" y="3254"/>
            <a:chExt cx="816" cy="250"/>
          </a:xfrm>
        </p:grpSpPr>
        <p:sp>
          <p:nvSpPr>
            <p:cNvPr id="62492" name="Line 44"/>
            <p:cNvSpPr>
              <a:spLocks noChangeShapeType="1"/>
            </p:cNvSpPr>
            <p:nvPr/>
          </p:nvSpPr>
          <p:spPr bwMode="auto">
            <a:xfrm>
              <a:off x="2208" y="3456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493" name="Text Box 45"/>
            <p:cNvSpPr txBox="1">
              <a:spLocks noChangeArrowheads="1"/>
            </p:cNvSpPr>
            <p:nvPr/>
          </p:nvSpPr>
          <p:spPr bwMode="auto">
            <a:xfrm>
              <a:off x="2396" y="3254"/>
              <a:ext cx="4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latin typeface="Courier New" pitchFamily="49" charset="0"/>
                </a:rPr>
                <a:t>CMP</a:t>
              </a:r>
              <a:endParaRPr lang="en-US"/>
            </a:p>
          </p:txBody>
        </p:sp>
      </p:grpSp>
      <p:grpSp>
        <p:nvGrpSpPr>
          <p:cNvPr id="12" name="Group 46"/>
          <p:cNvGrpSpPr>
            <a:grpSpLocks/>
          </p:cNvGrpSpPr>
          <p:nvPr/>
        </p:nvGrpSpPr>
        <p:grpSpPr bwMode="auto">
          <a:xfrm>
            <a:off x="3221015" y="4191000"/>
            <a:ext cx="1108077" cy="1295400"/>
            <a:chOff x="3168" y="2640"/>
            <a:chExt cx="698" cy="816"/>
          </a:xfrm>
        </p:grpSpPr>
        <p:grpSp>
          <p:nvGrpSpPr>
            <p:cNvPr id="62488" name="Group 47"/>
            <p:cNvGrpSpPr>
              <a:grpSpLocks/>
            </p:cNvGrpSpPr>
            <p:nvPr/>
          </p:nvGrpSpPr>
          <p:grpSpPr bwMode="auto">
            <a:xfrm>
              <a:off x="3408" y="2640"/>
              <a:ext cx="144" cy="816"/>
              <a:chOff x="3408" y="2640"/>
              <a:chExt cx="144" cy="816"/>
            </a:xfrm>
          </p:grpSpPr>
          <p:sp>
            <p:nvSpPr>
              <p:cNvPr id="62490" name="Arc 48"/>
              <p:cNvSpPr>
                <a:spLocks/>
              </p:cNvSpPr>
              <p:nvPr/>
            </p:nvSpPr>
            <p:spPr bwMode="auto">
              <a:xfrm flipV="1">
                <a:off x="3408" y="2688"/>
                <a:ext cx="144" cy="76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2491" name="Line 49"/>
              <p:cNvSpPr>
                <a:spLocks noChangeShapeType="1"/>
              </p:cNvSpPr>
              <p:nvPr/>
            </p:nvSpPr>
            <p:spPr bwMode="auto">
              <a:xfrm>
                <a:off x="3552" y="2640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62489" name="Text Box 50"/>
            <p:cNvSpPr txBox="1">
              <a:spLocks noChangeArrowheads="1"/>
            </p:cNvSpPr>
            <p:nvPr/>
          </p:nvSpPr>
          <p:spPr bwMode="auto">
            <a:xfrm>
              <a:off x="3168" y="2832"/>
              <a:ext cx="69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dirty="0" smtClean="0">
                  <a:latin typeface="Courier New" pitchFamily="49" charset="0"/>
                </a:rPr>
                <a:t>SPOSTA</a:t>
              </a:r>
              <a:endParaRPr lang="en-US" dirty="0"/>
            </a:p>
          </p:txBody>
        </p:sp>
      </p:grpSp>
      <p:grpSp>
        <p:nvGrpSpPr>
          <p:cNvPr id="14" name="Group 51"/>
          <p:cNvGrpSpPr>
            <a:grpSpLocks/>
          </p:cNvGrpSpPr>
          <p:nvPr/>
        </p:nvGrpSpPr>
        <p:grpSpPr bwMode="auto">
          <a:xfrm>
            <a:off x="706406" y="2387600"/>
            <a:ext cx="3543300" cy="1778000"/>
            <a:chOff x="1584" y="1504"/>
            <a:chExt cx="2232" cy="1120"/>
          </a:xfrm>
        </p:grpSpPr>
        <p:sp>
          <p:nvSpPr>
            <p:cNvPr id="62485" name="Oval 52"/>
            <p:cNvSpPr>
              <a:spLocks noChangeArrowheads="1"/>
            </p:cNvSpPr>
            <p:nvPr/>
          </p:nvSpPr>
          <p:spPr bwMode="auto">
            <a:xfrm>
              <a:off x="1584" y="1536"/>
              <a:ext cx="528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486" name="Oval 53"/>
            <p:cNvSpPr>
              <a:spLocks noChangeArrowheads="1"/>
            </p:cNvSpPr>
            <p:nvPr/>
          </p:nvSpPr>
          <p:spPr bwMode="auto">
            <a:xfrm>
              <a:off x="3016" y="1504"/>
              <a:ext cx="528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487" name="Oval 54"/>
            <p:cNvSpPr>
              <a:spLocks noChangeArrowheads="1"/>
            </p:cNvSpPr>
            <p:nvPr/>
          </p:nvSpPr>
          <p:spPr bwMode="auto">
            <a:xfrm>
              <a:off x="3288" y="2384"/>
              <a:ext cx="528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56727" name="Text Box 55"/>
          <p:cNvSpPr txBox="1">
            <a:spLocks noChangeArrowheads="1"/>
          </p:cNvSpPr>
          <p:nvPr/>
        </p:nvSpPr>
        <p:spPr bwMode="auto">
          <a:xfrm>
            <a:off x="401606" y="4114800"/>
            <a:ext cx="43540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dirty="0" smtClean="0">
                <a:latin typeface="Courier New" pitchFamily="49" charset="0"/>
              </a:rPr>
              <a:t>SALTA_SE_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</a:t>
            </a:r>
            <a:r>
              <a:rPr lang="en-US" dirty="0" smtClean="0">
                <a:latin typeface="Courier New" pitchFamily="49" charset="0"/>
              </a:rPr>
              <a:t> ALLORA  </a:t>
            </a:r>
            <a:r>
              <a:rPr lang="en-US" i="1" dirty="0"/>
              <a:t>false!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56728" name="Text Box 56"/>
          <p:cNvSpPr txBox="1">
            <a:spLocks noChangeArrowheads="1"/>
          </p:cNvSpPr>
          <p:nvPr/>
        </p:nvSpPr>
        <p:spPr bwMode="auto">
          <a:xfrm>
            <a:off x="554006" y="4271963"/>
            <a:ext cx="2028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 smtClean="0">
                <a:latin typeface="Courier New" pitchFamily="49" charset="0"/>
              </a:rPr>
              <a:t>SALTA </a:t>
            </a:r>
            <a:r>
              <a:rPr lang="en-US" dirty="0">
                <a:latin typeface="Courier New" pitchFamily="49" charset="0"/>
              </a:rPr>
              <a:t>FINE</a:t>
            </a:r>
          </a:p>
        </p:txBody>
      </p:sp>
      <p:sp>
        <p:nvSpPr>
          <p:cNvPr id="62484" name="Rectangle 57"/>
          <p:cNvSpPr>
            <a:spLocks noChangeArrowheads="1"/>
          </p:cNvSpPr>
          <p:nvPr/>
        </p:nvSpPr>
        <p:spPr bwMode="auto">
          <a:xfrm>
            <a:off x="5143504" y="928670"/>
            <a:ext cx="4572000" cy="183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19150" lvl="1">
              <a:lnSpc>
                <a:spcPct val="90000"/>
              </a:lnSpc>
            </a:pPr>
            <a:r>
              <a:rPr lang="en-US" sz="1400" b="1" dirty="0" smtClean="0">
                <a:latin typeface="Courier New" pitchFamily="49" charset="0"/>
              </a:rPr>
              <a:t> 	SPOSTA 	AX, A</a:t>
            </a:r>
          </a:p>
          <a:p>
            <a:pPr marL="819150" lvl="1">
              <a:lnSpc>
                <a:spcPct val="90000"/>
              </a:lnSpc>
            </a:pPr>
            <a:r>
              <a:rPr lang="en-US" sz="1400" b="1" dirty="0" smtClean="0">
                <a:latin typeface="Courier New" pitchFamily="49" charset="0"/>
              </a:rPr>
              <a:t>        	SPOSTA 	BX, B</a:t>
            </a:r>
          </a:p>
          <a:p>
            <a:pPr marL="819150" lvl="1">
              <a:lnSpc>
                <a:spcPct val="90000"/>
              </a:lnSpc>
            </a:pPr>
            <a:r>
              <a:rPr lang="en-US" sz="1400" b="1" dirty="0" smtClean="0">
                <a:latin typeface="Courier New" pitchFamily="49" charset="0"/>
              </a:rPr>
              <a:t>         	COMPARA  AX,BX	</a:t>
            </a:r>
          </a:p>
          <a:p>
            <a:pPr marL="819150" lvl="1">
              <a:lnSpc>
                <a:spcPct val="90000"/>
              </a:lnSpc>
            </a:pPr>
            <a:r>
              <a:rPr lang="en-US" sz="1400" b="1" dirty="0" smtClean="0">
                <a:latin typeface="Courier New" pitchFamily="49" charset="0"/>
              </a:rPr>
              <a:t>*        	SALTA_SE_</a:t>
            </a:r>
            <a:r>
              <a:rPr lang="en-US" sz="1400" b="1" dirty="0" smtClean="0">
                <a:latin typeface="Courier New" pitchFamily="49" charset="0"/>
                <a:sym typeface="Symbol" pitchFamily="18" charset="2"/>
              </a:rPr>
              <a:t>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</a:rPr>
              <a:t> ALLORA	</a:t>
            </a:r>
          </a:p>
          <a:p>
            <a:pPr marL="819150" lvl="1">
              <a:lnSpc>
                <a:spcPct val="90000"/>
              </a:lnSpc>
            </a:pPr>
            <a:r>
              <a:rPr lang="en-US" sz="1400" b="1" dirty="0" smtClean="0">
                <a:latin typeface="Courier New" pitchFamily="49" charset="0"/>
              </a:rPr>
              <a:t>         	SPOSTA   MAX,BX	</a:t>
            </a:r>
          </a:p>
          <a:p>
            <a:pPr marL="819150" lvl="1">
              <a:lnSpc>
                <a:spcPct val="90000"/>
              </a:lnSpc>
            </a:pPr>
            <a:r>
              <a:rPr lang="en-US" sz="1400" b="1" dirty="0" smtClean="0">
                <a:latin typeface="Courier New" pitchFamily="49" charset="0"/>
              </a:rPr>
              <a:t>*        	SALTA    FINE	</a:t>
            </a:r>
          </a:p>
          <a:p>
            <a:pPr marL="819150" lvl="1">
              <a:lnSpc>
                <a:spcPct val="90000"/>
              </a:lnSpc>
            </a:pPr>
            <a:r>
              <a:rPr lang="en-US" sz="1400" b="1" dirty="0" smtClean="0">
                <a:latin typeface="Courier New" pitchFamily="49" charset="0"/>
              </a:rPr>
              <a:t>ALLORA:  	SPOSTA	MAX,AX	</a:t>
            </a:r>
          </a:p>
          <a:p>
            <a:pPr marL="819150" lvl="1">
              <a:lnSpc>
                <a:spcPct val="90000"/>
              </a:lnSpc>
            </a:pPr>
            <a:r>
              <a:rPr lang="en-US" sz="1400" b="1" dirty="0" smtClean="0">
                <a:latin typeface="Courier New" pitchFamily="49" charset="0"/>
              </a:rPr>
              <a:t>FINE:    &lt;</a:t>
            </a:r>
            <a:r>
              <a:rPr lang="en-US" sz="1400" b="1" dirty="0" err="1" smtClean="0">
                <a:latin typeface="Courier New" pitchFamily="49" charset="0"/>
              </a:rPr>
              <a:t>scrivi</a:t>
            </a:r>
            <a:r>
              <a:rPr lang="en-US" sz="1400" b="1" dirty="0" smtClean="0">
                <a:latin typeface="Courier New" pitchFamily="49" charset="0"/>
              </a:rPr>
              <a:t> MAX&gt;</a:t>
            </a:r>
            <a:endParaRPr lang="en-US" sz="14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44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15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156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156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0" dur="500"/>
                                        <p:tgtEl>
                                          <p:spTgt spid="156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567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6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6" dur="500"/>
                                        <p:tgtEl>
                                          <p:spTgt spid="156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567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6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88" grpId="0" autoUpdateAnimBg="0"/>
      <p:bldP spid="156689" grpId="0" autoUpdateAnimBg="0"/>
      <p:bldP spid="156690" grpId="0" autoUpdateAnimBg="0"/>
      <p:bldP spid="156691" grpId="0" autoUpdateAnimBg="0"/>
      <p:bldP spid="156692" grpId="0" autoUpdateAnimBg="0"/>
      <p:bldP spid="156727" grpId="0" autoUpdateAnimBg="0"/>
      <p:bldP spid="156728" grpId="0" autoUpdateAnimBg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Osserviamo il concetto introdotto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it-IT" sz="2400" dirty="0" smtClean="0"/>
              <a:t>Da </a:t>
            </a:r>
            <a:r>
              <a:rPr lang="it-IT" sz="2400" b="1" i="1" dirty="0" smtClean="0"/>
              <a:t>Algoritmo </a:t>
            </a:r>
            <a:r>
              <a:rPr lang="it-IT" sz="2400" dirty="0" smtClean="0"/>
              <a:t>a </a:t>
            </a:r>
            <a:r>
              <a:rPr lang="it-IT" sz="2400" b="1" i="1" dirty="0" smtClean="0"/>
              <a:t>Programma</a:t>
            </a:r>
            <a:r>
              <a:rPr lang="it-IT" sz="2400" b="1" dirty="0" smtClean="0"/>
              <a:t>:</a:t>
            </a:r>
          </a:p>
          <a:p>
            <a:pPr lvl="1" eaLnBrk="1" hangingPunct="1"/>
            <a:r>
              <a:rPr lang="it-IT" sz="2000" dirty="0" smtClean="0"/>
              <a:t>Una macchina ha un insieme di istruzioni che può eseguire</a:t>
            </a:r>
          </a:p>
          <a:p>
            <a:pPr lvl="1" algn="ctr" eaLnBrk="1" hangingPunct="1">
              <a:buNone/>
            </a:pPr>
            <a:r>
              <a:rPr lang="it-IT" sz="2000" dirty="0" smtClean="0"/>
              <a:t>	</a:t>
            </a:r>
            <a:r>
              <a:rPr lang="it-IT" sz="2000" b="1" i="1" dirty="0" smtClean="0"/>
              <a:t>Linguaggio L</a:t>
            </a:r>
          </a:p>
          <a:p>
            <a:pPr lvl="1" eaLnBrk="1" hangingPunct="1"/>
            <a:r>
              <a:rPr lang="it-IT" sz="2000" dirty="0" smtClean="0"/>
              <a:t>Le istruzioni, come i dati, sono scritti secondo una codifica</a:t>
            </a:r>
          </a:p>
          <a:p>
            <a:pPr lvl="1" eaLnBrk="1" hangingPunct="1"/>
            <a:endParaRPr lang="it-IT" sz="2000" dirty="0" smtClean="0"/>
          </a:p>
          <a:p>
            <a:pPr lvl="1" eaLnBrk="1" hangingPunct="1"/>
            <a:r>
              <a:rPr lang="it-IT" sz="2000" dirty="0" smtClean="0"/>
              <a:t>Data una macchina, un </a:t>
            </a:r>
            <a:r>
              <a:rPr lang="it-IT" sz="2000" i="1" dirty="0" smtClean="0"/>
              <a:t>programma </a:t>
            </a:r>
            <a:r>
              <a:rPr lang="it-IT" sz="2000" dirty="0" smtClean="0"/>
              <a:t>è la traduzione di un algoritmo in una sequenza di istruzioni che la </a:t>
            </a:r>
            <a:r>
              <a:rPr lang="it-IT" sz="2000" i="1" u="sng" dirty="0" smtClean="0"/>
              <a:t>macchina può eseguire</a:t>
            </a:r>
          </a:p>
          <a:p>
            <a:pPr lvl="1" eaLnBrk="1" hangingPunct="1">
              <a:buFontTx/>
              <a:buNone/>
            </a:pPr>
            <a:endParaRPr lang="it-IT" sz="2000" dirty="0" smtClean="0"/>
          </a:p>
          <a:p>
            <a:pPr lvl="1" eaLnBrk="1" hangingPunct="1">
              <a:buFontTx/>
              <a:buNone/>
            </a:pPr>
            <a:endParaRPr lang="it-IT" sz="2000" dirty="0" smtClean="0"/>
          </a:p>
          <a:p>
            <a:pPr lvl="1" eaLnBrk="1" hangingPunct="1">
              <a:buFontTx/>
              <a:buNone/>
            </a:pPr>
            <a:r>
              <a:rPr lang="it-IT" sz="2000" dirty="0" smtClean="0"/>
              <a:t>Attenzione: </a:t>
            </a:r>
            <a:r>
              <a:rPr lang="it-IT" sz="2000" b="1" i="1" dirty="0" smtClean="0"/>
              <a:t>Una macchina può essere anche “virtuale” (ovvero non realizzata direttamente da una macchina fisica)… conservate il concetto!</a:t>
            </a:r>
          </a:p>
          <a:p>
            <a:pPr lvl="1" eaLnBrk="1" hangingPunct="1"/>
            <a:endParaRPr lang="it-IT" sz="2000" b="1" i="1" u="sng" dirty="0" smtClean="0"/>
          </a:p>
          <a:p>
            <a:pPr lvl="1" eaLnBrk="1" hangingPunct="1">
              <a:buFontTx/>
              <a:buNone/>
            </a:pPr>
            <a:endParaRPr lang="it-IT" sz="2000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397064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ChangeArrowheads="1"/>
          </p:cNvSpPr>
          <p:nvPr/>
        </p:nvSpPr>
        <p:spPr bwMode="auto">
          <a:xfrm>
            <a:off x="2667000" y="1676400"/>
            <a:ext cx="2514600" cy="419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/>
          </a:p>
        </p:txBody>
      </p:sp>
      <p:sp>
        <p:nvSpPr>
          <p:cNvPr id="6451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Come cambia la macchina che abbiamo visto?</a:t>
            </a:r>
          </a:p>
        </p:txBody>
      </p:sp>
      <p:sp>
        <p:nvSpPr>
          <p:cNvPr id="64516" name="AutoShape 5"/>
          <p:cNvSpPr>
            <a:spLocks noChangeArrowheads="1"/>
          </p:cNvSpPr>
          <p:nvPr/>
        </p:nvSpPr>
        <p:spPr bwMode="auto">
          <a:xfrm>
            <a:off x="3124200" y="3581400"/>
            <a:ext cx="1600200" cy="1119188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b="1"/>
              <a:t>Algoritmo</a:t>
            </a:r>
          </a:p>
          <a:p>
            <a:pPr algn="ctr">
              <a:spcBef>
                <a:spcPct val="50000"/>
              </a:spcBef>
            </a:pPr>
            <a:endParaRPr lang="it-IT" b="1"/>
          </a:p>
        </p:txBody>
      </p:sp>
      <p:sp>
        <p:nvSpPr>
          <p:cNvPr id="64517" name="Text Box 6"/>
          <p:cNvSpPr txBox="1">
            <a:spLocks noChangeArrowheads="1"/>
          </p:cNvSpPr>
          <p:nvPr/>
        </p:nvSpPr>
        <p:spPr bwMode="auto">
          <a:xfrm>
            <a:off x="2819400" y="5286375"/>
            <a:ext cx="2209800" cy="466725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b="1"/>
              <a:t>Esecutore</a:t>
            </a:r>
          </a:p>
        </p:txBody>
      </p:sp>
      <p:sp>
        <p:nvSpPr>
          <p:cNvPr id="64518" name="AutoShape 7"/>
          <p:cNvSpPr>
            <a:spLocks noChangeArrowheads="1"/>
          </p:cNvSpPr>
          <p:nvPr/>
        </p:nvSpPr>
        <p:spPr bwMode="auto">
          <a:xfrm>
            <a:off x="5105400" y="5405438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4519" name="AutoShape 8"/>
          <p:cNvSpPr>
            <a:spLocks noChangeArrowheads="1"/>
          </p:cNvSpPr>
          <p:nvPr/>
        </p:nvSpPr>
        <p:spPr bwMode="auto">
          <a:xfrm>
            <a:off x="3733800" y="4800600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4520" name="Rectangle 9"/>
          <p:cNvSpPr>
            <a:spLocks noChangeArrowheads="1"/>
          </p:cNvSpPr>
          <p:nvPr/>
        </p:nvSpPr>
        <p:spPr bwMode="auto">
          <a:xfrm>
            <a:off x="5638800" y="5291138"/>
            <a:ext cx="1371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Risultato</a:t>
            </a:r>
          </a:p>
        </p:txBody>
      </p:sp>
      <p:sp>
        <p:nvSpPr>
          <p:cNvPr id="64521" name="AutoShape 10"/>
          <p:cNvSpPr>
            <a:spLocks noChangeArrowheads="1"/>
          </p:cNvSpPr>
          <p:nvPr/>
        </p:nvSpPr>
        <p:spPr bwMode="auto">
          <a:xfrm>
            <a:off x="2362200" y="5405438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4522" name="Rectangle 11"/>
          <p:cNvSpPr>
            <a:spLocks noChangeArrowheads="1"/>
          </p:cNvSpPr>
          <p:nvPr/>
        </p:nvSpPr>
        <p:spPr bwMode="auto">
          <a:xfrm>
            <a:off x="609600" y="5291138"/>
            <a:ext cx="1676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Dato Iniziale</a:t>
            </a:r>
          </a:p>
        </p:txBody>
      </p:sp>
      <p:sp>
        <p:nvSpPr>
          <p:cNvPr id="64523" name="AutoShape 12"/>
          <p:cNvSpPr>
            <a:spLocks noChangeArrowheads="1"/>
          </p:cNvSpPr>
          <p:nvPr/>
        </p:nvSpPr>
        <p:spPr bwMode="auto">
          <a:xfrm>
            <a:off x="3124200" y="2362200"/>
            <a:ext cx="1600200" cy="1119188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b="1"/>
              <a:t>Dati</a:t>
            </a:r>
          </a:p>
          <a:p>
            <a:pPr algn="ctr">
              <a:spcBef>
                <a:spcPct val="50000"/>
              </a:spcBef>
            </a:pPr>
            <a:endParaRPr lang="it-IT" b="1"/>
          </a:p>
        </p:txBody>
      </p:sp>
      <p:sp>
        <p:nvSpPr>
          <p:cNvPr id="64524" name="Rectangle 13"/>
          <p:cNvSpPr>
            <a:spLocks noChangeArrowheads="1"/>
          </p:cNvSpPr>
          <p:nvPr/>
        </p:nvSpPr>
        <p:spPr bwMode="auto">
          <a:xfrm>
            <a:off x="2971800" y="1828800"/>
            <a:ext cx="1905000" cy="289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4525" name="Text Box 14"/>
          <p:cNvSpPr txBox="1">
            <a:spLocks noChangeArrowheads="1"/>
          </p:cNvSpPr>
          <p:nvPr/>
        </p:nvSpPr>
        <p:spPr bwMode="auto">
          <a:xfrm>
            <a:off x="3048000" y="18288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800"/>
              <a:t>Memoria</a:t>
            </a:r>
          </a:p>
        </p:txBody>
      </p:sp>
      <p:sp>
        <p:nvSpPr>
          <p:cNvPr id="64526" name="Rectangle 15"/>
          <p:cNvSpPr>
            <a:spLocks noChangeArrowheads="1"/>
          </p:cNvSpPr>
          <p:nvPr/>
        </p:nvSpPr>
        <p:spPr bwMode="auto">
          <a:xfrm>
            <a:off x="609600" y="5286375"/>
            <a:ext cx="1676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Ingresso</a:t>
            </a:r>
          </a:p>
        </p:txBody>
      </p:sp>
      <p:sp>
        <p:nvSpPr>
          <p:cNvPr id="64527" name="Rectangle 16"/>
          <p:cNvSpPr>
            <a:spLocks noChangeArrowheads="1"/>
          </p:cNvSpPr>
          <p:nvPr/>
        </p:nvSpPr>
        <p:spPr bwMode="auto">
          <a:xfrm>
            <a:off x="5638800" y="5286375"/>
            <a:ext cx="1371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Uscita</a:t>
            </a:r>
          </a:p>
        </p:txBody>
      </p:sp>
      <p:sp>
        <p:nvSpPr>
          <p:cNvPr id="64528" name="AutoShape 17"/>
          <p:cNvSpPr>
            <a:spLocks noChangeArrowheads="1"/>
          </p:cNvSpPr>
          <p:nvPr/>
        </p:nvSpPr>
        <p:spPr bwMode="auto">
          <a:xfrm>
            <a:off x="4114800" y="5314950"/>
            <a:ext cx="685800" cy="442913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800" b="1"/>
              <a:t>Algoritmo</a:t>
            </a:r>
          </a:p>
          <a:p>
            <a:pPr algn="ctr">
              <a:spcBef>
                <a:spcPct val="50000"/>
              </a:spcBef>
            </a:pPr>
            <a:r>
              <a:rPr lang="it-IT" sz="800" b="1"/>
              <a:t>vitale</a:t>
            </a:r>
          </a:p>
        </p:txBody>
      </p:sp>
      <p:sp>
        <p:nvSpPr>
          <p:cNvPr id="184338" name="AutoShape 18"/>
          <p:cNvSpPr>
            <a:spLocks noChangeArrowheads="1"/>
          </p:cNvSpPr>
          <p:nvPr/>
        </p:nvSpPr>
        <p:spPr bwMode="auto">
          <a:xfrm>
            <a:off x="3124200" y="3581400"/>
            <a:ext cx="1600200" cy="11557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 b="1"/>
              <a:t>Programma</a:t>
            </a:r>
          </a:p>
          <a:p>
            <a:pPr algn="ctr">
              <a:spcBef>
                <a:spcPct val="50000"/>
              </a:spcBef>
            </a:pPr>
            <a:endParaRPr lang="it-IT" sz="2800" b="1"/>
          </a:p>
        </p:txBody>
      </p:sp>
      <p:sp>
        <p:nvSpPr>
          <p:cNvPr id="184339" name="AutoShape 19"/>
          <p:cNvSpPr>
            <a:spLocks noChangeArrowheads="1"/>
          </p:cNvSpPr>
          <p:nvPr/>
        </p:nvSpPr>
        <p:spPr bwMode="auto">
          <a:xfrm>
            <a:off x="4114800" y="5310188"/>
            <a:ext cx="762000" cy="442912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800" b="1"/>
              <a:t>Programma</a:t>
            </a:r>
          </a:p>
          <a:p>
            <a:pPr algn="ctr">
              <a:spcBef>
                <a:spcPct val="50000"/>
              </a:spcBef>
            </a:pPr>
            <a:r>
              <a:rPr lang="it-IT" sz="800" b="1"/>
              <a:t>vitale</a:t>
            </a:r>
          </a:p>
        </p:txBody>
      </p:sp>
    </p:spTree>
    <p:extLst>
      <p:ext uri="{BB962C8B-B14F-4D97-AF65-F5344CB8AC3E}">
        <p14:creationId xmlns:p14="http://schemas.microsoft.com/office/powerpoint/2010/main" val="302453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8" grpId="0" animBg="1" autoUpdateAnimBg="0"/>
      <p:bldP spid="184339" grpId="0" animBg="1" autoUpdateAnimBg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Un esempio di programma nella macchina semplificata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199612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1104900"/>
          </a:xfrm>
        </p:spPr>
        <p:txBody>
          <a:bodyPr/>
          <a:lstStyle/>
          <a:p>
            <a:pPr eaLnBrk="1" hangingPunct="1"/>
            <a:r>
              <a:rPr lang="it-IT" dirty="0" smtClean="0"/>
              <a:t>La macchina in azione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5344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it-IT" sz="3200" dirty="0" smtClean="0"/>
              <a:t>Prendiamo il programma visto:</a:t>
            </a:r>
          </a:p>
          <a:p>
            <a:pPr marL="819150" lvl="1">
              <a:lnSpc>
                <a:spcPct val="90000"/>
              </a:lnSpc>
              <a:buNone/>
            </a:pPr>
            <a:r>
              <a:rPr lang="en-US" b="1" dirty="0" smtClean="0">
                <a:latin typeface="Courier New" pitchFamily="49" charset="0"/>
              </a:rPr>
              <a:t> 			 	SPOSTA 	AX, A</a:t>
            </a:r>
          </a:p>
          <a:p>
            <a:pPr marL="819150" lvl="1">
              <a:lnSpc>
                <a:spcPct val="90000"/>
              </a:lnSpc>
              <a:buNone/>
            </a:pPr>
            <a:r>
              <a:rPr lang="en-US" b="1" dirty="0" smtClean="0">
                <a:latin typeface="Courier New" pitchFamily="49" charset="0"/>
              </a:rPr>
              <a:t>        	SPOSTA 	BX, B</a:t>
            </a:r>
          </a:p>
          <a:p>
            <a:pPr marL="819150" lvl="1">
              <a:lnSpc>
                <a:spcPct val="90000"/>
              </a:lnSpc>
              <a:buNone/>
            </a:pPr>
            <a:r>
              <a:rPr lang="en-US" b="1" dirty="0" smtClean="0">
                <a:latin typeface="Courier New" pitchFamily="49" charset="0"/>
              </a:rPr>
              <a:t>         	COMPARA  AX,BX	</a:t>
            </a:r>
          </a:p>
          <a:p>
            <a:pPr marL="819150" lvl="1">
              <a:lnSpc>
                <a:spcPct val="90000"/>
              </a:lnSpc>
              <a:buNone/>
            </a:pPr>
            <a:r>
              <a:rPr lang="en-US" b="1" dirty="0" smtClean="0">
                <a:latin typeface="Courier New" pitchFamily="49" charset="0"/>
              </a:rPr>
              <a:t>*        	SALTA_SE_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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 ALLORA	</a:t>
            </a:r>
          </a:p>
          <a:p>
            <a:pPr marL="819150" lvl="1">
              <a:lnSpc>
                <a:spcPct val="90000"/>
              </a:lnSpc>
              <a:buNone/>
            </a:pPr>
            <a:r>
              <a:rPr lang="en-US" b="1" dirty="0" smtClean="0">
                <a:latin typeface="Courier New" pitchFamily="49" charset="0"/>
              </a:rPr>
              <a:t>         	SPOSTA   MAX,BX	</a:t>
            </a:r>
          </a:p>
          <a:p>
            <a:pPr marL="819150" lvl="1">
              <a:lnSpc>
                <a:spcPct val="90000"/>
              </a:lnSpc>
              <a:buNone/>
            </a:pPr>
            <a:r>
              <a:rPr lang="en-US" b="1" dirty="0" smtClean="0">
                <a:latin typeface="Courier New" pitchFamily="49" charset="0"/>
              </a:rPr>
              <a:t>*        	SALTA    FINE	</a:t>
            </a:r>
          </a:p>
          <a:p>
            <a:pPr marL="819150" lvl="1">
              <a:lnSpc>
                <a:spcPct val="90000"/>
              </a:lnSpc>
            </a:pPr>
            <a:r>
              <a:rPr lang="en-US" b="1" dirty="0" smtClean="0">
                <a:latin typeface="Courier New" pitchFamily="49" charset="0"/>
              </a:rPr>
              <a:t>ALLORA:  	SPOSTA	MAX,AX	</a:t>
            </a:r>
          </a:p>
          <a:p>
            <a:pPr marL="819150" lvl="1">
              <a:lnSpc>
                <a:spcPct val="90000"/>
              </a:lnSpc>
            </a:pPr>
            <a:r>
              <a:rPr lang="en-US" b="1" dirty="0" smtClean="0">
                <a:latin typeface="Courier New" pitchFamily="49" charset="0"/>
              </a:rPr>
              <a:t>FINE:    	HALT</a:t>
            </a:r>
          </a:p>
          <a:p>
            <a:pPr marL="1773238" lvl="1" indent="-1312863" eaLnBrk="1" hangingPunct="1">
              <a:lnSpc>
                <a:spcPct val="90000"/>
              </a:lnSpc>
              <a:buFontTx/>
              <a:buNone/>
            </a:pPr>
            <a:endParaRPr lang="it-IT" sz="2800" dirty="0" smtClean="0"/>
          </a:p>
          <a:p>
            <a:pPr marL="1773238" lvl="1" indent="-1312863" eaLnBrk="1" hangingPunct="1">
              <a:lnSpc>
                <a:spcPct val="90000"/>
              </a:lnSpc>
            </a:pPr>
            <a:endParaRPr lang="it-IT" sz="2800" dirty="0" smtClean="0"/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660400" y="1500188"/>
            <a:ext cx="6019800" cy="3429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897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4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 ricordiamoci che l’algoritmo vitale (ciclo operativo) </a:t>
            </a:r>
            <a:r>
              <a:rPr lang="it-IT" dirty="0" err="1" smtClean="0"/>
              <a:t>è…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r>
              <a:rPr lang="en-US" dirty="0" err="1" smtClean="0"/>
              <a:t>Finché</a:t>
            </a:r>
            <a:r>
              <a:rPr lang="en-US" dirty="0" smtClean="0"/>
              <a:t> (</a:t>
            </a:r>
            <a:r>
              <a:rPr lang="en-US" i="1" dirty="0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</a:t>
            </a:r>
            <a:r>
              <a:rPr lang="en-US" dirty="0" smtClean="0"/>
              <a:t> HALT) {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800" dirty="0" smtClean="0"/>
              <a:t>   </a:t>
            </a:r>
            <a:r>
              <a:rPr lang="en-US" sz="2800" dirty="0" err="1" smtClean="0"/>
              <a:t>Localizza</a:t>
            </a:r>
            <a:r>
              <a:rPr lang="en-US" sz="2800" dirty="0" smtClean="0"/>
              <a:t> </a:t>
            </a:r>
            <a:r>
              <a:rPr lang="en-US" sz="2800" i="1" dirty="0" smtClean="0"/>
              <a:t>I</a:t>
            </a:r>
            <a:endParaRPr lang="en-US" sz="2800" dirty="0" smtClean="0"/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800" dirty="0" smtClean="0"/>
              <a:t>   </a:t>
            </a:r>
            <a:r>
              <a:rPr lang="en-US" sz="2800" dirty="0" err="1" smtClean="0"/>
              <a:t>Carica</a:t>
            </a:r>
            <a:r>
              <a:rPr lang="en-US" sz="2800" dirty="0" smtClean="0"/>
              <a:t> </a:t>
            </a:r>
            <a:r>
              <a:rPr lang="en-US" sz="2800" i="1" dirty="0" smtClean="0"/>
              <a:t>I</a:t>
            </a:r>
            <a:endParaRPr lang="en-US" sz="2800" dirty="0" smtClean="0"/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800" dirty="0" smtClean="0"/>
              <a:t>   </a:t>
            </a:r>
            <a:r>
              <a:rPr lang="en-US" sz="2800" dirty="0" err="1" smtClean="0"/>
              <a:t>Decodifica</a:t>
            </a:r>
            <a:r>
              <a:rPr lang="en-US" sz="2800" dirty="0" smtClean="0"/>
              <a:t> </a:t>
            </a:r>
            <a:r>
              <a:rPr lang="en-US" sz="2800" i="1" dirty="0" smtClean="0"/>
              <a:t>I</a:t>
            </a:r>
            <a:endParaRPr lang="en-US" sz="2800" dirty="0" smtClean="0"/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800" dirty="0" smtClean="0"/>
              <a:t>   </a:t>
            </a:r>
            <a:r>
              <a:rPr lang="en-US" sz="2800" dirty="0" err="1" smtClean="0"/>
              <a:t>Esegui</a:t>
            </a:r>
            <a:r>
              <a:rPr lang="en-US" sz="2800" dirty="0" smtClean="0"/>
              <a:t>  </a:t>
            </a:r>
            <a:r>
              <a:rPr lang="en-US" sz="2800" i="1" dirty="0" smtClean="0"/>
              <a:t>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/>
              <a:t>}</a:t>
            </a:r>
            <a:r>
              <a:rPr lang="en-US" sz="3200" dirty="0" smtClean="0"/>
              <a:t> </a:t>
            </a:r>
          </a:p>
          <a:p>
            <a:pPr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218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12700"/>
            <a:ext cx="7772400" cy="1104900"/>
          </a:xfrm>
        </p:spPr>
        <p:txBody>
          <a:bodyPr/>
          <a:lstStyle/>
          <a:p>
            <a:pPr eaLnBrk="1" hangingPunct="1"/>
            <a:r>
              <a:rPr lang="it-IT" smtClean="0"/>
              <a:t>Linguaggio Macchina</a:t>
            </a: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114300" y="76200"/>
            <a:ext cx="8915400" cy="6629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t-IT" sz="2000" b="1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7577138" y="4732338"/>
            <a:ext cx="141446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7577138" y="5227638"/>
            <a:ext cx="141446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6896100" y="4724400"/>
            <a:ext cx="792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/>
              <a:t>MAR</a:t>
            </a:r>
            <a:endParaRPr lang="it-IT"/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6886575" y="5218113"/>
            <a:ext cx="77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/>
              <a:t>MBR</a:t>
            </a:r>
          </a:p>
        </p:txBody>
      </p:sp>
      <p:grpSp>
        <p:nvGrpSpPr>
          <p:cNvPr id="67592" name="Group 8"/>
          <p:cNvGrpSpPr>
            <a:grpSpLocks/>
          </p:cNvGrpSpPr>
          <p:nvPr/>
        </p:nvGrpSpPr>
        <p:grpSpPr bwMode="auto">
          <a:xfrm>
            <a:off x="6934200" y="2895600"/>
            <a:ext cx="2057400" cy="854075"/>
            <a:chOff x="3648" y="1824"/>
            <a:chExt cx="1728" cy="538"/>
          </a:xfrm>
        </p:grpSpPr>
        <p:grpSp>
          <p:nvGrpSpPr>
            <p:cNvPr id="67671" name="Group 9"/>
            <p:cNvGrpSpPr>
              <a:grpSpLocks/>
            </p:cNvGrpSpPr>
            <p:nvPr/>
          </p:nvGrpSpPr>
          <p:grpSpPr bwMode="auto">
            <a:xfrm>
              <a:off x="3648" y="2112"/>
              <a:ext cx="1728" cy="250"/>
              <a:chOff x="3648" y="2112"/>
              <a:chExt cx="1728" cy="250"/>
            </a:xfrm>
          </p:grpSpPr>
          <p:sp>
            <p:nvSpPr>
              <p:cNvPr id="67675" name="Rectangle 10"/>
              <p:cNvSpPr>
                <a:spLocks noChangeArrowheads="1"/>
              </p:cNvSpPr>
              <p:nvPr/>
            </p:nvSpPr>
            <p:spPr bwMode="auto">
              <a:xfrm>
                <a:off x="4176" y="2117"/>
                <a:ext cx="120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7676" name="Text Box 11"/>
              <p:cNvSpPr txBox="1">
                <a:spLocks noChangeArrowheads="1"/>
              </p:cNvSpPr>
              <p:nvPr/>
            </p:nvSpPr>
            <p:spPr bwMode="auto">
              <a:xfrm>
                <a:off x="3648" y="2112"/>
                <a:ext cx="41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R2</a:t>
                </a:r>
              </a:p>
            </p:txBody>
          </p:sp>
        </p:grpSp>
        <p:grpSp>
          <p:nvGrpSpPr>
            <p:cNvPr id="67672" name="Group 12"/>
            <p:cNvGrpSpPr>
              <a:grpSpLocks/>
            </p:cNvGrpSpPr>
            <p:nvPr/>
          </p:nvGrpSpPr>
          <p:grpSpPr bwMode="auto">
            <a:xfrm>
              <a:off x="3648" y="1824"/>
              <a:ext cx="1728" cy="250"/>
              <a:chOff x="3648" y="2112"/>
              <a:chExt cx="1728" cy="250"/>
            </a:xfrm>
          </p:grpSpPr>
          <p:sp>
            <p:nvSpPr>
              <p:cNvPr id="67673" name="Rectangle 13"/>
              <p:cNvSpPr>
                <a:spLocks noChangeArrowheads="1"/>
              </p:cNvSpPr>
              <p:nvPr/>
            </p:nvSpPr>
            <p:spPr bwMode="auto">
              <a:xfrm>
                <a:off x="4176" y="2117"/>
                <a:ext cx="120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7674" name="Text Box 14"/>
              <p:cNvSpPr txBox="1">
                <a:spLocks noChangeArrowheads="1"/>
              </p:cNvSpPr>
              <p:nvPr/>
            </p:nvSpPr>
            <p:spPr bwMode="auto">
              <a:xfrm>
                <a:off x="3648" y="2112"/>
                <a:ext cx="41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R1</a:t>
                </a:r>
              </a:p>
            </p:txBody>
          </p:sp>
        </p:grpSp>
      </p:grpSp>
      <p:grpSp>
        <p:nvGrpSpPr>
          <p:cNvPr id="67593" name="Group 15"/>
          <p:cNvGrpSpPr>
            <a:grpSpLocks/>
          </p:cNvGrpSpPr>
          <p:nvPr/>
        </p:nvGrpSpPr>
        <p:grpSpPr bwMode="auto">
          <a:xfrm>
            <a:off x="6677025" y="990600"/>
            <a:ext cx="2314575" cy="396875"/>
            <a:chOff x="4206" y="624"/>
            <a:chExt cx="1458" cy="250"/>
          </a:xfrm>
        </p:grpSpPr>
        <p:sp>
          <p:nvSpPr>
            <p:cNvPr id="67669" name="Rectangle 16"/>
            <p:cNvSpPr>
              <a:spLocks noChangeArrowheads="1"/>
            </p:cNvSpPr>
            <p:nvPr/>
          </p:nvSpPr>
          <p:spPr bwMode="auto">
            <a:xfrm>
              <a:off x="4800" y="629"/>
              <a:ext cx="864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7670" name="Text Box 17"/>
            <p:cNvSpPr txBox="1">
              <a:spLocks noChangeArrowheads="1"/>
            </p:cNvSpPr>
            <p:nvPr/>
          </p:nvSpPr>
          <p:spPr bwMode="auto">
            <a:xfrm>
              <a:off x="4206" y="624"/>
              <a:ext cx="33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 b="1"/>
                <a:t>PC</a:t>
              </a:r>
            </a:p>
          </p:txBody>
        </p:sp>
      </p:grpSp>
      <p:grpSp>
        <p:nvGrpSpPr>
          <p:cNvPr id="67594" name="Group 18"/>
          <p:cNvGrpSpPr>
            <a:grpSpLocks/>
          </p:cNvGrpSpPr>
          <p:nvPr/>
        </p:nvGrpSpPr>
        <p:grpSpPr bwMode="auto">
          <a:xfrm>
            <a:off x="6324600" y="1566863"/>
            <a:ext cx="2667000" cy="396875"/>
            <a:chOff x="3952" y="987"/>
            <a:chExt cx="1680" cy="250"/>
          </a:xfrm>
        </p:grpSpPr>
        <p:sp>
          <p:nvSpPr>
            <p:cNvPr id="67667" name="Rectangle 19"/>
            <p:cNvSpPr>
              <a:spLocks noChangeArrowheads="1"/>
            </p:cNvSpPr>
            <p:nvPr/>
          </p:nvSpPr>
          <p:spPr bwMode="auto">
            <a:xfrm>
              <a:off x="4272" y="992"/>
              <a:ext cx="136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7668" name="Text Box 20"/>
            <p:cNvSpPr txBox="1">
              <a:spLocks noChangeArrowheads="1"/>
            </p:cNvSpPr>
            <p:nvPr/>
          </p:nvSpPr>
          <p:spPr bwMode="auto">
            <a:xfrm>
              <a:off x="3952" y="987"/>
              <a:ext cx="33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 b="1"/>
                <a:t> IR</a:t>
              </a:r>
              <a:endParaRPr lang="it-IT"/>
            </a:p>
          </p:txBody>
        </p:sp>
      </p:grpSp>
      <p:grpSp>
        <p:nvGrpSpPr>
          <p:cNvPr id="67595" name="Group 21"/>
          <p:cNvGrpSpPr>
            <a:grpSpLocks/>
          </p:cNvGrpSpPr>
          <p:nvPr/>
        </p:nvGrpSpPr>
        <p:grpSpPr bwMode="auto">
          <a:xfrm>
            <a:off x="165100" y="304800"/>
            <a:ext cx="2759075" cy="6451600"/>
            <a:chOff x="104" y="192"/>
            <a:chExt cx="1738" cy="4064"/>
          </a:xfrm>
        </p:grpSpPr>
        <p:grpSp>
          <p:nvGrpSpPr>
            <p:cNvPr id="67643" name="Group 22"/>
            <p:cNvGrpSpPr>
              <a:grpSpLocks/>
            </p:cNvGrpSpPr>
            <p:nvPr/>
          </p:nvGrpSpPr>
          <p:grpSpPr bwMode="auto">
            <a:xfrm>
              <a:off x="466" y="192"/>
              <a:ext cx="1376" cy="3888"/>
              <a:chOff x="288" y="192"/>
              <a:chExt cx="1632" cy="3888"/>
            </a:xfrm>
          </p:grpSpPr>
          <p:grpSp>
            <p:nvGrpSpPr>
              <p:cNvPr id="67645" name="Group 23"/>
              <p:cNvGrpSpPr>
                <a:grpSpLocks/>
              </p:cNvGrpSpPr>
              <p:nvPr/>
            </p:nvGrpSpPr>
            <p:grpSpPr bwMode="auto">
              <a:xfrm>
                <a:off x="288" y="288"/>
                <a:ext cx="1632" cy="3696"/>
                <a:chOff x="720" y="384"/>
                <a:chExt cx="1296" cy="3840"/>
              </a:xfrm>
            </p:grpSpPr>
            <p:grpSp>
              <p:nvGrpSpPr>
                <p:cNvPr id="67650" name="Group 24"/>
                <p:cNvGrpSpPr>
                  <a:grpSpLocks/>
                </p:cNvGrpSpPr>
                <p:nvPr/>
              </p:nvGrpSpPr>
              <p:grpSpPr bwMode="auto">
                <a:xfrm>
                  <a:off x="720" y="384"/>
                  <a:ext cx="1296" cy="2880"/>
                  <a:chOff x="720" y="1296"/>
                  <a:chExt cx="1296" cy="2880"/>
                </a:xfrm>
              </p:grpSpPr>
              <p:sp>
                <p:nvSpPr>
                  <p:cNvPr id="67655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2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7656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5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7657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77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7658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01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7659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25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7660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4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7661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7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7662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97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7663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21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7664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45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7665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6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7666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9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67651" name="Rectangle 37"/>
                <p:cNvSpPr>
                  <a:spLocks noChangeArrowheads="1"/>
                </p:cNvSpPr>
                <p:nvPr/>
              </p:nvSpPr>
              <p:spPr bwMode="auto">
                <a:xfrm>
                  <a:off x="720" y="326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7652" name="Rectangle 38"/>
                <p:cNvSpPr>
                  <a:spLocks noChangeArrowheads="1"/>
                </p:cNvSpPr>
                <p:nvPr/>
              </p:nvSpPr>
              <p:spPr bwMode="auto">
                <a:xfrm>
                  <a:off x="720" y="350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7653" name="Rectangle 39"/>
                <p:cNvSpPr>
                  <a:spLocks noChangeArrowheads="1"/>
                </p:cNvSpPr>
                <p:nvPr/>
              </p:nvSpPr>
              <p:spPr bwMode="auto">
                <a:xfrm>
                  <a:off x="720" y="374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7654" name="Rectangle 40"/>
                <p:cNvSpPr>
                  <a:spLocks noChangeArrowheads="1"/>
                </p:cNvSpPr>
                <p:nvPr/>
              </p:nvSpPr>
              <p:spPr bwMode="auto">
                <a:xfrm>
                  <a:off x="720" y="398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67646" name="Line 41"/>
              <p:cNvSpPr>
                <a:spLocks noChangeShapeType="1"/>
              </p:cNvSpPr>
              <p:nvPr/>
            </p:nvSpPr>
            <p:spPr bwMode="auto">
              <a:xfrm>
                <a:off x="288" y="398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7647" name="Line 42"/>
              <p:cNvSpPr>
                <a:spLocks noChangeShapeType="1"/>
              </p:cNvSpPr>
              <p:nvPr/>
            </p:nvSpPr>
            <p:spPr bwMode="auto">
              <a:xfrm flipV="1">
                <a:off x="288" y="19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7648" name="Line 43"/>
              <p:cNvSpPr>
                <a:spLocks noChangeShapeType="1"/>
              </p:cNvSpPr>
              <p:nvPr/>
            </p:nvSpPr>
            <p:spPr bwMode="auto">
              <a:xfrm flipV="1">
                <a:off x="1920" y="19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7649" name="Line 44"/>
              <p:cNvSpPr>
                <a:spLocks noChangeShapeType="1"/>
              </p:cNvSpPr>
              <p:nvPr/>
            </p:nvSpPr>
            <p:spPr bwMode="auto">
              <a:xfrm>
                <a:off x="1920" y="393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67644" name="Text Box 45"/>
            <p:cNvSpPr txBox="1">
              <a:spLocks noChangeArrowheads="1"/>
            </p:cNvSpPr>
            <p:nvPr/>
          </p:nvSpPr>
          <p:spPr bwMode="auto">
            <a:xfrm>
              <a:off x="104" y="280"/>
              <a:ext cx="404" cy="39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…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100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101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102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103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104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105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106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107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108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109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110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111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112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113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…</a:t>
              </a:r>
            </a:p>
            <a:p>
              <a:pPr eaLnBrk="0" hangingPunct="0">
                <a:spcBef>
                  <a:spcPct val="20000"/>
                </a:spcBef>
              </a:pPr>
              <a:endParaRPr lang="it-IT"/>
            </a:p>
          </p:txBody>
        </p:sp>
      </p:grpSp>
      <p:grpSp>
        <p:nvGrpSpPr>
          <p:cNvPr id="67596" name="Group 46"/>
          <p:cNvGrpSpPr>
            <a:grpSpLocks/>
          </p:cNvGrpSpPr>
          <p:nvPr/>
        </p:nvGrpSpPr>
        <p:grpSpPr bwMode="auto">
          <a:xfrm>
            <a:off x="3279775" y="304800"/>
            <a:ext cx="2794000" cy="6172200"/>
            <a:chOff x="2066" y="192"/>
            <a:chExt cx="1760" cy="3888"/>
          </a:xfrm>
        </p:grpSpPr>
        <p:grpSp>
          <p:nvGrpSpPr>
            <p:cNvPr id="67619" name="Group 47"/>
            <p:cNvGrpSpPr>
              <a:grpSpLocks/>
            </p:cNvGrpSpPr>
            <p:nvPr/>
          </p:nvGrpSpPr>
          <p:grpSpPr bwMode="auto">
            <a:xfrm>
              <a:off x="2450" y="192"/>
              <a:ext cx="1376" cy="3888"/>
              <a:chOff x="288" y="192"/>
              <a:chExt cx="1632" cy="3888"/>
            </a:xfrm>
          </p:grpSpPr>
          <p:grpSp>
            <p:nvGrpSpPr>
              <p:cNvPr id="67621" name="Group 48"/>
              <p:cNvGrpSpPr>
                <a:grpSpLocks/>
              </p:cNvGrpSpPr>
              <p:nvPr/>
            </p:nvGrpSpPr>
            <p:grpSpPr bwMode="auto">
              <a:xfrm>
                <a:off x="288" y="288"/>
                <a:ext cx="1632" cy="3696"/>
                <a:chOff x="720" y="384"/>
                <a:chExt cx="1296" cy="3840"/>
              </a:xfrm>
            </p:grpSpPr>
            <p:grpSp>
              <p:nvGrpSpPr>
                <p:cNvPr id="67626" name="Group 49"/>
                <p:cNvGrpSpPr>
                  <a:grpSpLocks/>
                </p:cNvGrpSpPr>
                <p:nvPr/>
              </p:nvGrpSpPr>
              <p:grpSpPr bwMode="auto">
                <a:xfrm>
                  <a:off x="720" y="384"/>
                  <a:ext cx="1296" cy="2880"/>
                  <a:chOff x="720" y="1296"/>
                  <a:chExt cx="1296" cy="2880"/>
                </a:xfrm>
              </p:grpSpPr>
              <p:sp>
                <p:nvSpPr>
                  <p:cNvPr id="67631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2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7632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5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7633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77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7634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01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7635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25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7636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4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7637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7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7638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97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7639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21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7640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45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7641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6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7642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9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67627" name="Rectangle 62"/>
                <p:cNvSpPr>
                  <a:spLocks noChangeArrowheads="1"/>
                </p:cNvSpPr>
                <p:nvPr/>
              </p:nvSpPr>
              <p:spPr bwMode="auto">
                <a:xfrm>
                  <a:off x="720" y="326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7628" name="Rectangle 63"/>
                <p:cNvSpPr>
                  <a:spLocks noChangeArrowheads="1"/>
                </p:cNvSpPr>
                <p:nvPr/>
              </p:nvSpPr>
              <p:spPr bwMode="auto">
                <a:xfrm>
                  <a:off x="720" y="350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7629" name="Rectangle 64"/>
                <p:cNvSpPr>
                  <a:spLocks noChangeArrowheads="1"/>
                </p:cNvSpPr>
                <p:nvPr/>
              </p:nvSpPr>
              <p:spPr bwMode="auto">
                <a:xfrm>
                  <a:off x="720" y="374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7630" name="Rectangle 65"/>
                <p:cNvSpPr>
                  <a:spLocks noChangeArrowheads="1"/>
                </p:cNvSpPr>
                <p:nvPr/>
              </p:nvSpPr>
              <p:spPr bwMode="auto">
                <a:xfrm>
                  <a:off x="720" y="398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67622" name="Line 66"/>
              <p:cNvSpPr>
                <a:spLocks noChangeShapeType="1"/>
              </p:cNvSpPr>
              <p:nvPr/>
            </p:nvSpPr>
            <p:spPr bwMode="auto">
              <a:xfrm>
                <a:off x="288" y="398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7623" name="Line 67"/>
              <p:cNvSpPr>
                <a:spLocks noChangeShapeType="1"/>
              </p:cNvSpPr>
              <p:nvPr/>
            </p:nvSpPr>
            <p:spPr bwMode="auto">
              <a:xfrm flipV="1">
                <a:off x="288" y="19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7624" name="Line 68"/>
              <p:cNvSpPr>
                <a:spLocks noChangeShapeType="1"/>
              </p:cNvSpPr>
              <p:nvPr/>
            </p:nvSpPr>
            <p:spPr bwMode="auto">
              <a:xfrm flipV="1">
                <a:off x="1920" y="19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7625" name="Line 69"/>
              <p:cNvSpPr>
                <a:spLocks noChangeShapeType="1"/>
              </p:cNvSpPr>
              <p:nvPr/>
            </p:nvSpPr>
            <p:spPr bwMode="auto">
              <a:xfrm>
                <a:off x="1920" y="393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67620" name="Text Box 70"/>
            <p:cNvSpPr txBox="1">
              <a:spLocks noChangeArrowheads="1"/>
            </p:cNvSpPr>
            <p:nvPr/>
          </p:nvSpPr>
          <p:spPr bwMode="auto">
            <a:xfrm>
              <a:off x="2066" y="748"/>
              <a:ext cx="404" cy="3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…</a:t>
              </a:r>
            </a:p>
            <a:p>
              <a:pPr eaLnBrk="0" hangingPunct="0">
                <a:spcBef>
                  <a:spcPct val="20000"/>
                </a:spcBef>
              </a:pPr>
              <a:endParaRPr lang="it-IT" sz="2000" b="1">
                <a:latin typeface="Courier New" pitchFamily="49" charset="0"/>
              </a:endParaRP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…</a:t>
              </a:r>
            </a:p>
            <a:p>
              <a:pPr eaLnBrk="0" hangingPunct="0">
                <a:spcBef>
                  <a:spcPct val="20000"/>
                </a:spcBef>
              </a:pPr>
              <a:endParaRPr lang="it-IT" sz="2000" b="1">
                <a:latin typeface="Courier New" pitchFamily="49" charset="0"/>
              </a:endParaRP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200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201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202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203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204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205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206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207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 …</a:t>
              </a:r>
            </a:p>
            <a:p>
              <a:pPr eaLnBrk="0" hangingPunct="0">
                <a:spcBef>
                  <a:spcPct val="20000"/>
                </a:spcBef>
              </a:pPr>
              <a:endParaRPr lang="it-IT" sz="2000" b="1">
                <a:latin typeface="Courier New" pitchFamily="49" charset="0"/>
              </a:endParaRPr>
            </a:p>
          </p:txBody>
        </p:sp>
      </p:grpSp>
      <p:sp>
        <p:nvSpPr>
          <p:cNvPr id="67597" name="Text Box 71"/>
          <p:cNvSpPr txBox="1">
            <a:spLocks noChangeArrowheads="1"/>
          </p:cNvSpPr>
          <p:nvPr/>
        </p:nvSpPr>
        <p:spPr bwMode="auto">
          <a:xfrm>
            <a:off x="860425" y="8350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R1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67598" name="Text Box 72"/>
          <p:cNvSpPr txBox="1">
            <a:spLocks noChangeArrowheads="1"/>
          </p:cNvSpPr>
          <p:nvPr/>
        </p:nvSpPr>
        <p:spPr bwMode="auto">
          <a:xfrm>
            <a:off x="863600" y="15081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R2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67599" name="Text Box 73"/>
          <p:cNvSpPr txBox="1">
            <a:spLocks noChangeArrowheads="1"/>
          </p:cNvSpPr>
          <p:nvPr/>
        </p:nvSpPr>
        <p:spPr bwMode="auto">
          <a:xfrm>
            <a:off x="850900" y="2689225"/>
            <a:ext cx="21723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err="1" smtClean="0">
                <a:latin typeface="Courier New" pitchFamily="49" charset="0"/>
              </a:rPr>
              <a:t>SALTA_SE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</a:t>
            </a:r>
            <a:r>
              <a:rPr lang="it-IT" sz="2000" b="1" dirty="0" smtClean="0">
                <a:latin typeface="Courier New" pitchFamily="49" charset="0"/>
              </a:rPr>
              <a:t> 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67600" name="Text Box 74"/>
          <p:cNvSpPr txBox="1">
            <a:spLocks noChangeArrowheads="1"/>
          </p:cNvSpPr>
          <p:nvPr/>
        </p:nvSpPr>
        <p:spPr bwMode="auto">
          <a:xfrm>
            <a:off x="876300" y="33750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R2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67601" name="Text Box 75"/>
          <p:cNvSpPr txBox="1">
            <a:spLocks noChangeArrowheads="1"/>
          </p:cNvSpPr>
          <p:nvPr/>
        </p:nvSpPr>
        <p:spPr bwMode="auto">
          <a:xfrm>
            <a:off x="876300" y="4124325"/>
            <a:ext cx="18774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SALTA - 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67602" name="Text Box 76"/>
          <p:cNvSpPr txBox="1">
            <a:spLocks noChangeArrowheads="1"/>
          </p:cNvSpPr>
          <p:nvPr/>
        </p:nvSpPr>
        <p:spPr bwMode="auto">
          <a:xfrm>
            <a:off x="876300" y="48482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R1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67603" name="Text Box 77"/>
          <p:cNvSpPr txBox="1">
            <a:spLocks noChangeArrowheads="1"/>
          </p:cNvSpPr>
          <p:nvPr/>
        </p:nvSpPr>
        <p:spPr bwMode="auto">
          <a:xfrm>
            <a:off x="889000" y="5622925"/>
            <a:ext cx="18774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HALT  </a:t>
            </a:r>
            <a:r>
              <a:rPr lang="it-IT" sz="2000" b="1" dirty="0">
                <a:latin typeface="Courier New" pitchFamily="49" charset="0"/>
              </a:rPr>
              <a:t>- </a:t>
            </a:r>
            <a:r>
              <a:rPr lang="it-IT" sz="2000" dirty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67604" name="Text Box 78"/>
          <p:cNvSpPr txBox="1">
            <a:spLocks noChangeArrowheads="1"/>
          </p:cNvSpPr>
          <p:nvPr/>
        </p:nvSpPr>
        <p:spPr bwMode="auto">
          <a:xfrm>
            <a:off x="850900" y="2298700"/>
            <a:ext cx="21852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COMPARA R1</a:t>
            </a:r>
            <a:r>
              <a:rPr lang="it-IT" sz="2000" dirty="0" smtClean="0">
                <a:latin typeface="Courier New" pitchFamily="49" charset="0"/>
              </a:rPr>
              <a:t> </a:t>
            </a:r>
            <a:r>
              <a:rPr lang="it-IT" sz="2000" b="1" dirty="0">
                <a:latin typeface="Courier New" pitchFamily="49" charset="0"/>
              </a:rPr>
              <a:t>R2</a:t>
            </a:r>
            <a:endParaRPr lang="it-IT" dirty="0"/>
          </a:p>
        </p:txBody>
      </p:sp>
      <p:sp>
        <p:nvSpPr>
          <p:cNvPr id="67605" name="Text Box 79"/>
          <p:cNvSpPr txBox="1">
            <a:spLocks noChangeArrowheads="1"/>
          </p:cNvSpPr>
          <p:nvPr/>
        </p:nvSpPr>
        <p:spPr bwMode="auto">
          <a:xfrm>
            <a:off x="1206500" y="12192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200 </a:t>
            </a:r>
            <a:endParaRPr lang="it-IT"/>
          </a:p>
        </p:txBody>
      </p:sp>
      <p:sp>
        <p:nvSpPr>
          <p:cNvPr id="67606" name="Text Box 80"/>
          <p:cNvSpPr txBox="1">
            <a:spLocks noChangeArrowheads="1"/>
          </p:cNvSpPr>
          <p:nvPr/>
        </p:nvSpPr>
        <p:spPr bwMode="auto">
          <a:xfrm>
            <a:off x="1206500" y="1901825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202 </a:t>
            </a:r>
            <a:endParaRPr lang="it-IT"/>
          </a:p>
        </p:txBody>
      </p:sp>
      <p:sp>
        <p:nvSpPr>
          <p:cNvPr id="67607" name="Text Box 81"/>
          <p:cNvSpPr txBox="1">
            <a:spLocks noChangeArrowheads="1"/>
          </p:cNvSpPr>
          <p:nvPr/>
        </p:nvSpPr>
        <p:spPr bwMode="auto">
          <a:xfrm>
            <a:off x="1231900" y="30480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111 </a:t>
            </a:r>
            <a:endParaRPr lang="it-IT"/>
          </a:p>
        </p:txBody>
      </p:sp>
      <p:sp>
        <p:nvSpPr>
          <p:cNvPr id="67608" name="Text Box 82"/>
          <p:cNvSpPr txBox="1">
            <a:spLocks noChangeArrowheads="1"/>
          </p:cNvSpPr>
          <p:nvPr/>
        </p:nvSpPr>
        <p:spPr bwMode="auto">
          <a:xfrm>
            <a:off x="1244600" y="37338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204 </a:t>
            </a:r>
            <a:endParaRPr lang="it-IT"/>
          </a:p>
        </p:txBody>
      </p:sp>
      <p:sp>
        <p:nvSpPr>
          <p:cNvPr id="67609" name="Text Box 83"/>
          <p:cNvSpPr txBox="1">
            <a:spLocks noChangeArrowheads="1"/>
          </p:cNvSpPr>
          <p:nvPr/>
        </p:nvSpPr>
        <p:spPr bwMode="auto">
          <a:xfrm>
            <a:off x="1295400" y="44958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113 </a:t>
            </a:r>
            <a:endParaRPr lang="it-IT"/>
          </a:p>
        </p:txBody>
      </p:sp>
      <p:sp>
        <p:nvSpPr>
          <p:cNvPr id="67610" name="Text Box 84"/>
          <p:cNvSpPr txBox="1">
            <a:spLocks noChangeArrowheads="1"/>
          </p:cNvSpPr>
          <p:nvPr/>
        </p:nvSpPr>
        <p:spPr bwMode="auto">
          <a:xfrm>
            <a:off x="1295400" y="5241925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204 </a:t>
            </a:r>
            <a:endParaRPr lang="it-IT"/>
          </a:p>
        </p:txBody>
      </p:sp>
      <p:sp>
        <p:nvSpPr>
          <p:cNvPr id="67611" name="Text Box 85"/>
          <p:cNvSpPr txBox="1">
            <a:spLocks noChangeArrowheads="1"/>
          </p:cNvSpPr>
          <p:nvPr/>
        </p:nvSpPr>
        <p:spPr bwMode="auto">
          <a:xfrm>
            <a:off x="5867400" y="2667000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A </a:t>
            </a:r>
            <a:endParaRPr lang="it-IT"/>
          </a:p>
        </p:txBody>
      </p:sp>
      <p:sp>
        <p:nvSpPr>
          <p:cNvPr id="67612" name="Text Box 86"/>
          <p:cNvSpPr txBox="1">
            <a:spLocks noChangeArrowheads="1"/>
          </p:cNvSpPr>
          <p:nvPr/>
        </p:nvSpPr>
        <p:spPr bwMode="auto">
          <a:xfrm>
            <a:off x="5873750" y="3352800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B </a:t>
            </a:r>
            <a:endParaRPr lang="it-IT"/>
          </a:p>
        </p:txBody>
      </p:sp>
      <p:sp>
        <p:nvSpPr>
          <p:cNvPr id="67613" name="Text Box 87"/>
          <p:cNvSpPr txBox="1">
            <a:spLocks noChangeArrowheads="1"/>
          </p:cNvSpPr>
          <p:nvPr/>
        </p:nvSpPr>
        <p:spPr bwMode="auto">
          <a:xfrm>
            <a:off x="5861050" y="41148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MAX </a:t>
            </a:r>
            <a:endParaRPr lang="it-IT"/>
          </a:p>
        </p:txBody>
      </p:sp>
      <p:sp>
        <p:nvSpPr>
          <p:cNvPr id="67614" name="Text Box 88"/>
          <p:cNvSpPr txBox="1">
            <a:spLocks noChangeArrowheads="1"/>
          </p:cNvSpPr>
          <p:nvPr/>
        </p:nvSpPr>
        <p:spPr bwMode="auto">
          <a:xfrm>
            <a:off x="1371600" y="6324600"/>
            <a:ext cx="73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800" b="1"/>
              <a:t>16 bit</a:t>
            </a:r>
            <a:endParaRPr lang="it-IT"/>
          </a:p>
        </p:txBody>
      </p:sp>
      <p:sp>
        <p:nvSpPr>
          <p:cNvPr id="67615" name="Text Box 89"/>
          <p:cNvSpPr txBox="1">
            <a:spLocks noChangeArrowheads="1"/>
          </p:cNvSpPr>
          <p:nvPr/>
        </p:nvSpPr>
        <p:spPr bwMode="auto">
          <a:xfrm>
            <a:off x="7988300" y="5588000"/>
            <a:ext cx="73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800" b="1"/>
              <a:t>16 bit</a:t>
            </a:r>
            <a:endParaRPr lang="it-IT"/>
          </a:p>
        </p:txBody>
      </p:sp>
      <p:sp>
        <p:nvSpPr>
          <p:cNvPr id="67616" name="Text Box 90"/>
          <p:cNvSpPr txBox="1">
            <a:spLocks noChangeArrowheads="1"/>
          </p:cNvSpPr>
          <p:nvPr/>
        </p:nvSpPr>
        <p:spPr bwMode="auto">
          <a:xfrm>
            <a:off x="8001000" y="3886200"/>
            <a:ext cx="73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800" b="1"/>
              <a:t>16 bit</a:t>
            </a:r>
            <a:endParaRPr lang="it-IT"/>
          </a:p>
        </p:txBody>
      </p:sp>
      <p:sp>
        <p:nvSpPr>
          <p:cNvPr id="67617" name="Text Box 91"/>
          <p:cNvSpPr txBox="1">
            <a:spLocks noChangeArrowheads="1"/>
          </p:cNvSpPr>
          <p:nvPr/>
        </p:nvSpPr>
        <p:spPr bwMode="auto">
          <a:xfrm>
            <a:off x="8089900" y="660400"/>
            <a:ext cx="73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800" b="1"/>
              <a:t>16 bit</a:t>
            </a:r>
            <a:endParaRPr lang="it-IT"/>
          </a:p>
        </p:txBody>
      </p:sp>
      <p:sp>
        <p:nvSpPr>
          <p:cNvPr id="67618" name="Text Box 92"/>
          <p:cNvSpPr txBox="1">
            <a:spLocks noChangeArrowheads="1"/>
          </p:cNvSpPr>
          <p:nvPr/>
        </p:nvSpPr>
        <p:spPr bwMode="auto">
          <a:xfrm>
            <a:off x="7569200" y="1919288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800" b="1"/>
              <a:t>32 bit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030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12700"/>
            <a:ext cx="7772400" cy="1104900"/>
          </a:xfrm>
        </p:spPr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114300" y="76200"/>
            <a:ext cx="8915400" cy="6629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t-IT" sz="2000" b="1"/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7577138" y="4732338"/>
            <a:ext cx="141446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7577138" y="5227638"/>
            <a:ext cx="141446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6896100" y="4724400"/>
            <a:ext cx="792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/>
              <a:t>MAR</a:t>
            </a:r>
            <a:endParaRPr lang="it-IT"/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6886575" y="5218113"/>
            <a:ext cx="77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/>
              <a:t>MBR</a:t>
            </a:r>
          </a:p>
        </p:txBody>
      </p:sp>
      <p:grpSp>
        <p:nvGrpSpPr>
          <p:cNvPr id="68616" name="Group 8"/>
          <p:cNvGrpSpPr>
            <a:grpSpLocks/>
          </p:cNvGrpSpPr>
          <p:nvPr/>
        </p:nvGrpSpPr>
        <p:grpSpPr bwMode="auto">
          <a:xfrm>
            <a:off x="6934200" y="2895600"/>
            <a:ext cx="2057400" cy="854075"/>
            <a:chOff x="3648" y="1824"/>
            <a:chExt cx="1728" cy="538"/>
          </a:xfrm>
        </p:grpSpPr>
        <p:grpSp>
          <p:nvGrpSpPr>
            <p:cNvPr id="68716" name="Group 9"/>
            <p:cNvGrpSpPr>
              <a:grpSpLocks/>
            </p:cNvGrpSpPr>
            <p:nvPr/>
          </p:nvGrpSpPr>
          <p:grpSpPr bwMode="auto">
            <a:xfrm>
              <a:off x="3648" y="2112"/>
              <a:ext cx="1728" cy="250"/>
              <a:chOff x="3648" y="2112"/>
              <a:chExt cx="1728" cy="250"/>
            </a:xfrm>
          </p:grpSpPr>
          <p:sp>
            <p:nvSpPr>
              <p:cNvPr id="68720" name="Rectangle 10"/>
              <p:cNvSpPr>
                <a:spLocks noChangeArrowheads="1"/>
              </p:cNvSpPr>
              <p:nvPr/>
            </p:nvSpPr>
            <p:spPr bwMode="auto">
              <a:xfrm>
                <a:off x="4176" y="2117"/>
                <a:ext cx="120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8721" name="Text Box 11"/>
              <p:cNvSpPr txBox="1">
                <a:spLocks noChangeArrowheads="1"/>
              </p:cNvSpPr>
              <p:nvPr/>
            </p:nvSpPr>
            <p:spPr bwMode="auto">
              <a:xfrm>
                <a:off x="3648" y="2112"/>
                <a:ext cx="41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 dirty="0"/>
                  <a:t>R2</a:t>
                </a:r>
              </a:p>
            </p:txBody>
          </p:sp>
        </p:grpSp>
        <p:grpSp>
          <p:nvGrpSpPr>
            <p:cNvPr id="68717" name="Group 12"/>
            <p:cNvGrpSpPr>
              <a:grpSpLocks/>
            </p:cNvGrpSpPr>
            <p:nvPr/>
          </p:nvGrpSpPr>
          <p:grpSpPr bwMode="auto">
            <a:xfrm>
              <a:off x="3648" y="1824"/>
              <a:ext cx="1728" cy="250"/>
              <a:chOff x="3648" y="2112"/>
              <a:chExt cx="1728" cy="250"/>
            </a:xfrm>
          </p:grpSpPr>
          <p:sp>
            <p:nvSpPr>
              <p:cNvPr id="68718" name="Rectangle 13"/>
              <p:cNvSpPr>
                <a:spLocks noChangeArrowheads="1"/>
              </p:cNvSpPr>
              <p:nvPr/>
            </p:nvSpPr>
            <p:spPr bwMode="auto">
              <a:xfrm>
                <a:off x="4176" y="2117"/>
                <a:ext cx="120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8719" name="Text Box 14"/>
              <p:cNvSpPr txBox="1">
                <a:spLocks noChangeArrowheads="1"/>
              </p:cNvSpPr>
              <p:nvPr/>
            </p:nvSpPr>
            <p:spPr bwMode="auto">
              <a:xfrm>
                <a:off x="3648" y="2112"/>
                <a:ext cx="41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R1</a:t>
                </a:r>
              </a:p>
            </p:txBody>
          </p:sp>
        </p:grpSp>
      </p:grpSp>
      <p:grpSp>
        <p:nvGrpSpPr>
          <p:cNvPr id="68617" name="Group 15"/>
          <p:cNvGrpSpPr>
            <a:grpSpLocks/>
          </p:cNvGrpSpPr>
          <p:nvPr/>
        </p:nvGrpSpPr>
        <p:grpSpPr bwMode="auto">
          <a:xfrm>
            <a:off x="6677025" y="990600"/>
            <a:ext cx="2314575" cy="396875"/>
            <a:chOff x="4206" y="624"/>
            <a:chExt cx="1458" cy="250"/>
          </a:xfrm>
        </p:grpSpPr>
        <p:sp>
          <p:nvSpPr>
            <p:cNvPr id="68714" name="Rectangle 16"/>
            <p:cNvSpPr>
              <a:spLocks noChangeArrowheads="1"/>
            </p:cNvSpPr>
            <p:nvPr/>
          </p:nvSpPr>
          <p:spPr bwMode="auto">
            <a:xfrm>
              <a:off x="4800" y="629"/>
              <a:ext cx="864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8715" name="Text Box 17"/>
            <p:cNvSpPr txBox="1">
              <a:spLocks noChangeArrowheads="1"/>
            </p:cNvSpPr>
            <p:nvPr/>
          </p:nvSpPr>
          <p:spPr bwMode="auto">
            <a:xfrm>
              <a:off x="4206" y="624"/>
              <a:ext cx="33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 b="1"/>
                <a:t>PC</a:t>
              </a:r>
            </a:p>
          </p:txBody>
        </p:sp>
      </p:grpSp>
      <p:grpSp>
        <p:nvGrpSpPr>
          <p:cNvPr id="68618" name="Group 18"/>
          <p:cNvGrpSpPr>
            <a:grpSpLocks/>
          </p:cNvGrpSpPr>
          <p:nvPr/>
        </p:nvGrpSpPr>
        <p:grpSpPr bwMode="auto">
          <a:xfrm>
            <a:off x="6324600" y="1566863"/>
            <a:ext cx="2667000" cy="396875"/>
            <a:chOff x="3952" y="987"/>
            <a:chExt cx="1680" cy="250"/>
          </a:xfrm>
        </p:grpSpPr>
        <p:sp>
          <p:nvSpPr>
            <p:cNvPr id="68712" name="Rectangle 19"/>
            <p:cNvSpPr>
              <a:spLocks noChangeArrowheads="1"/>
            </p:cNvSpPr>
            <p:nvPr/>
          </p:nvSpPr>
          <p:spPr bwMode="auto">
            <a:xfrm>
              <a:off x="4272" y="992"/>
              <a:ext cx="136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8713" name="Text Box 20"/>
            <p:cNvSpPr txBox="1">
              <a:spLocks noChangeArrowheads="1"/>
            </p:cNvSpPr>
            <p:nvPr/>
          </p:nvSpPr>
          <p:spPr bwMode="auto">
            <a:xfrm>
              <a:off x="3952" y="987"/>
              <a:ext cx="33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 b="1" dirty="0"/>
                <a:t> IR</a:t>
              </a:r>
              <a:endParaRPr lang="it-IT" dirty="0"/>
            </a:p>
          </p:txBody>
        </p:sp>
      </p:grpSp>
      <p:grpSp>
        <p:nvGrpSpPr>
          <p:cNvPr id="68619" name="Group 21"/>
          <p:cNvGrpSpPr>
            <a:grpSpLocks/>
          </p:cNvGrpSpPr>
          <p:nvPr/>
        </p:nvGrpSpPr>
        <p:grpSpPr bwMode="auto">
          <a:xfrm>
            <a:off x="165100" y="304800"/>
            <a:ext cx="2759075" cy="6451600"/>
            <a:chOff x="104" y="192"/>
            <a:chExt cx="1738" cy="4064"/>
          </a:xfrm>
        </p:grpSpPr>
        <p:grpSp>
          <p:nvGrpSpPr>
            <p:cNvPr id="68688" name="Group 22"/>
            <p:cNvGrpSpPr>
              <a:grpSpLocks/>
            </p:cNvGrpSpPr>
            <p:nvPr/>
          </p:nvGrpSpPr>
          <p:grpSpPr bwMode="auto">
            <a:xfrm>
              <a:off x="466" y="192"/>
              <a:ext cx="1376" cy="3888"/>
              <a:chOff x="288" y="192"/>
              <a:chExt cx="1632" cy="3888"/>
            </a:xfrm>
          </p:grpSpPr>
          <p:grpSp>
            <p:nvGrpSpPr>
              <p:cNvPr id="68690" name="Group 23"/>
              <p:cNvGrpSpPr>
                <a:grpSpLocks/>
              </p:cNvGrpSpPr>
              <p:nvPr/>
            </p:nvGrpSpPr>
            <p:grpSpPr bwMode="auto">
              <a:xfrm>
                <a:off x="288" y="288"/>
                <a:ext cx="1632" cy="3696"/>
                <a:chOff x="720" y="384"/>
                <a:chExt cx="1296" cy="3840"/>
              </a:xfrm>
            </p:grpSpPr>
            <p:grpSp>
              <p:nvGrpSpPr>
                <p:cNvPr id="68695" name="Group 24"/>
                <p:cNvGrpSpPr>
                  <a:grpSpLocks/>
                </p:cNvGrpSpPr>
                <p:nvPr/>
              </p:nvGrpSpPr>
              <p:grpSpPr bwMode="auto">
                <a:xfrm>
                  <a:off x="720" y="384"/>
                  <a:ext cx="1296" cy="2880"/>
                  <a:chOff x="720" y="1296"/>
                  <a:chExt cx="1296" cy="2880"/>
                </a:xfrm>
              </p:grpSpPr>
              <p:sp>
                <p:nvSpPr>
                  <p:cNvPr id="68700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2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8701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5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8702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77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8703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01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8704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25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8705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4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8706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7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8707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97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8708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21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8709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45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8710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6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8711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9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68696" name="Rectangle 37"/>
                <p:cNvSpPr>
                  <a:spLocks noChangeArrowheads="1"/>
                </p:cNvSpPr>
                <p:nvPr/>
              </p:nvSpPr>
              <p:spPr bwMode="auto">
                <a:xfrm>
                  <a:off x="720" y="326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8697" name="Rectangle 38"/>
                <p:cNvSpPr>
                  <a:spLocks noChangeArrowheads="1"/>
                </p:cNvSpPr>
                <p:nvPr/>
              </p:nvSpPr>
              <p:spPr bwMode="auto">
                <a:xfrm>
                  <a:off x="720" y="350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8698" name="Rectangle 39"/>
                <p:cNvSpPr>
                  <a:spLocks noChangeArrowheads="1"/>
                </p:cNvSpPr>
                <p:nvPr/>
              </p:nvSpPr>
              <p:spPr bwMode="auto">
                <a:xfrm>
                  <a:off x="720" y="374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8699" name="Rectangle 40"/>
                <p:cNvSpPr>
                  <a:spLocks noChangeArrowheads="1"/>
                </p:cNvSpPr>
                <p:nvPr/>
              </p:nvSpPr>
              <p:spPr bwMode="auto">
                <a:xfrm>
                  <a:off x="720" y="398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68691" name="Line 41"/>
              <p:cNvSpPr>
                <a:spLocks noChangeShapeType="1"/>
              </p:cNvSpPr>
              <p:nvPr/>
            </p:nvSpPr>
            <p:spPr bwMode="auto">
              <a:xfrm>
                <a:off x="288" y="398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8692" name="Line 42"/>
              <p:cNvSpPr>
                <a:spLocks noChangeShapeType="1"/>
              </p:cNvSpPr>
              <p:nvPr/>
            </p:nvSpPr>
            <p:spPr bwMode="auto">
              <a:xfrm flipV="1">
                <a:off x="288" y="19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8693" name="Line 43"/>
              <p:cNvSpPr>
                <a:spLocks noChangeShapeType="1"/>
              </p:cNvSpPr>
              <p:nvPr/>
            </p:nvSpPr>
            <p:spPr bwMode="auto">
              <a:xfrm flipV="1">
                <a:off x="1920" y="19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8694" name="Line 44"/>
              <p:cNvSpPr>
                <a:spLocks noChangeShapeType="1"/>
              </p:cNvSpPr>
              <p:nvPr/>
            </p:nvSpPr>
            <p:spPr bwMode="auto">
              <a:xfrm>
                <a:off x="1920" y="393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68689" name="Text Box 45"/>
            <p:cNvSpPr txBox="1">
              <a:spLocks noChangeArrowheads="1"/>
            </p:cNvSpPr>
            <p:nvPr/>
          </p:nvSpPr>
          <p:spPr bwMode="auto">
            <a:xfrm>
              <a:off x="104" y="280"/>
              <a:ext cx="404" cy="39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…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100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101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102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103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104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105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106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107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108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109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110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111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112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113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…</a:t>
              </a:r>
            </a:p>
            <a:p>
              <a:pPr eaLnBrk="0" hangingPunct="0">
                <a:spcBef>
                  <a:spcPct val="20000"/>
                </a:spcBef>
              </a:pPr>
              <a:endParaRPr lang="it-IT"/>
            </a:p>
          </p:txBody>
        </p:sp>
      </p:grpSp>
      <p:grpSp>
        <p:nvGrpSpPr>
          <p:cNvPr id="68620" name="Group 46"/>
          <p:cNvGrpSpPr>
            <a:grpSpLocks/>
          </p:cNvGrpSpPr>
          <p:nvPr/>
        </p:nvGrpSpPr>
        <p:grpSpPr bwMode="auto">
          <a:xfrm>
            <a:off x="3279775" y="304800"/>
            <a:ext cx="2794000" cy="6172200"/>
            <a:chOff x="2066" y="192"/>
            <a:chExt cx="1760" cy="3888"/>
          </a:xfrm>
        </p:grpSpPr>
        <p:grpSp>
          <p:nvGrpSpPr>
            <p:cNvPr id="68664" name="Group 47"/>
            <p:cNvGrpSpPr>
              <a:grpSpLocks/>
            </p:cNvGrpSpPr>
            <p:nvPr/>
          </p:nvGrpSpPr>
          <p:grpSpPr bwMode="auto">
            <a:xfrm>
              <a:off x="2450" y="192"/>
              <a:ext cx="1376" cy="3888"/>
              <a:chOff x="288" y="192"/>
              <a:chExt cx="1632" cy="3888"/>
            </a:xfrm>
          </p:grpSpPr>
          <p:grpSp>
            <p:nvGrpSpPr>
              <p:cNvPr id="68666" name="Group 48"/>
              <p:cNvGrpSpPr>
                <a:grpSpLocks/>
              </p:cNvGrpSpPr>
              <p:nvPr/>
            </p:nvGrpSpPr>
            <p:grpSpPr bwMode="auto">
              <a:xfrm>
                <a:off x="288" y="288"/>
                <a:ext cx="1632" cy="3696"/>
                <a:chOff x="720" y="384"/>
                <a:chExt cx="1296" cy="3840"/>
              </a:xfrm>
            </p:grpSpPr>
            <p:grpSp>
              <p:nvGrpSpPr>
                <p:cNvPr id="68671" name="Group 49"/>
                <p:cNvGrpSpPr>
                  <a:grpSpLocks/>
                </p:cNvGrpSpPr>
                <p:nvPr/>
              </p:nvGrpSpPr>
              <p:grpSpPr bwMode="auto">
                <a:xfrm>
                  <a:off x="720" y="384"/>
                  <a:ext cx="1296" cy="2880"/>
                  <a:chOff x="720" y="1296"/>
                  <a:chExt cx="1296" cy="2880"/>
                </a:xfrm>
              </p:grpSpPr>
              <p:sp>
                <p:nvSpPr>
                  <p:cNvPr id="68676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2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8677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5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8678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77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8679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01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8680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25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8681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4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8682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7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8683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97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8684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21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8685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45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8686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6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8687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9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68672" name="Rectangle 62"/>
                <p:cNvSpPr>
                  <a:spLocks noChangeArrowheads="1"/>
                </p:cNvSpPr>
                <p:nvPr/>
              </p:nvSpPr>
              <p:spPr bwMode="auto">
                <a:xfrm>
                  <a:off x="720" y="326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8673" name="Rectangle 63"/>
                <p:cNvSpPr>
                  <a:spLocks noChangeArrowheads="1"/>
                </p:cNvSpPr>
                <p:nvPr/>
              </p:nvSpPr>
              <p:spPr bwMode="auto">
                <a:xfrm>
                  <a:off x="720" y="350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8674" name="Rectangle 64"/>
                <p:cNvSpPr>
                  <a:spLocks noChangeArrowheads="1"/>
                </p:cNvSpPr>
                <p:nvPr/>
              </p:nvSpPr>
              <p:spPr bwMode="auto">
                <a:xfrm>
                  <a:off x="720" y="374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8675" name="Rectangle 65"/>
                <p:cNvSpPr>
                  <a:spLocks noChangeArrowheads="1"/>
                </p:cNvSpPr>
                <p:nvPr/>
              </p:nvSpPr>
              <p:spPr bwMode="auto">
                <a:xfrm>
                  <a:off x="720" y="398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68667" name="Line 66"/>
              <p:cNvSpPr>
                <a:spLocks noChangeShapeType="1"/>
              </p:cNvSpPr>
              <p:nvPr/>
            </p:nvSpPr>
            <p:spPr bwMode="auto">
              <a:xfrm>
                <a:off x="288" y="398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8668" name="Line 67"/>
              <p:cNvSpPr>
                <a:spLocks noChangeShapeType="1"/>
              </p:cNvSpPr>
              <p:nvPr/>
            </p:nvSpPr>
            <p:spPr bwMode="auto">
              <a:xfrm flipV="1">
                <a:off x="288" y="19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8669" name="Line 68"/>
              <p:cNvSpPr>
                <a:spLocks noChangeShapeType="1"/>
              </p:cNvSpPr>
              <p:nvPr/>
            </p:nvSpPr>
            <p:spPr bwMode="auto">
              <a:xfrm flipV="1">
                <a:off x="1920" y="19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8670" name="Line 69"/>
              <p:cNvSpPr>
                <a:spLocks noChangeShapeType="1"/>
              </p:cNvSpPr>
              <p:nvPr/>
            </p:nvSpPr>
            <p:spPr bwMode="auto">
              <a:xfrm>
                <a:off x="1920" y="393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68665" name="Text Box 70"/>
            <p:cNvSpPr txBox="1">
              <a:spLocks noChangeArrowheads="1"/>
            </p:cNvSpPr>
            <p:nvPr/>
          </p:nvSpPr>
          <p:spPr bwMode="auto">
            <a:xfrm>
              <a:off x="2066" y="748"/>
              <a:ext cx="404" cy="3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…</a:t>
              </a:r>
            </a:p>
            <a:p>
              <a:pPr eaLnBrk="0" hangingPunct="0">
                <a:spcBef>
                  <a:spcPct val="20000"/>
                </a:spcBef>
              </a:pPr>
              <a:endParaRPr lang="it-IT" sz="2000" b="1">
                <a:latin typeface="Courier New" pitchFamily="49" charset="0"/>
              </a:endParaRP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…</a:t>
              </a:r>
            </a:p>
            <a:p>
              <a:pPr eaLnBrk="0" hangingPunct="0">
                <a:spcBef>
                  <a:spcPct val="20000"/>
                </a:spcBef>
              </a:pPr>
              <a:endParaRPr lang="it-IT" sz="2000" b="1">
                <a:latin typeface="Courier New" pitchFamily="49" charset="0"/>
              </a:endParaRP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200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201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202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203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204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205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206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207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 …</a:t>
              </a:r>
            </a:p>
            <a:p>
              <a:pPr eaLnBrk="0" hangingPunct="0">
                <a:spcBef>
                  <a:spcPct val="20000"/>
                </a:spcBef>
              </a:pPr>
              <a:endParaRPr lang="it-IT" sz="2000" b="1">
                <a:latin typeface="Courier New" pitchFamily="49" charset="0"/>
              </a:endParaRPr>
            </a:p>
          </p:txBody>
        </p:sp>
      </p:grpSp>
      <p:grpSp>
        <p:nvGrpSpPr>
          <p:cNvPr id="68635" name="Group 85"/>
          <p:cNvGrpSpPr>
            <a:grpSpLocks/>
          </p:cNvGrpSpPr>
          <p:nvPr/>
        </p:nvGrpSpPr>
        <p:grpSpPr bwMode="auto">
          <a:xfrm>
            <a:off x="6064250" y="2667000"/>
            <a:ext cx="641350" cy="685800"/>
            <a:chOff x="3820" y="1680"/>
            <a:chExt cx="404" cy="432"/>
          </a:xfrm>
        </p:grpSpPr>
        <p:sp>
          <p:nvSpPr>
            <p:cNvPr id="68662" name="AutoShape 86"/>
            <p:cNvSpPr>
              <a:spLocks/>
            </p:cNvSpPr>
            <p:nvPr/>
          </p:nvSpPr>
          <p:spPr bwMode="auto">
            <a:xfrm>
              <a:off x="3888" y="1680"/>
              <a:ext cx="48" cy="432"/>
            </a:xfrm>
            <a:prstGeom prst="rightBrace">
              <a:avLst>
                <a:gd name="adj1" fmla="val 7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8663" name="Text Box 87"/>
            <p:cNvSpPr txBox="1">
              <a:spLocks noChangeArrowheads="1"/>
            </p:cNvSpPr>
            <p:nvPr/>
          </p:nvSpPr>
          <p:spPr bwMode="auto">
            <a:xfrm>
              <a:off x="3820" y="1776"/>
              <a:ext cx="4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 b="1">
                  <a:latin typeface="Courier New" pitchFamily="49" charset="0"/>
                </a:rPr>
                <a:t> A </a:t>
              </a:r>
              <a:endParaRPr lang="it-IT"/>
            </a:p>
          </p:txBody>
        </p:sp>
      </p:grpSp>
      <p:grpSp>
        <p:nvGrpSpPr>
          <p:cNvPr id="68636" name="Group 88"/>
          <p:cNvGrpSpPr>
            <a:grpSpLocks/>
          </p:cNvGrpSpPr>
          <p:nvPr/>
        </p:nvGrpSpPr>
        <p:grpSpPr bwMode="auto">
          <a:xfrm>
            <a:off x="6064250" y="3429000"/>
            <a:ext cx="641350" cy="685800"/>
            <a:chOff x="3820" y="1680"/>
            <a:chExt cx="404" cy="432"/>
          </a:xfrm>
        </p:grpSpPr>
        <p:sp>
          <p:nvSpPr>
            <p:cNvPr id="68660" name="AutoShape 89"/>
            <p:cNvSpPr>
              <a:spLocks/>
            </p:cNvSpPr>
            <p:nvPr/>
          </p:nvSpPr>
          <p:spPr bwMode="auto">
            <a:xfrm>
              <a:off x="3888" y="1680"/>
              <a:ext cx="48" cy="432"/>
            </a:xfrm>
            <a:prstGeom prst="rightBrace">
              <a:avLst>
                <a:gd name="adj1" fmla="val 7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8661" name="Text Box 90"/>
            <p:cNvSpPr txBox="1">
              <a:spLocks noChangeArrowheads="1"/>
            </p:cNvSpPr>
            <p:nvPr/>
          </p:nvSpPr>
          <p:spPr bwMode="auto">
            <a:xfrm>
              <a:off x="3820" y="1776"/>
              <a:ext cx="4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 b="1">
                  <a:latin typeface="Courier New" pitchFamily="49" charset="0"/>
                </a:rPr>
                <a:t> B </a:t>
              </a:r>
              <a:endParaRPr lang="it-IT"/>
            </a:p>
          </p:txBody>
        </p:sp>
      </p:grpSp>
      <p:grpSp>
        <p:nvGrpSpPr>
          <p:cNvPr id="68637" name="Group 91"/>
          <p:cNvGrpSpPr>
            <a:grpSpLocks/>
          </p:cNvGrpSpPr>
          <p:nvPr/>
        </p:nvGrpSpPr>
        <p:grpSpPr bwMode="auto">
          <a:xfrm>
            <a:off x="6064250" y="4165600"/>
            <a:ext cx="946150" cy="685800"/>
            <a:chOff x="3820" y="1680"/>
            <a:chExt cx="596" cy="432"/>
          </a:xfrm>
        </p:grpSpPr>
        <p:sp>
          <p:nvSpPr>
            <p:cNvPr id="68658" name="AutoShape 92"/>
            <p:cNvSpPr>
              <a:spLocks/>
            </p:cNvSpPr>
            <p:nvPr/>
          </p:nvSpPr>
          <p:spPr bwMode="auto">
            <a:xfrm>
              <a:off x="3888" y="1680"/>
              <a:ext cx="48" cy="432"/>
            </a:xfrm>
            <a:prstGeom prst="rightBrace">
              <a:avLst>
                <a:gd name="adj1" fmla="val 7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8659" name="Text Box 93"/>
            <p:cNvSpPr txBox="1">
              <a:spLocks noChangeArrowheads="1"/>
            </p:cNvSpPr>
            <p:nvPr/>
          </p:nvSpPr>
          <p:spPr bwMode="auto">
            <a:xfrm>
              <a:off x="3820" y="1776"/>
              <a:ext cx="5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 b="1">
                  <a:latin typeface="Courier New" pitchFamily="49" charset="0"/>
                </a:rPr>
                <a:t> MAX </a:t>
              </a:r>
              <a:endParaRPr lang="it-IT"/>
            </a:p>
          </p:txBody>
        </p:sp>
      </p:grpSp>
      <p:grpSp>
        <p:nvGrpSpPr>
          <p:cNvPr id="18" name="Group 94"/>
          <p:cNvGrpSpPr>
            <a:grpSpLocks/>
          </p:cNvGrpSpPr>
          <p:nvPr/>
        </p:nvGrpSpPr>
        <p:grpSpPr bwMode="auto">
          <a:xfrm>
            <a:off x="4010025" y="2622550"/>
            <a:ext cx="1898650" cy="1403350"/>
            <a:chOff x="2526" y="1652"/>
            <a:chExt cx="1196" cy="884"/>
          </a:xfrm>
        </p:grpSpPr>
        <p:sp>
          <p:nvSpPr>
            <p:cNvPr id="68656" name="Text Box 95"/>
            <p:cNvSpPr txBox="1">
              <a:spLocks noChangeArrowheads="1"/>
            </p:cNvSpPr>
            <p:nvPr/>
          </p:nvSpPr>
          <p:spPr bwMode="auto">
            <a:xfrm>
              <a:off x="2526" y="1652"/>
              <a:ext cx="11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>
                  <a:latin typeface="Courier New" pitchFamily="49" charset="0"/>
                </a:rPr>
                <a:t>_____</a:t>
              </a:r>
              <a:r>
                <a:rPr lang="it-IT" sz="2000" b="1">
                  <a:latin typeface="Courier New" pitchFamily="49" charset="0"/>
                </a:rPr>
                <a:t>905 </a:t>
              </a:r>
              <a:r>
                <a:rPr lang="it-IT" sz="2000">
                  <a:latin typeface="Courier New" pitchFamily="49" charset="0"/>
                </a:rPr>
                <a:t>_</a:t>
              </a:r>
            </a:p>
            <a:p>
              <a:pPr eaLnBrk="0" hangingPunct="0"/>
              <a:r>
                <a:rPr lang="it-IT" sz="2000">
                  <a:latin typeface="Courier New" pitchFamily="49" charset="0"/>
                </a:rPr>
                <a:t>___________</a:t>
              </a:r>
              <a:endParaRPr lang="it-IT">
                <a:latin typeface="Courier New" pitchFamily="49" charset="0"/>
              </a:endParaRPr>
            </a:p>
          </p:txBody>
        </p:sp>
        <p:sp>
          <p:nvSpPr>
            <p:cNvPr id="68657" name="Text Box 96"/>
            <p:cNvSpPr txBox="1">
              <a:spLocks noChangeArrowheads="1"/>
            </p:cNvSpPr>
            <p:nvPr/>
          </p:nvSpPr>
          <p:spPr bwMode="auto">
            <a:xfrm>
              <a:off x="2550" y="2094"/>
              <a:ext cx="11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>
                  <a:latin typeface="Courier New" pitchFamily="49" charset="0"/>
                </a:rPr>
                <a:t>____ </a:t>
              </a:r>
              <a:r>
                <a:rPr lang="it-IT" sz="2000" b="1">
                  <a:latin typeface="Courier New" pitchFamily="49" charset="0"/>
                </a:rPr>
                <a:t>845</a:t>
              </a:r>
              <a:r>
                <a:rPr lang="it-IT" sz="2000">
                  <a:latin typeface="Courier New" pitchFamily="49" charset="0"/>
                </a:rPr>
                <a:t> _</a:t>
              </a:r>
            </a:p>
            <a:p>
              <a:pPr eaLnBrk="0" hangingPunct="0"/>
              <a:r>
                <a:rPr lang="it-IT" sz="2000">
                  <a:latin typeface="Courier New" pitchFamily="49" charset="0"/>
                </a:rPr>
                <a:t>___________</a:t>
              </a:r>
              <a:endParaRPr lang="it-IT">
                <a:latin typeface="Courier New" pitchFamily="49" charset="0"/>
              </a:endParaRPr>
            </a:p>
          </p:txBody>
        </p:sp>
      </p:grpSp>
      <p:sp>
        <p:nvSpPr>
          <p:cNvPr id="160865" name="Text Box 97"/>
          <p:cNvSpPr txBox="1">
            <a:spLocks noChangeArrowheads="1"/>
          </p:cNvSpPr>
          <p:nvPr/>
        </p:nvSpPr>
        <p:spPr bwMode="auto">
          <a:xfrm>
            <a:off x="7969250" y="990600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100</a:t>
            </a:r>
            <a:endParaRPr lang="it-IT">
              <a:latin typeface="Courier New" pitchFamily="49" charset="0"/>
            </a:endParaRPr>
          </a:p>
        </p:txBody>
      </p:sp>
      <p:sp>
        <p:nvSpPr>
          <p:cNvPr id="68640" name="Text Box 98"/>
          <p:cNvSpPr txBox="1">
            <a:spLocks noChangeArrowheads="1"/>
          </p:cNvSpPr>
          <p:nvPr/>
        </p:nvSpPr>
        <p:spPr bwMode="auto">
          <a:xfrm>
            <a:off x="6480175" y="152400"/>
            <a:ext cx="2057615" cy="46166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b="1" i="1" dirty="0" smtClean="0"/>
              <a:t>CARICA (100</a:t>
            </a:r>
            <a:r>
              <a:rPr lang="it-IT" b="1" i="1" dirty="0"/>
              <a:t>)</a:t>
            </a:r>
            <a:endParaRPr lang="it-IT" dirty="0"/>
          </a:p>
        </p:txBody>
      </p:sp>
      <p:sp>
        <p:nvSpPr>
          <p:cNvPr id="160868" name="Text Box 100"/>
          <p:cNvSpPr txBox="1">
            <a:spLocks noChangeArrowheads="1"/>
          </p:cNvSpPr>
          <p:nvPr/>
        </p:nvSpPr>
        <p:spPr bwMode="auto">
          <a:xfrm>
            <a:off x="6786578" y="1600200"/>
            <a:ext cx="17011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800" b="1" dirty="0" smtClean="0">
                <a:latin typeface="Courier New" pitchFamily="49" charset="0"/>
              </a:rPr>
              <a:t>SPOSTA R1 -</a:t>
            </a:r>
            <a:endParaRPr lang="it-IT" sz="2000" dirty="0">
              <a:latin typeface="Courier New" pitchFamily="49" charset="0"/>
            </a:endParaRPr>
          </a:p>
        </p:txBody>
      </p:sp>
      <p:grpSp>
        <p:nvGrpSpPr>
          <p:cNvPr id="19" name="Group 101"/>
          <p:cNvGrpSpPr>
            <a:grpSpLocks/>
          </p:cNvGrpSpPr>
          <p:nvPr/>
        </p:nvGrpSpPr>
        <p:grpSpPr bwMode="auto">
          <a:xfrm>
            <a:off x="7969250" y="1447800"/>
            <a:ext cx="936625" cy="3683000"/>
            <a:chOff x="5020" y="912"/>
            <a:chExt cx="590" cy="2320"/>
          </a:xfrm>
        </p:grpSpPr>
        <p:grpSp>
          <p:nvGrpSpPr>
            <p:cNvPr id="68652" name="Group 102"/>
            <p:cNvGrpSpPr>
              <a:grpSpLocks/>
            </p:cNvGrpSpPr>
            <p:nvPr/>
          </p:nvGrpSpPr>
          <p:grpSpPr bwMode="auto">
            <a:xfrm>
              <a:off x="5020" y="912"/>
              <a:ext cx="404" cy="2320"/>
              <a:chOff x="5020" y="912"/>
              <a:chExt cx="404" cy="2320"/>
            </a:xfrm>
          </p:grpSpPr>
          <p:sp>
            <p:nvSpPr>
              <p:cNvPr id="68654" name="Text Box 103"/>
              <p:cNvSpPr txBox="1">
                <a:spLocks noChangeArrowheads="1"/>
              </p:cNvSpPr>
              <p:nvPr/>
            </p:nvSpPr>
            <p:spPr bwMode="auto">
              <a:xfrm>
                <a:off x="5020" y="2982"/>
                <a:ext cx="40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 dirty="0">
                    <a:latin typeface="Courier New" pitchFamily="49" charset="0"/>
                  </a:rPr>
                  <a:t>100</a:t>
                </a:r>
                <a:endParaRPr lang="it-IT" dirty="0">
                  <a:latin typeface="Courier New" pitchFamily="49" charset="0"/>
                </a:endParaRPr>
              </a:p>
            </p:txBody>
          </p:sp>
          <p:sp>
            <p:nvSpPr>
              <p:cNvPr id="68655" name="Line 104"/>
              <p:cNvSpPr>
                <a:spLocks noChangeShapeType="1"/>
              </p:cNvSpPr>
              <p:nvPr/>
            </p:nvSpPr>
            <p:spPr bwMode="auto">
              <a:xfrm>
                <a:off x="5232" y="912"/>
                <a:ext cx="0" cy="20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68653" name="Text Box 105"/>
            <p:cNvSpPr txBox="1">
              <a:spLocks noChangeArrowheads="1"/>
            </p:cNvSpPr>
            <p:nvPr/>
          </p:nvSpPr>
          <p:spPr bwMode="auto">
            <a:xfrm>
              <a:off x="5270" y="1370"/>
              <a:ext cx="3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/>
                <a:t>(1)</a:t>
              </a:r>
            </a:p>
          </p:txBody>
        </p:sp>
      </p:grpSp>
      <p:grpSp>
        <p:nvGrpSpPr>
          <p:cNvPr id="21" name="Group 106"/>
          <p:cNvGrpSpPr>
            <a:grpSpLocks/>
          </p:cNvGrpSpPr>
          <p:nvPr/>
        </p:nvGrpSpPr>
        <p:grpSpPr bwMode="auto">
          <a:xfrm>
            <a:off x="2971800" y="1000108"/>
            <a:ext cx="3962400" cy="4867292"/>
            <a:chOff x="1872" y="768"/>
            <a:chExt cx="2496" cy="2928"/>
          </a:xfrm>
        </p:grpSpPr>
        <p:grpSp>
          <p:nvGrpSpPr>
            <p:cNvPr id="68648" name="Group 107"/>
            <p:cNvGrpSpPr>
              <a:grpSpLocks/>
            </p:cNvGrpSpPr>
            <p:nvPr/>
          </p:nvGrpSpPr>
          <p:grpSpPr bwMode="auto">
            <a:xfrm>
              <a:off x="1872" y="768"/>
              <a:ext cx="2496" cy="2640"/>
              <a:chOff x="1872" y="768"/>
              <a:chExt cx="2496" cy="2640"/>
            </a:xfrm>
          </p:grpSpPr>
          <p:sp>
            <p:nvSpPr>
              <p:cNvPr id="68650" name="Arc 108"/>
              <p:cNvSpPr>
                <a:spLocks/>
              </p:cNvSpPr>
              <p:nvPr/>
            </p:nvSpPr>
            <p:spPr bwMode="auto">
              <a:xfrm>
                <a:off x="1872" y="768"/>
                <a:ext cx="912" cy="192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8651" name="Arc 109"/>
              <p:cNvSpPr>
                <a:spLocks/>
              </p:cNvSpPr>
              <p:nvPr/>
            </p:nvSpPr>
            <p:spPr bwMode="auto">
              <a:xfrm flipH="1" flipV="1">
                <a:off x="2784" y="2688"/>
                <a:ext cx="1584" cy="72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stealth" w="med" len="med"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68649" name="Text Box 110"/>
            <p:cNvSpPr txBox="1">
              <a:spLocks noChangeArrowheads="1"/>
            </p:cNvSpPr>
            <p:nvPr/>
          </p:nvSpPr>
          <p:spPr bwMode="auto">
            <a:xfrm>
              <a:off x="3936" y="3408"/>
              <a:ext cx="3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/>
                <a:t>(2)</a:t>
              </a:r>
            </a:p>
          </p:txBody>
        </p:sp>
      </p:grpSp>
      <p:grpSp>
        <p:nvGrpSpPr>
          <p:cNvPr id="23" name="Group 111"/>
          <p:cNvGrpSpPr>
            <a:grpSpLocks/>
          </p:cNvGrpSpPr>
          <p:nvPr/>
        </p:nvGrpSpPr>
        <p:grpSpPr bwMode="auto">
          <a:xfrm>
            <a:off x="7543800" y="1905000"/>
            <a:ext cx="539750" cy="3352800"/>
            <a:chOff x="4752" y="1200"/>
            <a:chExt cx="340" cy="2112"/>
          </a:xfrm>
        </p:grpSpPr>
        <p:sp>
          <p:nvSpPr>
            <p:cNvPr id="68646" name="Line 112"/>
            <p:cNvSpPr>
              <a:spLocks noChangeShapeType="1"/>
            </p:cNvSpPr>
            <p:nvPr/>
          </p:nvSpPr>
          <p:spPr bwMode="auto">
            <a:xfrm flipV="1">
              <a:off x="5040" y="1200"/>
              <a:ext cx="0" cy="2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8647" name="Text Box 113"/>
            <p:cNvSpPr txBox="1">
              <a:spLocks noChangeArrowheads="1"/>
            </p:cNvSpPr>
            <p:nvPr/>
          </p:nvSpPr>
          <p:spPr bwMode="auto">
            <a:xfrm>
              <a:off x="4752" y="1440"/>
              <a:ext cx="3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/>
                <a:t>(3)</a:t>
              </a:r>
            </a:p>
          </p:txBody>
        </p:sp>
      </p:grpSp>
      <p:sp>
        <p:nvSpPr>
          <p:cNvPr id="100" name="Text Box 71"/>
          <p:cNvSpPr txBox="1">
            <a:spLocks noChangeArrowheads="1"/>
          </p:cNvSpPr>
          <p:nvPr/>
        </p:nvSpPr>
        <p:spPr bwMode="auto">
          <a:xfrm>
            <a:off x="860425" y="8350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R1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01" name="Text Box 72"/>
          <p:cNvSpPr txBox="1">
            <a:spLocks noChangeArrowheads="1"/>
          </p:cNvSpPr>
          <p:nvPr/>
        </p:nvSpPr>
        <p:spPr bwMode="auto">
          <a:xfrm>
            <a:off x="863600" y="15081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R2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02" name="Text Box 73"/>
          <p:cNvSpPr txBox="1">
            <a:spLocks noChangeArrowheads="1"/>
          </p:cNvSpPr>
          <p:nvPr/>
        </p:nvSpPr>
        <p:spPr bwMode="auto">
          <a:xfrm>
            <a:off x="850900" y="2689225"/>
            <a:ext cx="21723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err="1" smtClean="0">
                <a:latin typeface="Courier New" pitchFamily="49" charset="0"/>
              </a:rPr>
              <a:t>SALTA_SE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</a:t>
            </a:r>
            <a:r>
              <a:rPr lang="it-IT" sz="2000" b="1" dirty="0" smtClean="0">
                <a:latin typeface="Courier New" pitchFamily="49" charset="0"/>
              </a:rPr>
              <a:t> 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03" name="Text Box 74"/>
          <p:cNvSpPr txBox="1">
            <a:spLocks noChangeArrowheads="1"/>
          </p:cNvSpPr>
          <p:nvPr/>
        </p:nvSpPr>
        <p:spPr bwMode="auto">
          <a:xfrm>
            <a:off x="876300" y="33750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R2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04" name="Text Box 75"/>
          <p:cNvSpPr txBox="1">
            <a:spLocks noChangeArrowheads="1"/>
          </p:cNvSpPr>
          <p:nvPr/>
        </p:nvSpPr>
        <p:spPr bwMode="auto">
          <a:xfrm>
            <a:off x="876300" y="41243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- 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05" name="Text Box 76"/>
          <p:cNvSpPr txBox="1">
            <a:spLocks noChangeArrowheads="1"/>
          </p:cNvSpPr>
          <p:nvPr/>
        </p:nvSpPr>
        <p:spPr bwMode="auto">
          <a:xfrm>
            <a:off x="876300" y="48482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R1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06" name="Text Box 77"/>
          <p:cNvSpPr txBox="1">
            <a:spLocks noChangeArrowheads="1"/>
          </p:cNvSpPr>
          <p:nvPr/>
        </p:nvSpPr>
        <p:spPr bwMode="auto">
          <a:xfrm>
            <a:off x="889000" y="5622925"/>
            <a:ext cx="18774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HALT  </a:t>
            </a:r>
            <a:r>
              <a:rPr lang="it-IT" sz="2000" b="1" dirty="0">
                <a:latin typeface="Courier New" pitchFamily="49" charset="0"/>
              </a:rPr>
              <a:t>- </a:t>
            </a:r>
            <a:r>
              <a:rPr lang="it-IT" sz="2000" dirty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07" name="Text Box 78"/>
          <p:cNvSpPr txBox="1">
            <a:spLocks noChangeArrowheads="1"/>
          </p:cNvSpPr>
          <p:nvPr/>
        </p:nvSpPr>
        <p:spPr bwMode="auto">
          <a:xfrm>
            <a:off x="850900" y="2298700"/>
            <a:ext cx="21852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COMPARA R1</a:t>
            </a:r>
            <a:r>
              <a:rPr lang="it-IT" sz="2000" dirty="0" smtClean="0">
                <a:latin typeface="Courier New" pitchFamily="49" charset="0"/>
              </a:rPr>
              <a:t> </a:t>
            </a:r>
            <a:r>
              <a:rPr lang="it-IT" sz="2000" b="1" dirty="0">
                <a:latin typeface="Courier New" pitchFamily="49" charset="0"/>
              </a:rPr>
              <a:t>R2</a:t>
            </a:r>
            <a:endParaRPr lang="it-IT" dirty="0"/>
          </a:p>
        </p:txBody>
      </p:sp>
      <p:sp>
        <p:nvSpPr>
          <p:cNvPr id="108" name="Text Box 79"/>
          <p:cNvSpPr txBox="1">
            <a:spLocks noChangeArrowheads="1"/>
          </p:cNvSpPr>
          <p:nvPr/>
        </p:nvSpPr>
        <p:spPr bwMode="auto">
          <a:xfrm>
            <a:off x="1206500" y="12192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>
                <a:latin typeface="Courier New" pitchFamily="49" charset="0"/>
              </a:rPr>
              <a:t> 200 </a:t>
            </a:r>
            <a:endParaRPr lang="it-IT" dirty="0"/>
          </a:p>
        </p:txBody>
      </p:sp>
      <p:sp>
        <p:nvSpPr>
          <p:cNvPr id="109" name="Text Box 80"/>
          <p:cNvSpPr txBox="1">
            <a:spLocks noChangeArrowheads="1"/>
          </p:cNvSpPr>
          <p:nvPr/>
        </p:nvSpPr>
        <p:spPr bwMode="auto">
          <a:xfrm>
            <a:off x="1206500" y="1901825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202 </a:t>
            </a:r>
            <a:endParaRPr lang="it-IT"/>
          </a:p>
        </p:txBody>
      </p:sp>
      <p:sp>
        <p:nvSpPr>
          <p:cNvPr id="110" name="Text Box 81"/>
          <p:cNvSpPr txBox="1">
            <a:spLocks noChangeArrowheads="1"/>
          </p:cNvSpPr>
          <p:nvPr/>
        </p:nvSpPr>
        <p:spPr bwMode="auto">
          <a:xfrm>
            <a:off x="1231900" y="30480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111 </a:t>
            </a:r>
            <a:endParaRPr lang="it-IT"/>
          </a:p>
        </p:txBody>
      </p:sp>
      <p:sp>
        <p:nvSpPr>
          <p:cNvPr id="111" name="Text Box 82"/>
          <p:cNvSpPr txBox="1">
            <a:spLocks noChangeArrowheads="1"/>
          </p:cNvSpPr>
          <p:nvPr/>
        </p:nvSpPr>
        <p:spPr bwMode="auto">
          <a:xfrm>
            <a:off x="1244600" y="37338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204 </a:t>
            </a:r>
            <a:endParaRPr lang="it-IT"/>
          </a:p>
        </p:txBody>
      </p:sp>
      <p:sp>
        <p:nvSpPr>
          <p:cNvPr id="112" name="Text Box 83"/>
          <p:cNvSpPr txBox="1">
            <a:spLocks noChangeArrowheads="1"/>
          </p:cNvSpPr>
          <p:nvPr/>
        </p:nvSpPr>
        <p:spPr bwMode="auto">
          <a:xfrm>
            <a:off x="1295400" y="44958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113 </a:t>
            </a:r>
            <a:endParaRPr lang="it-IT"/>
          </a:p>
        </p:txBody>
      </p:sp>
      <p:sp>
        <p:nvSpPr>
          <p:cNvPr id="113" name="Text Box 84"/>
          <p:cNvSpPr txBox="1">
            <a:spLocks noChangeArrowheads="1"/>
          </p:cNvSpPr>
          <p:nvPr/>
        </p:nvSpPr>
        <p:spPr bwMode="auto">
          <a:xfrm>
            <a:off x="1295400" y="5241925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204 </a:t>
            </a:r>
            <a:endParaRPr lang="it-IT"/>
          </a:p>
        </p:txBody>
      </p:sp>
      <p:sp>
        <p:nvSpPr>
          <p:cNvPr id="115" name="Text Box 71"/>
          <p:cNvSpPr txBox="1">
            <a:spLocks noChangeArrowheads="1"/>
          </p:cNvSpPr>
          <p:nvPr/>
        </p:nvSpPr>
        <p:spPr bwMode="auto">
          <a:xfrm>
            <a:off x="7544260" y="5286388"/>
            <a:ext cx="14734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400" b="1" dirty="0" smtClean="0">
                <a:latin typeface="Courier New" pitchFamily="49" charset="0"/>
              </a:rPr>
              <a:t>SPOSTA R1</a:t>
            </a:r>
            <a:r>
              <a:rPr lang="it-IT" sz="1400" dirty="0" smtClean="0">
                <a:latin typeface="Courier New" pitchFamily="49" charset="0"/>
              </a:rPr>
              <a:t>  </a:t>
            </a:r>
            <a:r>
              <a:rPr lang="it-IT" sz="14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6" name="Text Box 103"/>
          <p:cNvSpPr txBox="1">
            <a:spLocks noChangeArrowheads="1"/>
          </p:cNvSpPr>
          <p:nvPr/>
        </p:nvSpPr>
        <p:spPr bwMode="auto">
          <a:xfrm>
            <a:off x="7972888" y="4743020"/>
            <a:ext cx="6463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101</a:t>
            </a:r>
            <a:endParaRPr lang="it-IT" dirty="0">
              <a:latin typeface="Courier New" pitchFamily="49" charset="0"/>
            </a:endParaRPr>
          </a:p>
        </p:txBody>
      </p:sp>
      <p:grpSp>
        <p:nvGrpSpPr>
          <p:cNvPr id="117" name="Group 106"/>
          <p:cNvGrpSpPr>
            <a:grpSpLocks/>
          </p:cNvGrpSpPr>
          <p:nvPr/>
        </p:nvGrpSpPr>
        <p:grpSpPr bwMode="auto">
          <a:xfrm>
            <a:off x="2928926" y="1357298"/>
            <a:ext cx="3962400" cy="4519039"/>
            <a:chOff x="1872" y="768"/>
            <a:chExt cx="2496" cy="2940"/>
          </a:xfrm>
        </p:grpSpPr>
        <p:grpSp>
          <p:nvGrpSpPr>
            <p:cNvPr id="118" name="Group 107"/>
            <p:cNvGrpSpPr>
              <a:grpSpLocks/>
            </p:cNvGrpSpPr>
            <p:nvPr/>
          </p:nvGrpSpPr>
          <p:grpSpPr bwMode="auto">
            <a:xfrm>
              <a:off x="1872" y="768"/>
              <a:ext cx="2496" cy="2640"/>
              <a:chOff x="1872" y="768"/>
              <a:chExt cx="2496" cy="2640"/>
            </a:xfrm>
          </p:grpSpPr>
          <p:sp>
            <p:nvSpPr>
              <p:cNvPr id="120" name="Arc 108"/>
              <p:cNvSpPr>
                <a:spLocks/>
              </p:cNvSpPr>
              <p:nvPr/>
            </p:nvSpPr>
            <p:spPr bwMode="auto">
              <a:xfrm>
                <a:off x="1872" y="768"/>
                <a:ext cx="912" cy="192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1" name="Arc 109"/>
              <p:cNvSpPr>
                <a:spLocks/>
              </p:cNvSpPr>
              <p:nvPr/>
            </p:nvSpPr>
            <p:spPr bwMode="auto">
              <a:xfrm flipH="1" flipV="1">
                <a:off x="2784" y="2688"/>
                <a:ext cx="1584" cy="72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stealth" w="med" len="med"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19" name="Text Box 110"/>
            <p:cNvSpPr txBox="1">
              <a:spLocks noChangeArrowheads="1"/>
            </p:cNvSpPr>
            <p:nvPr/>
          </p:nvSpPr>
          <p:spPr bwMode="auto">
            <a:xfrm>
              <a:off x="3936" y="3408"/>
              <a:ext cx="343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dirty="0" smtClean="0"/>
                <a:t>(4)</a:t>
              </a:r>
              <a:endParaRPr lang="it-IT" dirty="0"/>
            </a:p>
          </p:txBody>
        </p:sp>
      </p:grpSp>
      <p:sp>
        <p:nvSpPr>
          <p:cNvPr id="122" name="Text Box 79"/>
          <p:cNvSpPr txBox="1">
            <a:spLocks noChangeArrowheads="1"/>
          </p:cNvSpPr>
          <p:nvPr/>
        </p:nvSpPr>
        <p:spPr bwMode="auto">
          <a:xfrm>
            <a:off x="7786710" y="521495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>
                <a:latin typeface="Courier New" pitchFamily="49" charset="0"/>
              </a:rPr>
              <a:t> 200 </a:t>
            </a:r>
            <a:endParaRPr lang="it-IT" dirty="0"/>
          </a:p>
        </p:txBody>
      </p:sp>
      <p:sp>
        <p:nvSpPr>
          <p:cNvPr id="123" name="Text Box 79"/>
          <p:cNvSpPr txBox="1">
            <a:spLocks noChangeArrowheads="1"/>
          </p:cNvSpPr>
          <p:nvPr/>
        </p:nvSpPr>
        <p:spPr bwMode="auto">
          <a:xfrm>
            <a:off x="8281295" y="1571612"/>
            <a:ext cx="8627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>
                <a:latin typeface="Courier New" pitchFamily="49" charset="0"/>
              </a:rPr>
              <a:t> </a:t>
            </a:r>
            <a:r>
              <a:rPr lang="it-IT" sz="1600" b="1" dirty="0">
                <a:latin typeface="Courier New" pitchFamily="49" charset="0"/>
              </a:rPr>
              <a:t>200</a:t>
            </a:r>
            <a:r>
              <a:rPr lang="it-IT" sz="2000" b="1" dirty="0">
                <a:latin typeface="Courier New" pitchFamily="49" charset="0"/>
              </a:rPr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718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0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0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160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865" grpId="0" autoUpdateAnimBg="0"/>
      <p:bldP spid="160868" grpId="0" autoUpdateAnimBg="0"/>
      <p:bldP spid="115" grpId="0"/>
      <p:bldP spid="115" grpId="1"/>
      <p:bldP spid="116" grpId="0"/>
      <p:bldP spid="122" grpId="0"/>
      <p:bldP spid="123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12700"/>
            <a:ext cx="7772400" cy="1104900"/>
          </a:xfrm>
        </p:spPr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114300" y="76200"/>
            <a:ext cx="8915400" cy="6629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t-IT" sz="2000" b="1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7577138" y="4732338"/>
            <a:ext cx="141446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7577138" y="5227638"/>
            <a:ext cx="141446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6896100" y="4724400"/>
            <a:ext cx="792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/>
              <a:t>MAR</a:t>
            </a:r>
            <a:endParaRPr lang="it-IT"/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6886575" y="5218113"/>
            <a:ext cx="77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/>
              <a:t>MBR</a:t>
            </a:r>
          </a:p>
        </p:txBody>
      </p:sp>
      <p:grpSp>
        <p:nvGrpSpPr>
          <p:cNvPr id="69640" name="Group 8"/>
          <p:cNvGrpSpPr>
            <a:grpSpLocks/>
          </p:cNvGrpSpPr>
          <p:nvPr/>
        </p:nvGrpSpPr>
        <p:grpSpPr bwMode="auto">
          <a:xfrm>
            <a:off x="6934200" y="2895600"/>
            <a:ext cx="2057400" cy="854075"/>
            <a:chOff x="3648" y="1824"/>
            <a:chExt cx="1728" cy="538"/>
          </a:xfrm>
        </p:grpSpPr>
        <p:grpSp>
          <p:nvGrpSpPr>
            <p:cNvPr id="69749" name="Group 9"/>
            <p:cNvGrpSpPr>
              <a:grpSpLocks/>
            </p:cNvGrpSpPr>
            <p:nvPr/>
          </p:nvGrpSpPr>
          <p:grpSpPr bwMode="auto">
            <a:xfrm>
              <a:off x="3648" y="2112"/>
              <a:ext cx="1728" cy="250"/>
              <a:chOff x="3648" y="2112"/>
              <a:chExt cx="1728" cy="250"/>
            </a:xfrm>
          </p:grpSpPr>
          <p:sp>
            <p:nvSpPr>
              <p:cNvPr id="69753" name="Rectangle 10"/>
              <p:cNvSpPr>
                <a:spLocks noChangeArrowheads="1"/>
              </p:cNvSpPr>
              <p:nvPr/>
            </p:nvSpPr>
            <p:spPr bwMode="auto">
              <a:xfrm>
                <a:off x="4176" y="2117"/>
                <a:ext cx="120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9754" name="Text Box 11"/>
              <p:cNvSpPr txBox="1">
                <a:spLocks noChangeArrowheads="1"/>
              </p:cNvSpPr>
              <p:nvPr/>
            </p:nvSpPr>
            <p:spPr bwMode="auto">
              <a:xfrm>
                <a:off x="3648" y="2112"/>
                <a:ext cx="41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R2</a:t>
                </a:r>
              </a:p>
            </p:txBody>
          </p:sp>
        </p:grpSp>
        <p:grpSp>
          <p:nvGrpSpPr>
            <p:cNvPr id="69750" name="Group 12"/>
            <p:cNvGrpSpPr>
              <a:grpSpLocks/>
            </p:cNvGrpSpPr>
            <p:nvPr/>
          </p:nvGrpSpPr>
          <p:grpSpPr bwMode="auto">
            <a:xfrm>
              <a:off x="3648" y="1824"/>
              <a:ext cx="1728" cy="250"/>
              <a:chOff x="3648" y="2112"/>
              <a:chExt cx="1728" cy="250"/>
            </a:xfrm>
          </p:grpSpPr>
          <p:sp>
            <p:nvSpPr>
              <p:cNvPr id="69751" name="Rectangle 13"/>
              <p:cNvSpPr>
                <a:spLocks noChangeArrowheads="1"/>
              </p:cNvSpPr>
              <p:nvPr/>
            </p:nvSpPr>
            <p:spPr bwMode="auto">
              <a:xfrm>
                <a:off x="4176" y="2117"/>
                <a:ext cx="120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9752" name="Text Box 14"/>
              <p:cNvSpPr txBox="1">
                <a:spLocks noChangeArrowheads="1"/>
              </p:cNvSpPr>
              <p:nvPr/>
            </p:nvSpPr>
            <p:spPr bwMode="auto">
              <a:xfrm>
                <a:off x="3648" y="2112"/>
                <a:ext cx="41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R1</a:t>
                </a:r>
              </a:p>
            </p:txBody>
          </p:sp>
        </p:grpSp>
      </p:grpSp>
      <p:grpSp>
        <p:nvGrpSpPr>
          <p:cNvPr id="69641" name="Group 15"/>
          <p:cNvGrpSpPr>
            <a:grpSpLocks/>
          </p:cNvGrpSpPr>
          <p:nvPr/>
        </p:nvGrpSpPr>
        <p:grpSpPr bwMode="auto">
          <a:xfrm>
            <a:off x="6677025" y="990600"/>
            <a:ext cx="2314575" cy="396875"/>
            <a:chOff x="4206" y="624"/>
            <a:chExt cx="1458" cy="250"/>
          </a:xfrm>
        </p:grpSpPr>
        <p:sp>
          <p:nvSpPr>
            <p:cNvPr id="69747" name="Rectangle 16"/>
            <p:cNvSpPr>
              <a:spLocks noChangeArrowheads="1"/>
            </p:cNvSpPr>
            <p:nvPr/>
          </p:nvSpPr>
          <p:spPr bwMode="auto">
            <a:xfrm>
              <a:off x="4800" y="629"/>
              <a:ext cx="864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9748" name="Text Box 17"/>
            <p:cNvSpPr txBox="1">
              <a:spLocks noChangeArrowheads="1"/>
            </p:cNvSpPr>
            <p:nvPr/>
          </p:nvSpPr>
          <p:spPr bwMode="auto">
            <a:xfrm>
              <a:off x="4206" y="624"/>
              <a:ext cx="33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 b="1"/>
                <a:t>PC</a:t>
              </a:r>
            </a:p>
          </p:txBody>
        </p:sp>
      </p:grpSp>
      <p:grpSp>
        <p:nvGrpSpPr>
          <p:cNvPr id="69642" name="Group 18"/>
          <p:cNvGrpSpPr>
            <a:grpSpLocks/>
          </p:cNvGrpSpPr>
          <p:nvPr/>
        </p:nvGrpSpPr>
        <p:grpSpPr bwMode="auto">
          <a:xfrm>
            <a:off x="6324600" y="1566863"/>
            <a:ext cx="2667000" cy="396875"/>
            <a:chOff x="3952" y="987"/>
            <a:chExt cx="1680" cy="250"/>
          </a:xfrm>
        </p:grpSpPr>
        <p:sp>
          <p:nvSpPr>
            <p:cNvPr id="69745" name="Rectangle 19"/>
            <p:cNvSpPr>
              <a:spLocks noChangeArrowheads="1"/>
            </p:cNvSpPr>
            <p:nvPr/>
          </p:nvSpPr>
          <p:spPr bwMode="auto">
            <a:xfrm>
              <a:off x="4272" y="992"/>
              <a:ext cx="136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9746" name="Text Box 20"/>
            <p:cNvSpPr txBox="1">
              <a:spLocks noChangeArrowheads="1"/>
            </p:cNvSpPr>
            <p:nvPr/>
          </p:nvSpPr>
          <p:spPr bwMode="auto">
            <a:xfrm>
              <a:off x="3952" y="987"/>
              <a:ext cx="33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 b="1"/>
                <a:t> IR</a:t>
              </a:r>
              <a:endParaRPr lang="it-IT"/>
            </a:p>
          </p:txBody>
        </p:sp>
      </p:grpSp>
      <p:grpSp>
        <p:nvGrpSpPr>
          <p:cNvPr id="69643" name="Group 21"/>
          <p:cNvGrpSpPr>
            <a:grpSpLocks/>
          </p:cNvGrpSpPr>
          <p:nvPr/>
        </p:nvGrpSpPr>
        <p:grpSpPr bwMode="auto">
          <a:xfrm>
            <a:off x="165100" y="304800"/>
            <a:ext cx="2759075" cy="6451600"/>
            <a:chOff x="104" y="192"/>
            <a:chExt cx="1738" cy="4064"/>
          </a:xfrm>
        </p:grpSpPr>
        <p:grpSp>
          <p:nvGrpSpPr>
            <p:cNvPr id="69721" name="Group 22"/>
            <p:cNvGrpSpPr>
              <a:grpSpLocks/>
            </p:cNvGrpSpPr>
            <p:nvPr/>
          </p:nvGrpSpPr>
          <p:grpSpPr bwMode="auto">
            <a:xfrm>
              <a:off x="466" y="192"/>
              <a:ext cx="1376" cy="3888"/>
              <a:chOff x="288" y="192"/>
              <a:chExt cx="1632" cy="3888"/>
            </a:xfrm>
          </p:grpSpPr>
          <p:grpSp>
            <p:nvGrpSpPr>
              <p:cNvPr id="69723" name="Group 23"/>
              <p:cNvGrpSpPr>
                <a:grpSpLocks/>
              </p:cNvGrpSpPr>
              <p:nvPr/>
            </p:nvGrpSpPr>
            <p:grpSpPr bwMode="auto">
              <a:xfrm>
                <a:off x="288" y="288"/>
                <a:ext cx="1632" cy="3696"/>
                <a:chOff x="720" y="384"/>
                <a:chExt cx="1296" cy="3840"/>
              </a:xfrm>
            </p:grpSpPr>
            <p:grpSp>
              <p:nvGrpSpPr>
                <p:cNvPr id="69728" name="Group 24"/>
                <p:cNvGrpSpPr>
                  <a:grpSpLocks/>
                </p:cNvGrpSpPr>
                <p:nvPr/>
              </p:nvGrpSpPr>
              <p:grpSpPr bwMode="auto">
                <a:xfrm>
                  <a:off x="720" y="384"/>
                  <a:ext cx="1296" cy="2880"/>
                  <a:chOff x="720" y="1296"/>
                  <a:chExt cx="1296" cy="2880"/>
                </a:xfrm>
              </p:grpSpPr>
              <p:sp>
                <p:nvSpPr>
                  <p:cNvPr id="69733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2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9734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5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9735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77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9736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01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9737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25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9738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4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9739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7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9740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97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9741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21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9742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45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9743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6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9744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9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69729" name="Rectangle 37"/>
                <p:cNvSpPr>
                  <a:spLocks noChangeArrowheads="1"/>
                </p:cNvSpPr>
                <p:nvPr/>
              </p:nvSpPr>
              <p:spPr bwMode="auto">
                <a:xfrm>
                  <a:off x="720" y="326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9730" name="Rectangle 38"/>
                <p:cNvSpPr>
                  <a:spLocks noChangeArrowheads="1"/>
                </p:cNvSpPr>
                <p:nvPr/>
              </p:nvSpPr>
              <p:spPr bwMode="auto">
                <a:xfrm>
                  <a:off x="720" y="350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9731" name="Rectangle 39"/>
                <p:cNvSpPr>
                  <a:spLocks noChangeArrowheads="1"/>
                </p:cNvSpPr>
                <p:nvPr/>
              </p:nvSpPr>
              <p:spPr bwMode="auto">
                <a:xfrm>
                  <a:off x="720" y="374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9732" name="Rectangle 40"/>
                <p:cNvSpPr>
                  <a:spLocks noChangeArrowheads="1"/>
                </p:cNvSpPr>
                <p:nvPr/>
              </p:nvSpPr>
              <p:spPr bwMode="auto">
                <a:xfrm>
                  <a:off x="720" y="398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69724" name="Line 41"/>
              <p:cNvSpPr>
                <a:spLocks noChangeShapeType="1"/>
              </p:cNvSpPr>
              <p:nvPr/>
            </p:nvSpPr>
            <p:spPr bwMode="auto">
              <a:xfrm>
                <a:off x="288" y="398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9725" name="Line 42"/>
              <p:cNvSpPr>
                <a:spLocks noChangeShapeType="1"/>
              </p:cNvSpPr>
              <p:nvPr/>
            </p:nvSpPr>
            <p:spPr bwMode="auto">
              <a:xfrm flipV="1">
                <a:off x="288" y="19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9726" name="Line 43"/>
              <p:cNvSpPr>
                <a:spLocks noChangeShapeType="1"/>
              </p:cNvSpPr>
              <p:nvPr/>
            </p:nvSpPr>
            <p:spPr bwMode="auto">
              <a:xfrm flipV="1">
                <a:off x="1920" y="19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9727" name="Line 44"/>
              <p:cNvSpPr>
                <a:spLocks noChangeShapeType="1"/>
              </p:cNvSpPr>
              <p:nvPr/>
            </p:nvSpPr>
            <p:spPr bwMode="auto">
              <a:xfrm>
                <a:off x="1920" y="393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69722" name="Text Box 45"/>
            <p:cNvSpPr txBox="1">
              <a:spLocks noChangeArrowheads="1"/>
            </p:cNvSpPr>
            <p:nvPr/>
          </p:nvSpPr>
          <p:spPr bwMode="auto">
            <a:xfrm>
              <a:off x="104" y="280"/>
              <a:ext cx="404" cy="39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…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100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101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102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103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104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105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106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107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108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109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110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111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112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113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…</a:t>
              </a:r>
            </a:p>
            <a:p>
              <a:pPr eaLnBrk="0" hangingPunct="0">
                <a:spcBef>
                  <a:spcPct val="20000"/>
                </a:spcBef>
              </a:pPr>
              <a:endParaRPr lang="it-IT"/>
            </a:p>
          </p:txBody>
        </p:sp>
      </p:grpSp>
      <p:grpSp>
        <p:nvGrpSpPr>
          <p:cNvPr id="69644" name="Group 46"/>
          <p:cNvGrpSpPr>
            <a:grpSpLocks/>
          </p:cNvGrpSpPr>
          <p:nvPr/>
        </p:nvGrpSpPr>
        <p:grpSpPr bwMode="auto">
          <a:xfrm>
            <a:off x="3279775" y="304800"/>
            <a:ext cx="2794000" cy="6172200"/>
            <a:chOff x="2066" y="192"/>
            <a:chExt cx="1760" cy="3888"/>
          </a:xfrm>
        </p:grpSpPr>
        <p:grpSp>
          <p:nvGrpSpPr>
            <p:cNvPr id="69697" name="Group 47"/>
            <p:cNvGrpSpPr>
              <a:grpSpLocks/>
            </p:cNvGrpSpPr>
            <p:nvPr/>
          </p:nvGrpSpPr>
          <p:grpSpPr bwMode="auto">
            <a:xfrm>
              <a:off x="2450" y="192"/>
              <a:ext cx="1376" cy="3888"/>
              <a:chOff x="288" y="192"/>
              <a:chExt cx="1632" cy="3888"/>
            </a:xfrm>
          </p:grpSpPr>
          <p:grpSp>
            <p:nvGrpSpPr>
              <p:cNvPr id="69699" name="Group 48"/>
              <p:cNvGrpSpPr>
                <a:grpSpLocks/>
              </p:cNvGrpSpPr>
              <p:nvPr/>
            </p:nvGrpSpPr>
            <p:grpSpPr bwMode="auto">
              <a:xfrm>
                <a:off x="288" y="288"/>
                <a:ext cx="1632" cy="3696"/>
                <a:chOff x="720" y="384"/>
                <a:chExt cx="1296" cy="3840"/>
              </a:xfrm>
            </p:grpSpPr>
            <p:grpSp>
              <p:nvGrpSpPr>
                <p:cNvPr id="69704" name="Group 49"/>
                <p:cNvGrpSpPr>
                  <a:grpSpLocks/>
                </p:cNvGrpSpPr>
                <p:nvPr/>
              </p:nvGrpSpPr>
              <p:grpSpPr bwMode="auto">
                <a:xfrm>
                  <a:off x="720" y="384"/>
                  <a:ext cx="1296" cy="2880"/>
                  <a:chOff x="720" y="1296"/>
                  <a:chExt cx="1296" cy="2880"/>
                </a:xfrm>
              </p:grpSpPr>
              <p:sp>
                <p:nvSpPr>
                  <p:cNvPr id="69709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2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9710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5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9711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77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9712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01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9713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25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9714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4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9715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7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9716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97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9717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21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9718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45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9719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6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9720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9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69705" name="Rectangle 62"/>
                <p:cNvSpPr>
                  <a:spLocks noChangeArrowheads="1"/>
                </p:cNvSpPr>
                <p:nvPr/>
              </p:nvSpPr>
              <p:spPr bwMode="auto">
                <a:xfrm>
                  <a:off x="720" y="326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9706" name="Rectangle 63"/>
                <p:cNvSpPr>
                  <a:spLocks noChangeArrowheads="1"/>
                </p:cNvSpPr>
                <p:nvPr/>
              </p:nvSpPr>
              <p:spPr bwMode="auto">
                <a:xfrm>
                  <a:off x="720" y="350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9707" name="Rectangle 64"/>
                <p:cNvSpPr>
                  <a:spLocks noChangeArrowheads="1"/>
                </p:cNvSpPr>
                <p:nvPr/>
              </p:nvSpPr>
              <p:spPr bwMode="auto">
                <a:xfrm>
                  <a:off x="720" y="374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9708" name="Rectangle 65"/>
                <p:cNvSpPr>
                  <a:spLocks noChangeArrowheads="1"/>
                </p:cNvSpPr>
                <p:nvPr/>
              </p:nvSpPr>
              <p:spPr bwMode="auto">
                <a:xfrm>
                  <a:off x="720" y="398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69700" name="Line 66"/>
              <p:cNvSpPr>
                <a:spLocks noChangeShapeType="1"/>
              </p:cNvSpPr>
              <p:nvPr/>
            </p:nvSpPr>
            <p:spPr bwMode="auto">
              <a:xfrm>
                <a:off x="288" y="398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9701" name="Line 67"/>
              <p:cNvSpPr>
                <a:spLocks noChangeShapeType="1"/>
              </p:cNvSpPr>
              <p:nvPr/>
            </p:nvSpPr>
            <p:spPr bwMode="auto">
              <a:xfrm flipV="1">
                <a:off x="288" y="19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9702" name="Line 68"/>
              <p:cNvSpPr>
                <a:spLocks noChangeShapeType="1"/>
              </p:cNvSpPr>
              <p:nvPr/>
            </p:nvSpPr>
            <p:spPr bwMode="auto">
              <a:xfrm flipV="1">
                <a:off x="1920" y="19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9703" name="Line 69"/>
              <p:cNvSpPr>
                <a:spLocks noChangeShapeType="1"/>
              </p:cNvSpPr>
              <p:nvPr/>
            </p:nvSpPr>
            <p:spPr bwMode="auto">
              <a:xfrm>
                <a:off x="1920" y="393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69698" name="Text Box 70"/>
            <p:cNvSpPr txBox="1">
              <a:spLocks noChangeArrowheads="1"/>
            </p:cNvSpPr>
            <p:nvPr/>
          </p:nvSpPr>
          <p:spPr bwMode="auto">
            <a:xfrm>
              <a:off x="2066" y="748"/>
              <a:ext cx="404" cy="3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…</a:t>
              </a:r>
            </a:p>
            <a:p>
              <a:pPr eaLnBrk="0" hangingPunct="0">
                <a:spcBef>
                  <a:spcPct val="20000"/>
                </a:spcBef>
              </a:pPr>
              <a:endParaRPr lang="it-IT" sz="2000" b="1">
                <a:latin typeface="Courier New" pitchFamily="49" charset="0"/>
              </a:endParaRP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…</a:t>
              </a:r>
            </a:p>
            <a:p>
              <a:pPr eaLnBrk="0" hangingPunct="0">
                <a:spcBef>
                  <a:spcPct val="20000"/>
                </a:spcBef>
              </a:pPr>
              <a:endParaRPr lang="it-IT" sz="2000" b="1">
                <a:latin typeface="Courier New" pitchFamily="49" charset="0"/>
              </a:endParaRP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200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201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202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203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204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205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206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207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 …</a:t>
              </a:r>
            </a:p>
            <a:p>
              <a:pPr eaLnBrk="0" hangingPunct="0">
                <a:spcBef>
                  <a:spcPct val="20000"/>
                </a:spcBef>
              </a:pPr>
              <a:endParaRPr lang="it-IT" sz="2000" b="1">
                <a:latin typeface="Courier New" pitchFamily="49" charset="0"/>
              </a:endParaRPr>
            </a:p>
          </p:txBody>
        </p:sp>
      </p:grpSp>
      <p:grpSp>
        <p:nvGrpSpPr>
          <p:cNvPr id="69659" name="Group 85"/>
          <p:cNvGrpSpPr>
            <a:grpSpLocks/>
          </p:cNvGrpSpPr>
          <p:nvPr/>
        </p:nvGrpSpPr>
        <p:grpSpPr bwMode="auto">
          <a:xfrm>
            <a:off x="6064250" y="2667000"/>
            <a:ext cx="641350" cy="685800"/>
            <a:chOff x="3820" y="1680"/>
            <a:chExt cx="404" cy="432"/>
          </a:xfrm>
        </p:grpSpPr>
        <p:sp>
          <p:nvSpPr>
            <p:cNvPr id="69695" name="AutoShape 86"/>
            <p:cNvSpPr>
              <a:spLocks/>
            </p:cNvSpPr>
            <p:nvPr/>
          </p:nvSpPr>
          <p:spPr bwMode="auto">
            <a:xfrm>
              <a:off x="3888" y="1680"/>
              <a:ext cx="48" cy="432"/>
            </a:xfrm>
            <a:prstGeom prst="rightBrace">
              <a:avLst>
                <a:gd name="adj1" fmla="val 7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9696" name="Text Box 87"/>
            <p:cNvSpPr txBox="1">
              <a:spLocks noChangeArrowheads="1"/>
            </p:cNvSpPr>
            <p:nvPr/>
          </p:nvSpPr>
          <p:spPr bwMode="auto">
            <a:xfrm>
              <a:off x="3820" y="1776"/>
              <a:ext cx="4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 b="1">
                  <a:latin typeface="Courier New" pitchFamily="49" charset="0"/>
                </a:rPr>
                <a:t> A </a:t>
              </a:r>
              <a:endParaRPr lang="it-IT"/>
            </a:p>
          </p:txBody>
        </p:sp>
      </p:grpSp>
      <p:grpSp>
        <p:nvGrpSpPr>
          <p:cNvPr id="69660" name="Group 88"/>
          <p:cNvGrpSpPr>
            <a:grpSpLocks/>
          </p:cNvGrpSpPr>
          <p:nvPr/>
        </p:nvGrpSpPr>
        <p:grpSpPr bwMode="auto">
          <a:xfrm>
            <a:off x="6064250" y="3429000"/>
            <a:ext cx="641350" cy="685800"/>
            <a:chOff x="3820" y="1680"/>
            <a:chExt cx="404" cy="432"/>
          </a:xfrm>
        </p:grpSpPr>
        <p:sp>
          <p:nvSpPr>
            <p:cNvPr id="69693" name="AutoShape 89"/>
            <p:cNvSpPr>
              <a:spLocks/>
            </p:cNvSpPr>
            <p:nvPr/>
          </p:nvSpPr>
          <p:spPr bwMode="auto">
            <a:xfrm>
              <a:off x="3888" y="1680"/>
              <a:ext cx="48" cy="432"/>
            </a:xfrm>
            <a:prstGeom prst="rightBrace">
              <a:avLst>
                <a:gd name="adj1" fmla="val 7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9694" name="Text Box 90"/>
            <p:cNvSpPr txBox="1">
              <a:spLocks noChangeArrowheads="1"/>
            </p:cNvSpPr>
            <p:nvPr/>
          </p:nvSpPr>
          <p:spPr bwMode="auto">
            <a:xfrm>
              <a:off x="3820" y="1776"/>
              <a:ext cx="4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 b="1">
                  <a:latin typeface="Courier New" pitchFamily="49" charset="0"/>
                </a:rPr>
                <a:t> B </a:t>
              </a:r>
              <a:endParaRPr lang="it-IT"/>
            </a:p>
          </p:txBody>
        </p:sp>
      </p:grpSp>
      <p:grpSp>
        <p:nvGrpSpPr>
          <p:cNvPr id="69661" name="Group 91"/>
          <p:cNvGrpSpPr>
            <a:grpSpLocks/>
          </p:cNvGrpSpPr>
          <p:nvPr/>
        </p:nvGrpSpPr>
        <p:grpSpPr bwMode="auto">
          <a:xfrm>
            <a:off x="6064250" y="4165600"/>
            <a:ext cx="946150" cy="685800"/>
            <a:chOff x="3820" y="1680"/>
            <a:chExt cx="596" cy="432"/>
          </a:xfrm>
        </p:grpSpPr>
        <p:sp>
          <p:nvSpPr>
            <p:cNvPr id="69691" name="AutoShape 92"/>
            <p:cNvSpPr>
              <a:spLocks/>
            </p:cNvSpPr>
            <p:nvPr/>
          </p:nvSpPr>
          <p:spPr bwMode="auto">
            <a:xfrm>
              <a:off x="3888" y="1680"/>
              <a:ext cx="48" cy="432"/>
            </a:xfrm>
            <a:prstGeom prst="rightBrace">
              <a:avLst>
                <a:gd name="adj1" fmla="val 7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9692" name="Text Box 93"/>
            <p:cNvSpPr txBox="1">
              <a:spLocks noChangeArrowheads="1"/>
            </p:cNvSpPr>
            <p:nvPr/>
          </p:nvSpPr>
          <p:spPr bwMode="auto">
            <a:xfrm>
              <a:off x="3820" y="1776"/>
              <a:ext cx="5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 b="1">
                  <a:latin typeface="Courier New" pitchFamily="49" charset="0"/>
                </a:rPr>
                <a:t> MAX </a:t>
              </a:r>
              <a:endParaRPr lang="it-IT"/>
            </a:p>
          </p:txBody>
        </p:sp>
      </p:grpSp>
      <p:grpSp>
        <p:nvGrpSpPr>
          <p:cNvPr id="69662" name="Group 94"/>
          <p:cNvGrpSpPr>
            <a:grpSpLocks/>
          </p:cNvGrpSpPr>
          <p:nvPr/>
        </p:nvGrpSpPr>
        <p:grpSpPr bwMode="auto">
          <a:xfrm>
            <a:off x="4010025" y="2622550"/>
            <a:ext cx="1898650" cy="1403350"/>
            <a:chOff x="2526" y="1652"/>
            <a:chExt cx="1196" cy="884"/>
          </a:xfrm>
        </p:grpSpPr>
        <p:sp>
          <p:nvSpPr>
            <p:cNvPr id="69689" name="Text Box 95"/>
            <p:cNvSpPr txBox="1">
              <a:spLocks noChangeArrowheads="1"/>
            </p:cNvSpPr>
            <p:nvPr/>
          </p:nvSpPr>
          <p:spPr bwMode="auto">
            <a:xfrm>
              <a:off x="2526" y="1652"/>
              <a:ext cx="11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>
                  <a:latin typeface="Courier New" pitchFamily="49" charset="0"/>
                </a:rPr>
                <a:t>_____</a:t>
              </a:r>
              <a:r>
                <a:rPr lang="it-IT" sz="2000" b="1">
                  <a:latin typeface="Courier New" pitchFamily="49" charset="0"/>
                </a:rPr>
                <a:t>905 </a:t>
              </a:r>
              <a:r>
                <a:rPr lang="it-IT" sz="2000">
                  <a:latin typeface="Courier New" pitchFamily="49" charset="0"/>
                </a:rPr>
                <a:t>_</a:t>
              </a:r>
            </a:p>
            <a:p>
              <a:pPr eaLnBrk="0" hangingPunct="0"/>
              <a:r>
                <a:rPr lang="it-IT" sz="2000">
                  <a:latin typeface="Courier New" pitchFamily="49" charset="0"/>
                </a:rPr>
                <a:t>___________</a:t>
              </a:r>
              <a:endParaRPr lang="it-IT">
                <a:latin typeface="Courier New" pitchFamily="49" charset="0"/>
              </a:endParaRPr>
            </a:p>
          </p:txBody>
        </p:sp>
        <p:sp>
          <p:nvSpPr>
            <p:cNvPr id="69690" name="Text Box 96"/>
            <p:cNvSpPr txBox="1">
              <a:spLocks noChangeArrowheads="1"/>
            </p:cNvSpPr>
            <p:nvPr/>
          </p:nvSpPr>
          <p:spPr bwMode="auto">
            <a:xfrm>
              <a:off x="2550" y="2094"/>
              <a:ext cx="11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>
                  <a:latin typeface="Courier New" pitchFamily="49" charset="0"/>
                </a:rPr>
                <a:t>____ </a:t>
              </a:r>
              <a:r>
                <a:rPr lang="it-IT" sz="2000" b="1">
                  <a:latin typeface="Courier New" pitchFamily="49" charset="0"/>
                </a:rPr>
                <a:t>845</a:t>
              </a:r>
              <a:r>
                <a:rPr lang="it-IT" sz="2000">
                  <a:latin typeface="Courier New" pitchFamily="49" charset="0"/>
                </a:rPr>
                <a:t> _</a:t>
              </a:r>
            </a:p>
            <a:p>
              <a:pPr eaLnBrk="0" hangingPunct="0"/>
              <a:r>
                <a:rPr lang="it-IT" sz="2000">
                  <a:latin typeface="Courier New" pitchFamily="49" charset="0"/>
                </a:rPr>
                <a:t>___________</a:t>
              </a:r>
              <a:endParaRPr lang="it-IT">
                <a:latin typeface="Courier New" pitchFamily="49" charset="0"/>
              </a:endParaRPr>
            </a:p>
          </p:txBody>
        </p:sp>
      </p:grpSp>
      <p:sp>
        <p:nvSpPr>
          <p:cNvPr id="161889" name="Text Box 97"/>
          <p:cNvSpPr txBox="1">
            <a:spLocks noChangeArrowheads="1"/>
          </p:cNvSpPr>
          <p:nvPr/>
        </p:nvSpPr>
        <p:spPr bwMode="auto">
          <a:xfrm>
            <a:off x="7969250" y="990600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100</a:t>
            </a:r>
            <a:endParaRPr lang="it-IT">
              <a:latin typeface="Courier New" pitchFamily="49" charset="0"/>
            </a:endParaRPr>
          </a:p>
        </p:txBody>
      </p:sp>
      <p:sp>
        <p:nvSpPr>
          <p:cNvPr id="69664" name="Text Box 98"/>
          <p:cNvSpPr txBox="1">
            <a:spLocks noChangeArrowheads="1"/>
          </p:cNvSpPr>
          <p:nvPr/>
        </p:nvSpPr>
        <p:spPr bwMode="auto">
          <a:xfrm>
            <a:off x="6480175" y="152400"/>
            <a:ext cx="1782860" cy="46166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b="1" i="1" dirty="0" smtClean="0"/>
              <a:t>Carica </a:t>
            </a:r>
            <a:r>
              <a:rPr lang="it-IT" b="1" i="1" dirty="0"/>
              <a:t>(100)</a:t>
            </a:r>
            <a:endParaRPr lang="it-IT" dirty="0"/>
          </a:p>
        </p:txBody>
      </p:sp>
      <p:grpSp>
        <p:nvGrpSpPr>
          <p:cNvPr id="69667" name="Group 101"/>
          <p:cNvGrpSpPr>
            <a:grpSpLocks/>
          </p:cNvGrpSpPr>
          <p:nvPr/>
        </p:nvGrpSpPr>
        <p:grpSpPr bwMode="auto">
          <a:xfrm>
            <a:off x="7969250" y="1447800"/>
            <a:ext cx="936625" cy="3683000"/>
            <a:chOff x="5020" y="912"/>
            <a:chExt cx="590" cy="2320"/>
          </a:xfrm>
        </p:grpSpPr>
        <p:grpSp>
          <p:nvGrpSpPr>
            <p:cNvPr id="69685" name="Group 102"/>
            <p:cNvGrpSpPr>
              <a:grpSpLocks/>
            </p:cNvGrpSpPr>
            <p:nvPr/>
          </p:nvGrpSpPr>
          <p:grpSpPr bwMode="auto">
            <a:xfrm>
              <a:off x="5020" y="912"/>
              <a:ext cx="404" cy="2320"/>
              <a:chOff x="5020" y="912"/>
              <a:chExt cx="404" cy="2320"/>
            </a:xfrm>
          </p:grpSpPr>
          <p:sp>
            <p:nvSpPr>
              <p:cNvPr id="69687" name="Text Box 103"/>
              <p:cNvSpPr txBox="1">
                <a:spLocks noChangeArrowheads="1"/>
              </p:cNvSpPr>
              <p:nvPr/>
            </p:nvSpPr>
            <p:spPr bwMode="auto">
              <a:xfrm>
                <a:off x="5020" y="2982"/>
                <a:ext cx="40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>
                    <a:latin typeface="Courier New" pitchFamily="49" charset="0"/>
                  </a:rPr>
                  <a:t>100</a:t>
                </a:r>
                <a:endParaRPr lang="it-IT">
                  <a:latin typeface="Courier New" pitchFamily="49" charset="0"/>
                </a:endParaRPr>
              </a:p>
            </p:txBody>
          </p:sp>
          <p:sp>
            <p:nvSpPr>
              <p:cNvPr id="69688" name="Line 104"/>
              <p:cNvSpPr>
                <a:spLocks noChangeShapeType="1"/>
              </p:cNvSpPr>
              <p:nvPr/>
            </p:nvSpPr>
            <p:spPr bwMode="auto">
              <a:xfrm>
                <a:off x="5232" y="912"/>
                <a:ext cx="0" cy="20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69686" name="Text Box 105"/>
            <p:cNvSpPr txBox="1">
              <a:spLocks noChangeArrowheads="1"/>
            </p:cNvSpPr>
            <p:nvPr/>
          </p:nvSpPr>
          <p:spPr bwMode="auto">
            <a:xfrm>
              <a:off x="5270" y="1370"/>
              <a:ext cx="3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/>
                <a:t>(1)</a:t>
              </a:r>
            </a:p>
          </p:txBody>
        </p:sp>
      </p:grpSp>
      <p:grpSp>
        <p:nvGrpSpPr>
          <p:cNvPr id="69668" name="Group 106"/>
          <p:cNvGrpSpPr>
            <a:grpSpLocks/>
          </p:cNvGrpSpPr>
          <p:nvPr/>
        </p:nvGrpSpPr>
        <p:grpSpPr bwMode="auto">
          <a:xfrm>
            <a:off x="2971800" y="1219200"/>
            <a:ext cx="3962400" cy="4648200"/>
            <a:chOff x="1872" y="768"/>
            <a:chExt cx="2496" cy="2928"/>
          </a:xfrm>
        </p:grpSpPr>
        <p:grpSp>
          <p:nvGrpSpPr>
            <p:cNvPr id="69681" name="Group 107"/>
            <p:cNvGrpSpPr>
              <a:grpSpLocks/>
            </p:cNvGrpSpPr>
            <p:nvPr/>
          </p:nvGrpSpPr>
          <p:grpSpPr bwMode="auto">
            <a:xfrm>
              <a:off x="1872" y="768"/>
              <a:ext cx="2496" cy="2640"/>
              <a:chOff x="1872" y="768"/>
              <a:chExt cx="2496" cy="2640"/>
            </a:xfrm>
          </p:grpSpPr>
          <p:sp>
            <p:nvSpPr>
              <p:cNvPr id="69683" name="Arc 108"/>
              <p:cNvSpPr>
                <a:spLocks/>
              </p:cNvSpPr>
              <p:nvPr/>
            </p:nvSpPr>
            <p:spPr bwMode="auto">
              <a:xfrm>
                <a:off x="1872" y="768"/>
                <a:ext cx="912" cy="192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9684" name="Arc 109"/>
              <p:cNvSpPr>
                <a:spLocks/>
              </p:cNvSpPr>
              <p:nvPr/>
            </p:nvSpPr>
            <p:spPr bwMode="auto">
              <a:xfrm flipH="1" flipV="1">
                <a:off x="2784" y="2688"/>
                <a:ext cx="1584" cy="72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stealth" w="med" len="med"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69682" name="Text Box 110"/>
            <p:cNvSpPr txBox="1">
              <a:spLocks noChangeArrowheads="1"/>
            </p:cNvSpPr>
            <p:nvPr/>
          </p:nvSpPr>
          <p:spPr bwMode="auto">
            <a:xfrm>
              <a:off x="3936" y="3408"/>
              <a:ext cx="3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/>
                <a:t>(2)</a:t>
              </a:r>
            </a:p>
          </p:txBody>
        </p:sp>
      </p:grpSp>
      <p:grpSp>
        <p:nvGrpSpPr>
          <p:cNvPr id="69669" name="Group 111"/>
          <p:cNvGrpSpPr>
            <a:grpSpLocks/>
          </p:cNvGrpSpPr>
          <p:nvPr/>
        </p:nvGrpSpPr>
        <p:grpSpPr bwMode="auto">
          <a:xfrm>
            <a:off x="7543800" y="1905000"/>
            <a:ext cx="539750" cy="3352800"/>
            <a:chOff x="4752" y="1200"/>
            <a:chExt cx="340" cy="2112"/>
          </a:xfrm>
        </p:grpSpPr>
        <p:sp>
          <p:nvSpPr>
            <p:cNvPr id="69679" name="Line 112"/>
            <p:cNvSpPr>
              <a:spLocks noChangeShapeType="1"/>
            </p:cNvSpPr>
            <p:nvPr/>
          </p:nvSpPr>
          <p:spPr bwMode="auto">
            <a:xfrm flipV="1">
              <a:off x="5040" y="1200"/>
              <a:ext cx="0" cy="2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9680" name="Text Box 113"/>
            <p:cNvSpPr txBox="1">
              <a:spLocks noChangeArrowheads="1"/>
            </p:cNvSpPr>
            <p:nvPr/>
          </p:nvSpPr>
          <p:spPr bwMode="auto">
            <a:xfrm>
              <a:off x="4752" y="1440"/>
              <a:ext cx="3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/>
                <a:t>(3)</a:t>
              </a:r>
            </a:p>
          </p:txBody>
        </p:sp>
      </p:grpSp>
      <p:grpSp>
        <p:nvGrpSpPr>
          <p:cNvPr id="24" name="Group 114"/>
          <p:cNvGrpSpPr>
            <a:grpSpLocks/>
          </p:cNvGrpSpPr>
          <p:nvPr/>
        </p:nvGrpSpPr>
        <p:grpSpPr bwMode="auto">
          <a:xfrm>
            <a:off x="7864475" y="644525"/>
            <a:ext cx="914400" cy="777875"/>
            <a:chOff x="4944" y="384"/>
            <a:chExt cx="576" cy="490"/>
          </a:xfrm>
        </p:grpSpPr>
        <p:grpSp>
          <p:nvGrpSpPr>
            <p:cNvPr id="69672" name="Group 115"/>
            <p:cNvGrpSpPr>
              <a:grpSpLocks/>
            </p:cNvGrpSpPr>
            <p:nvPr/>
          </p:nvGrpSpPr>
          <p:grpSpPr bwMode="auto">
            <a:xfrm>
              <a:off x="4944" y="384"/>
              <a:ext cx="576" cy="288"/>
              <a:chOff x="4800" y="288"/>
              <a:chExt cx="576" cy="288"/>
            </a:xfrm>
          </p:grpSpPr>
          <p:grpSp>
            <p:nvGrpSpPr>
              <p:cNvPr id="69674" name="Group 116"/>
              <p:cNvGrpSpPr>
                <a:grpSpLocks/>
              </p:cNvGrpSpPr>
              <p:nvPr/>
            </p:nvGrpSpPr>
            <p:grpSpPr bwMode="auto">
              <a:xfrm>
                <a:off x="4800" y="288"/>
                <a:ext cx="336" cy="288"/>
                <a:chOff x="4944" y="240"/>
                <a:chExt cx="192" cy="288"/>
              </a:xfrm>
            </p:grpSpPr>
            <p:sp>
              <p:nvSpPr>
                <p:cNvPr id="69677" name="Arc 117"/>
                <p:cNvSpPr>
                  <a:spLocks/>
                </p:cNvSpPr>
                <p:nvPr/>
              </p:nvSpPr>
              <p:spPr bwMode="auto">
                <a:xfrm flipH="1" flipV="1">
                  <a:off x="4944" y="384"/>
                  <a:ext cx="192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9678" name="Arc 118"/>
                <p:cNvSpPr>
                  <a:spLocks/>
                </p:cNvSpPr>
                <p:nvPr/>
              </p:nvSpPr>
              <p:spPr bwMode="auto">
                <a:xfrm flipH="1">
                  <a:off x="4944" y="240"/>
                  <a:ext cx="192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69675" name="Arc 119"/>
              <p:cNvSpPr>
                <a:spLocks/>
              </p:cNvSpPr>
              <p:nvPr/>
            </p:nvSpPr>
            <p:spPr bwMode="auto">
              <a:xfrm flipV="1">
                <a:off x="5120" y="440"/>
                <a:ext cx="256" cy="13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9676" name="Arc 120"/>
              <p:cNvSpPr>
                <a:spLocks/>
              </p:cNvSpPr>
              <p:nvPr/>
            </p:nvSpPr>
            <p:spPr bwMode="auto">
              <a:xfrm>
                <a:off x="5120" y="288"/>
                <a:ext cx="256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69673" name="Text Box 121"/>
            <p:cNvSpPr txBox="1">
              <a:spLocks noChangeArrowheads="1"/>
            </p:cNvSpPr>
            <p:nvPr/>
          </p:nvSpPr>
          <p:spPr bwMode="auto">
            <a:xfrm>
              <a:off x="5020" y="624"/>
              <a:ext cx="404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 b="1">
                  <a:latin typeface="Courier New" pitchFamily="49" charset="0"/>
                </a:rPr>
                <a:t>102</a:t>
              </a:r>
              <a:endParaRPr lang="it-IT">
                <a:latin typeface="Courier New" pitchFamily="49" charset="0"/>
              </a:endParaRPr>
            </a:p>
          </p:txBody>
        </p:sp>
      </p:grpSp>
      <p:sp>
        <p:nvSpPr>
          <p:cNvPr id="69671" name="Text Box 122"/>
          <p:cNvSpPr txBox="1">
            <a:spLocks noChangeArrowheads="1"/>
          </p:cNvSpPr>
          <p:nvPr/>
        </p:nvSpPr>
        <p:spPr bwMode="auto">
          <a:xfrm>
            <a:off x="8375650" y="3048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/>
              <a:t>(4)</a:t>
            </a:r>
          </a:p>
        </p:txBody>
      </p:sp>
      <p:sp>
        <p:nvSpPr>
          <p:cNvPr id="123" name="Text Box 71"/>
          <p:cNvSpPr txBox="1">
            <a:spLocks noChangeArrowheads="1"/>
          </p:cNvSpPr>
          <p:nvPr/>
        </p:nvSpPr>
        <p:spPr bwMode="auto">
          <a:xfrm>
            <a:off x="860425" y="8350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R1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24" name="Text Box 72"/>
          <p:cNvSpPr txBox="1">
            <a:spLocks noChangeArrowheads="1"/>
          </p:cNvSpPr>
          <p:nvPr/>
        </p:nvSpPr>
        <p:spPr bwMode="auto">
          <a:xfrm>
            <a:off x="863600" y="15081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R2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25" name="Text Box 73"/>
          <p:cNvSpPr txBox="1">
            <a:spLocks noChangeArrowheads="1"/>
          </p:cNvSpPr>
          <p:nvPr/>
        </p:nvSpPr>
        <p:spPr bwMode="auto">
          <a:xfrm>
            <a:off x="850900" y="2689225"/>
            <a:ext cx="21723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err="1" smtClean="0">
                <a:latin typeface="Courier New" pitchFamily="49" charset="0"/>
              </a:rPr>
              <a:t>SALTA_SE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</a:t>
            </a:r>
            <a:r>
              <a:rPr lang="it-IT" sz="2000" b="1" dirty="0" smtClean="0">
                <a:latin typeface="Courier New" pitchFamily="49" charset="0"/>
              </a:rPr>
              <a:t> 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26" name="Text Box 74"/>
          <p:cNvSpPr txBox="1">
            <a:spLocks noChangeArrowheads="1"/>
          </p:cNvSpPr>
          <p:nvPr/>
        </p:nvSpPr>
        <p:spPr bwMode="auto">
          <a:xfrm>
            <a:off x="876300" y="33750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R2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27" name="Text Box 75"/>
          <p:cNvSpPr txBox="1">
            <a:spLocks noChangeArrowheads="1"/>
          </p:cNvSpPr>
          <p:nvPr/>
        </p:nvSpPr>
        <p:spPr bwMode="auto">
          <a:xfrm>
            <a:off x="876300" y="41243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- 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28" name="Text Box 76"/>
          <p:cNvSpPr txBox="1">
            <a:spLocks noChangeArrowheads="1"/>
          </p:cNvSpPr>
          <p:nvPr/>
        </p:nvSpPr>
        <p:spPr bwMode="auto">
          <a:xfrm>
            <a:off x="876300" y="48482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R1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29" name="Text Box 77"/>
          <p:cNvSpPr txBox="1">
            <a:spLocks noChangeArrowheads="1"/>
          </p:cNvSpPr>
          <p:nvPr/>
        </p:nvSpPr>
        <p:spPr bwMode="auto">
          <a:xfrm>
            <a:off x="889000" y="5622925"/>
            <a:ext cx="18774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HALT  </a:t>
            </a:r>
            <a:r>
              <a:rPr lang="it-IT" sz="2000" b="1" dirty="0">
                <a:latin typeface="Courier New" pitchFamily="49" charset="0"/>
              </a:rPr>
              <a:t>- </a:t>
            </a:r>
            <a:r>
              <a:rPr lang="it-IT" sz="2000" dirty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30" name="Text Box 78"/>
          <p:cNvSpPr txBox="1">
            <a:spLocks noChangeArrowheads="1"/>
          </p:cNvSpPr>
          <p:nvPr/>
        </p:nvSpPr>
        <p:spPr bwMode="auto">
          <a:xfrm>
            <a:off x="850900" y="2298700"/>
            <a:ext cx="21852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COMPARA R1</a:t>
            </a:r>
            <a:r>
              <a:rPr lang="it-IT" sz="2000" dirty="0" smtClean="0">
                <a:latin typeface="Courier New" pitchFamily="49" charset="0"/>
              </a:rPr>
              <a:t> </a:t>
            </a:r>
            <a:r>
              <a:rPr lang="it-IT" sz="2000" b="1" dirty="0">
                <a:latin typeface="Courier New" pitchFamily="49" charset="0"/>
              </a:rPr>
              <a:t>R2</a:t>
            </a:r>
            <a:endParaRPr lang="it-IT" dirty="0"/>
          </a:p>
        </p:txBody>
      </p:sp>
      <p:sp>
        <p:nvSpPr>
          <p:cNvPr id="131" name="Text Box 79"/>
          <p:cNvSpPr txBox="1">
            <a:spLocks noChangeArrowheads="1"/>
          </p:cNvSpPr>
          <p:nvPr/>
        </p:nvSpPr>
        <p:spPr bwMode="auto">
          <a:xfrm>
            <a:off x="1206500" y="12192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200 </a:t>
            </a:r>
            <a:endParaRPr lang="it-IT"/>
          </a:p>
        </p:txBody>
      </p:sp>
      <p:sp>
        <p:nvSpPr>
          <p:cNvPr id="132" name="Text Box 80"/>
          <p:cNvSpPr txBox="1">
            <a:spLocks noChangeArrowheads="1"/>
          </p:cNvSpPr>
          <p:nvPr/>
        </p:nvSpPr>
        <p:spPr bwMode="auto">
          <a:xfrm>
            <a:off x="1206500" y="1901825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202 </a:t>
            </a:r>
            <a:endParaRPr lang="it-IT"/>
          </a:p>
        </p:txBody>
      </p:sp>
      <p:sp>
        <p:nvSpPr>
          <p:cNvPr id="133" name="Text Box 81"/>
          <p:cNvSpPr txBox="1">
            <a:spLocks noChangeArrowheads="1"/>
          </p:cNvSpPr>
          <p:nvPr/>
        </p:nvSpPr>
        <p:spPr bwMode="auto">
          <a:xfrm>
            <a:off x="1231900" y="30480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111 </a:t>
            </a:r>
            <a:endParaRPr lang="it-IT"/>
          </a:p>
        </p:txBody>
      </p:sp>
      <p:sp>
        <p:nvSpPr>
          <p:cNvPr id="134" name="Text Box 82"/>
          <p:cNvSpPr txBox="1">
            <a:spLocks noChangeArrowheads="1"/>
          </p:cNvSpPr>
          <p:nvPr/>
        </p:nvSpPr>
        <p:spPr bwMode="auto">
          <a:xfrm>
            <a:off x="1244600" y="37338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204 </a:t>
            </a:r>
            <a:endParaRPr lang="it-IT"/>
          </a:p>
        </p:txBody>
      </p:sp>
      <p:sp>
        <p:nvSpPr>
          <p:cNvPr id="135" name="Text Box 83"/>
          <p:cNvSpPr txBox="1">
            <a:spLocks noChangeArrowheads="1"/>
          </p:cNvSpPr>
          <p:nvPr/>
        </p:nvSpPr>
        <p:spPr bwMode="auto">
          <a:xfrm>
            <a:off x="1295400" y="44958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113 </a:t>
            </a:r>
            <a:endParaRPr lang="it-IT"/>
          </a:p>
        </p:txBody>
      </p:sp>
      <p:sp>
        <p:nvSpPr>
          <p:cNvPr id="136" name="Text Box 84"/>
          <p:cNvSpPr txBox="1">
            <a:spLocks noChangeArrowheads="1"/>
          </p:cNvSpPr>
          <p:nvPr/>
        </p:nvSpPr>
        <p:spPr bwMode="auto">
          <a:xfrm>
            <a:off x="1295400" y="5241925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204 </a:t>
            </a:r>
            <a:endParaRPr lang="it-IT"/>
          </a:p>
        </p:txBody>
      </p:sp>
      <p:sp>
        <p:nvSpPr>
          <p:cNvPr id="137" name="Text Box 99"/>
          <p:cNvSpPr txBox="1">
            <a:spLocks noChangeArrowheads="1"/>
          </p:cNvSpPr>
          <p:nvPr/>
        </p:nvSpPr>
        <p:spPr bwMode="auto">
          <a:xfrm>
            <a:off x="7531100" y="5245100"/>
            <a:ext cx="14734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400" b="1" dirty="0" smtClean="0">
                <a:latin typeface="Courier New" pitchFamily="49" charset="0"/>
              </a:rPr>
              <a:t>SPOSTA </a:t>
            </a:r>
            <a:r>
              <a:rPr lang="it-IT" sz="1400" b="1" dirty="0">
                <a:latin typeface="Courier New" pitchFamily="49" charset="0"/>
              </a:rPr>
              <a:t>… 200</a:t>
            </a:r>
            <a:endParaRPr lang="it-IT" sz="1600" dirty="0">
              <a:latin typeface="Courier New" pitchFamily="49" charset="0"/>
            </a:endParaRPr>
          </a:p>
        </p:txBody>
      </p:sp>
      <p:sp>
        <p:nvSpPr>
          <p:cNvPr id="138" name="Text Box 100"/>
          <p:cNvSpPr txBox="1">
            <a:spLocks noChangeArrowheads="1"/>
          </p:cNvSpPr>
          <p:nvPr/>
        </p:nvSpPr>
        <p:spPr bwMode="auto">
          <a:xfrm>
            <a:off x="6786578" y="1600200"/>
            <a:ext cx="2252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800" b="1" dirty="0" smtClean="0">
                <a:latin typeface="Courier New" pitchFamily="49" charset="0"/>
              </a:rPr>
              <a:t>SPOSTA R1 </a:t>
            </a:r>
            <a:r>
              <a:rPr lang="it-IT" sz="1800" b="1" dirty="0">
                <a:latin typeface="Courier New" pitchFamily="49" charset="0"/>
              </a:rPr>
              <a:t>- 200</a:t>
            </a:r>
            <a:endParaRPr lang="it-IT" sz="20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33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1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1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89" grpId="0" autoUpdateAnimBg="0"/>
      <p:bldP spid="137" grpId="0" autoUpdateAnimBg="0"/>
      <p:bldP spid="13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Memoria</a:t>
            </a:r>
          </a:p>
        </p:txBody>
      </p:sp>
      <p:sp>
        <p:nvSpPr>
          <p:cNvPr id="1024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it-IT" i="1" smtClean="0"/>
              <a:t>Domande fondamentali</a:t>
            </a:r>
          </a:p>
          <a:p>
            <a:pPr eaLnBrk="1" hangingPunct="1"/>
            <a:r>
              <a:rPr lang="it-IT" smtClean="0"/>
              <a:t>Cos’è una </a:t>
            </a:r>
            <a:r>
              <a:rPr lang="it-IT" b="1" i="1" smtClean="0"/>
              <a:t>memoria</a:t>
            </a:r>
            <a:r>
              <a:rPr lang="it-IT" smtClean="0"/>
              <a:t>?</a:t>
            </a:r>
          </a:p>
          <a:p>
            <a:pPr eaLnBrk="1" hangingPunct="1"/>
            <a:r>
              <a:rPr lang="it-IT" smtClean="0"/>
              <a:t>Quando una memoria è utilizzabile?</a:t>
            </a:r>
          </a:p>
          <a:p>
            <a:pPr eaLnBrk="1" hangingPunct="1">
              <a:buFontTx/>
              <a:buNone/>
            </a:pPr>
            <a:r>
              <a:rPr lang="it-IT" smtClean="0"/>
              <a:t>Al solito, osserviamo il mondo!!!</a:t>
            </a:r>
          </a:p>
        </p:txBody>
      </p:sp>
    </p:spTree>
    <p:extLst>
      <p:ext uri="{BB962C8B-B14F-4D97-AF65-F5344CB8AC3E}">
        <p14:creationId xmlns:p14="http://schemas.microsoft.com/office/powerpoint/2010/main" val="408352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8" name="Group 2"/>
          <p:cNvGrpSpPr>
            <a:grpSpLocks/>
          </p:cNvGrpSpPr>
          <p:nvPr/>
        </p:nvGrpSpPr>
        <p:grpSpPr bwMode="auto">
          <a:xfrm>
            <a:off x="114300" y="76200"/>
            <a:ext cx="8915400" cy="6680200"/>
            <a:chOff x="72" y="48"/>
            <a:chExt cx="5616" cy="4208"/>
          </a:xfrm>
        </p:grpSpPr>
        <p:grpSp>
          <p:nvGrpSpPr>
            <p:cNvPr id="70681" name="Group 4"/>
            <p:cNvGrpSpPr>
              <a:grpSpLocks/>
            </p:cNvGrpSpPr>
            <p:nvPr/>
          </p:nvGrpSpPr>
          <p:grpSpPr bwMode="auto">
            <a:xfrm>
              <a:off x="72" y="48"/>
              <a:ext cx="5616" cy="4208"/>
              <a:chOff x="72" y="48"/>
              <a:chExt cx="5616" cy="4208"/>
            </a:xfrm>
          </p:grpSpPr>
          <p:sp>
            <p:nvSpPr>
              <p:cNvPr id="70696" name="Rectangle 5"/>
              <p:cNvSpPr>
                <a:spLocks noChangeArrowheads="1"/>
              </p:cNvSpPr>
              <p:nvPr/>
            </p:nvSpPr>
            <p:spPr bwMode="auto">
              <a:xfrm>
                <a:off x="72" y="48"/>
                <a:ext cx="5616" cy="41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000" b="1"/>
              </a:p>
            </p:txBody>
          </p:sp>
          <p:sp>
            <p:nvSpPr>
              <p:cNvPr id="70697" name="Text Box 6"/>
              <p:cNvSpPr txBox="1">
                <a:spLocks noChangeArrowheads="1"/>
              </p:cNvSpPr>
              <p:nvPr/>
            </p:nvSpPr>
            <p:spPr bwMode="auto">
              <a:xfrm>
                <a:off x="4344" y="2976"/>
                <a:ext cx="49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MAR</a:t>
                </a:r>
                <a:endParaRPr lang="it-IT"/>
              </a:p>
            </p:txBody>
          </p:sp>
          <p:sp>
            <p:nvSpPr>
              <p:cNvPr id="70698" name="Text Box 7"/>
              <p:cNvSpPr txBox="1">
                <a:spLocks noChangeArrowheads="1"/>
              </p:cNvSpPr>
              <p:nvPr/>
            </p:nvSpPr>
            <p:spPr bwMode="auto">
              <a:xfrm>
                <a:off x="4338" y="3287"/>
                <a:ext cx="49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MBR</a:t>
                </a:r>
              </a:p>
            </p:txBody>
          </p:sp>
          <p:grpSp>
            <p:nvGrpSpPr>
              <p:cNvPr id="70699" name="Group 8"/>
              <p:cNvGrpSpPr>
                <a:grpSpLocks/>
              </p:cNvGrpSpPr>
              <p:nvPr/>
            </p:nvGrpSpPr>
            <p:grpSpPr bwMode="auto">
              <a:xfrm>
                <a:off x="4368" y="1824"/>
                <a:ext cx="1296" cy="538"/>
                <a:chOff x="3648" y="1824"/>
                <a:chExt cx="1728" cy="538"/>
              </a:xfrm>
            </p:grpSpPr>
            <p:grpSp>
              <p:nvGrpSpPr>
                <p:cNvPr id="70765" name="Group 9"/>
                <p:cNvGrpSpPr>
                  <a:grpSpLocks/>
                </p:cNvGrpSpPr>
                <p:nvPr/>
              </p:nvGrpSpPr>
              <p:grpSpPr bwMode="auto">
                <a:xfrm>
                  <a:off x="3648" y="2112"/>
                  <a:ext cx="1728" cy="250"/>
                  <a:chOff x="3648" y="2112"/>
                  <a:chExt cx="1728" cy="250"/>
                </a:xfrm>
              </p:grpSpPr>
              <p:sp>
                <p:nvSpPr>
                  <p:cNvPr id="7076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4176" y="2117"/>
                    <a:ext cx="12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0770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48" y="2112"/>
                    <a:ext cx="416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it-IT" sz="2000" b="1"/>
                      <a:t>R2</a:t>
                    </a:r>
                  </a:p>
                </p:txBody>
              </p:sp>
            </p:grpSp>
            <p:grpSp>
              <p:nvGrpSpPr>
                <p:cNvPr id="70766" name="Group 12"/>
                <p:cNvGrpSpPr>
                  <a:grpSpLocks/>
                </p:cNvGrpSpPr>
                <p:nvPr/>
              </p:nvGrpSpPr>
              <p:grpSpPr bwMode="auto">
                <a:xfrm>
                  <a:off x="3648" y="1824"/>
                  <a:ext cx="1728" cy="250"/>
                  <a:chOff x="3648" y="2112"/>
                  <a:chExt cx="1728" cy="250"/>
                </a:xfrm>
              </p:grpSpPr>
              <p:sp>
                <p:nvSpPr>
                  <p:cNvPr id="70767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176" y="2117"/>
                    <a:ext cx="12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0768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48" y="2112"/>
                    <a:ext cx="416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it-IT" sz="2000" b="1"/>
                      <a:t>R1</a:t>
                    </a:r>
                  </a:p>
                </p:txBody>
              </p:sp>
            </p:grpSp>
          </p:grpSp>
          <p:grpSp>
            <p:nvGrpSpPr>
              <p:cNvPr id="70700" name="Group 15"/>
              <p:cNvGrpSpPr>
                <a:grpSpLocks/>
              </p:cNvGrpSpPr>
              <p:nvPr/>
            </p:nvGrpSpPr>
            <p:grpSpPr bwMode="auto">
              <a:xfrm>
                <a:off x="4206" y="624"/>
                <a:ext cx="1458" cy="250"/>
                <a:chOff x="4206" y="624"/>
                <a:chExt cx="1458" cy="250"/>
              </a:xfrm>
            </p:grpSpPr>
            <p:sp>
              <p:nvSpPr>
                <p:cNvPr id="70763" name="Rectangle 16"/>
                <p:cNvSpPr>
                  <a:spLocks noChangeArrowheads="1"/>
                </p:cNvSpPr>
                <p:nvPr/>
              </p:nvSpPr>
              <p:spPr bwMode="auto">
                <a:xfrm>
                  <a:off x="4800" y="629"/>
                  <a:ext cx="864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0764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206" y="624"/>
                  <a:ext cx="33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/>
                    <a:t>PC</a:t>
                  </a:r>
                </a:p>
              </p:txBody>
            </p:sp>
          </p:grpSp>
          <p:grpSp>
            <p:nvGrpSpPr>
              <p:cNvPr id="70701" name="Group 18"/>
              <p:cNvGrpSpPr>
                <a:grpSpLocks/>
              </p:cNvGrpSpPr>
              <p:nvPr/>
            </p:nvGrpSpPr>
            <p:grpSpPr bwMode="auto">
              <a:xfrm>
                <a:off x="3984" y="987"/>
                <a:ext cx="1680" cy="250"/>
                <a:chOff x="3952" y="987"/>
                <a:chExt cx="1680" cy="250"/>
              </a:xfrm>
            </p:grpSpPr>
            <p:sp>
              <p:nvSpPr>
                <p:cNvPr id="70761" name="Rectangle 19"/>
                <p:cNvSpPr>
                  <a:spLocks noChangeArrowheads="1"/>
                </p:cNvSpPr>
                <p:nvPr/>
              </p:nvSpPr>
              <p:spPr bwMode="auto">
                <a:xfrm>
                  <a:off x="4272" y="992"/>
                  <a:ext cx="136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076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952" y="987"/>
                  <a:ext cx="33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/>
                    <a:t> IR</a:t>
                  </a:r>
                  <a:endParaRPr lang="it-IT"/>
                </a:p>
              </p:txBody>
            </p:sp>
          </p:grpSp>
          <p:grpSp>
            <p:nvGrpSpPr>
              <p:cNvPr id="70702" name="Group 21"/>
              <p:cNvGrpSpPr>
                <a:grpSpLocks/>
              </p:cNvGrpSpPr>
              <p:nvPr/>
            </p:nvGrpSpPr>
            <p:grpSpPr bwMode="auto">
              <a:xfrm>
                <a:off x="104" y="192"/>
                <a:ext cx="1738" cy="4064"/>
                <a:chOff x="104" y="192"/>
                <a:chExt cx="1738" cy="4064"/>
              </a:xfrm>
            </p:grpSpPr>
            <p:grpSp>
              <p:nvGrpSpPr>
                <p:cNvPr id="70737" name="Group 22"/>
                <p:cNvGrpSpPr>
                  <a:grpSpLocks/>
                </p:cNvGrpSpPr>
                <p:nvPr/>
              </p:nvGrpSpPr>
              <p:grpSpPr bwMode="auto">
                <a:xfrm>
                  <a:off x="466" y="192"/>
                  <a:ext cx="1376" cy="3888"/>
                  <a:chOff x="288" y="192"/>
                  <a:chExt cx="1632" cy="3888"/>
                </a:xfrm>
              </p:grpSpPr>
              <p:grpSp>
                <p:nvGrpSpPr>
                  <p:cNvPr id="70739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288" y="288"/>
                    <a:ext cx="1632" cy="3696"/>
                    <a:chOff x="720" y="384"/>
                    <a:chExt cx="1296" cy="3840"/>
                  </a:xfrm>
                </p:grpSpPr>
                <p:grpSp>
                  <p:nvGrpSpPr>
                    <p:cNvPr id="70744" name="Group 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20" y="384"/>
                      <a:ext cx="1296" cy="2880"/>
                      <a:chOff x="720" y="1296"/>
                      <a:chExt cx="1296" cy="2880"/>
                    </a:xfrm>
                  </p:grpSpPr>
                  <p:sp>
                    <p:nvSpPr>
                      <p:cNvPr id="70749" name="Rectangle 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2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0750" name="Rectangle 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5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0751" name="Rectangle 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7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0752" name="Rectangle 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0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0753" name="Rectangle 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2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0754" name="Rectangle 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4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0755" name="Rectangle 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7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0756" name="Rectangle 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9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0757" name="Rectangle 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2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0758" name="Rectangle 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4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0759" name="Rectangle 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6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0760" name="Rectangle 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9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</p:grpSp>
                <p:sp>
                  <p:nvSpPr>
                    <p:cNvPr id="70745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26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0746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50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0747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74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0748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98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70740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288" y="398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0741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8" y="192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0742" name="Line 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0" y="192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0743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1920" y="3936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70738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104" y="280"/>
                  <a:ext cx="404" cy="39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100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101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102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103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104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105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106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107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108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109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110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111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112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113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/>
                </a:p>
              </p:txBody>
            </p:sp>
          </p:grpSp>
          <p:grpSp>
            <p:nvGrpSpPr>
              <p:cNvPr id="70703" name="Group 46"/>
              <p:cNvGrpSpPr>
                <a:grpSpLocks/>
              </p:cNvGrpSpPr>
              <p:nvPr/>
            </p:nvGrpSpPr>
            <p:grpSpPr bwMode="auto">
              <a:xfrm>
                <a:off x="2066" y="192"/>
                <a:ext cx="1760" cy="3888"/>
                <a:chOff x="2066" y="192"/>
                <a:chExt cx="1760" cy="3888"/>
              </a:xfrm>
            </p:grpSpPr>
            <p:grpSp>
              <p:nvGrpSpPr>
                <p:cNvPr id="70713" name="Group 47"/>
                <p:cNvGrpSpPr>
                  <a:grpSpLocks/>
                </p:cNvGrpSpPr>
                <p:nvPr/>
              </p:nvGrpSpPr>
              <p:grpSpPr bwMode="auto">
                <a:xfrm>
                  <a:off x="2450" y="192"/>
                  <a:ext cx="1376" cy="3888"/>
                  <a:chOff x="288" y="192"/>
                  <a:chExt cx="1632" cy="3888"/>
                </a:xfrm>
              </p:grpSpPr>
              <p:grpSp>
                <p:nvGrpSpPr>
                  <p:cNvPr id="70715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88" y="288"/>
                    <a:ext cx="1632" cy="3696"/>
                    <a:chOff x="720" y="384"/>
                    <a:chExt cx="1296" cy="3840"/>
                  </a:xfrm>
                </p:grpSpPr>
                <p:grpSp>
                  <p:nvGrpSpPr>
                    <p:cNvPr id="70720" name="Group 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20" y="384"/>
                      <a:ext cx="1296" cy="2880"/>
                      <a:chOff x="720" y="1296"/>
                      <a:chExt cx="1296" cy="2880"/>
                    </a:xfrm>
                  </p:grpSpPr>
                  <p:sp>
                    <p:nvSpPr>
                      <p:cNvPr id="70725" name="Rectangle 5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2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0726" name="Rectangle 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5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0727" name="Rectangle 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7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0728" name="Rectangle 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0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0729" name="Rectangle 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2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0730" name="Rectangle 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4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0731" name="Rectangle 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7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0732" name="Rectangle 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9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0733" name="Rectangle 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2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0734" name="Rectangle 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4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0735" name="Rectangle 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6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0736" name="Rectangle 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9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</p:grpSp>
                <p:sp>
                  <p:nvSpPr>
                    <p:cNvPr id="70721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26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0722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50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0723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74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0724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98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70716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288" y="398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0717" name="Line 6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8" y="192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0718" name="Line 6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0" y="192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0719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1920" y="3936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70714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2066" y="748"/>
                  <a:ext cx="404" cy="32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 sz="2000" b="1">
                    <a:latin typeface="Courier New" pitchFamily="49" charset="0"/>
                  </a:endParaRP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 sz="2000" b="1">
                    <a:latin typeface="Courier New" pitchFamily="49" charset="0"/>
                  </a:endParaRP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200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201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202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203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204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205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206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207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 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 sz="2000" b="1"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70704" name="Group 71"/>
              <p:cNvGrpSpPr>
                <a:grpSpLocks/>
              </p:cNvGrpSpPr>
              <p:nvPr/>
            </p:nvGrpSpPr>
            <p:grpSpPr bwMode="auto">
              <a:xfrm>
                <a:off x="3820" y="1680"/>
                <a:ext cx="404" cy="432"/>
                <a:chOff x="3820" y="1680"/>
                <a:chExt cx="404" cy="432"/>
              </a:xfrm>
            </p:grpSpPr>
            <p:sp>
              <p:nvSpPr>
                <p:cNvPr id="70711" name="AutoShape 72"/>
                <p:cNvSpPr>
                  <a:spLocks/>
                </p:cNvSpPr>
                <p:nvPr/>
              </p:nvSpPr>
              <p:spPr bwMode="auto">
                <a:xfrm>
                  <a:off x="3888" y="1680"/>
                  <a:ext cx="48" cy="432"/>
                </a:xfrm>
                <a:prstGeom prst="rightBrace">
                  <a:avLst>
                    <a:gd name="adj1" fmla="val 7500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0712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3820" y="1776"/>
                  <a:ext cx="40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>
                      <a:latin typeface="Courier New" pitchFamily="49" charset="0"/>
                    </a:rPr>
                    <a:t> A </a:t>
                  </a:r>
                  <a:endParaRPr lang="it-IT"/>
                </a:p>
              </p:txBody>
            </p:sp>
          </p:grpSp>
          <p:grpSp>
            <p:nvGrpSpPr>
              <p:cNvPr id="70705" name="Group 74"/>
              <p:cNvGrpSpPr>
                <a:grpSpLocks/>
              </p:cNvGrpSpPr>
              <p:nvPr/>
            </p:nvGrpSpPr>
            <p:grpSpPr bwMode="auto">
              <a:xfrm>
                <a:off x="3820" y="2160"/>
                <a:ext cx="404" cy="432"/>
                <a:chOff x="3820" y="1680"/>
                <a:chExt cx="404" cy="432"/>
              </a:xfrm>
            </p:grpSpPr>
            <p:sp>
              <p:nvSpPr>
                <p:cNvPr id="70709" name="AutoShape 75"/>
                <p:cNvSpPr>
                  <a:spLocks/>
                </p:cNvSpPr>
                <p:nvPr/>
              </p:nvSpPr>
              <p:spPr bwMode="auto">
                <a:xfrm>
                  <a:off x="3888" y="1680"/>
                  <a:ext cx="48" cy="432"/>
                </a:xfrm>
                <a:prstGeom prst="rightBrace">
                  <a:avLst>
                    <a:gd name="adj1" fmla="val 7500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0710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3820" y="1776"/>
                  <a:ext cx="40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>
                      <a:latin typeface="Courier New" pitchFamily="49" charset="0"/>
                    </a:rPr>
                    <a:t> B </a:t>
                  </a:r>
                  <a:endParaRPr lang="it-IT"/>
                </a:p>
              </p:txBody>
            </p:sp>
          </p:grpSp>
          <p:grpSp>
            <p:nvGrpSpPr>
              <p:cNvPr id="70706" name="Group 77"/>
              <p:cNvGrpSpPr>
                <a:grpSpLocks/>
              </p:cNvGrpSpPr>
              <p:nvPr/>
            </p:nvGrpSpPr>
            <p:grpSpPr bwMode="auto">
              <a:xfrm>
                <a:off x="3836" y="2624"/>
                <a:ext cx="596" cy="432"/>
                <a:chOff x="3820" y="1680"/>
                <a:chExt cx="596" cy="432"/>
              </a:xfrm>
            </p:grpSpPr>
            <p:sp>
              <p:nvSpPr>
                <p:cNvPr id="70707" name="AutoShape 78"/>
                <p:cNvSpPr>
                  <a:spLocks/>
                </p:cNvSpPr>
                <p:nvPr/>
              </p:nvSpPr>
              <p:spPr bwMode="auto">
                <a:xfrm>
                  <a:off x="3888" y="1680"/>
                  <a:ext cx="48" cy="432"/>
                </a:xfrm>
                <a:prstGeom prst="rightBrace">
                  <a:avLst>
                    <a:gd name="adj1" fmla="val 7500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0708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3820" y="1776"/>
                  <a:ext cx="59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>
                      <a:latin typeface="Courier New" pitchFamily="49" charset="0"/>
                    </a:rPr>
                    <a:t> MAX </a:t>
                  </a:r>
                  <a:endParaRPr lang="it-IT"/>
                </a:p>
              </p:txBody>
            </p:sp>
          </p:grpSp>
        </p:grpSp>
        <p:sp>
          <p:nvSpPr>
            <p:cNvPr id="70679" name="Rectangle 94"/>
            <p:cNvSpPr>
              <a:spLocks noChangeArrowheads="1"/>
            </p:cNvSpPr>
            <p:nvPr/>
          </p:nvSpPr>
          <p:spPr bwMode="auto">
            <a:xfrm>
              <a:off x="4773" y="3293"/>
              <a:ext cx="891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0680" name="Rectangle 95"/>
            <p:cNvSpPr>
              <a:spLocks noChangeArrowheads="1"/>
            </p:cNvSpPr>
            <p:nvPr/>
          </p:nvSpPr>
          <p:spPr bwMode="auto">
            <a:xfrm>
              <a:off x="4773" y="2981"/>
              <a:ext cx="891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70659" name="Text Box 96"/>
          <p:cNvSpPr txBox="1">
            <a:spLocks noChangeArrowheads="1"/>
          </p:cNvSpPr>
          <p:nvPr/>
        </p:nvSpPr>
        <p:spPr bwMode="auto">
          <a:xfrm>
            <a:off x="6786578" y="1600200"/>
            <a:ext cx="2252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800" b="1" dirty="0" smtClean="0">
                <a:latin typeface="Courier New" pitchFamily="49" charset="0"/>
              </a:rPr>
              <a:t>SPOSTA R1 </a:t>
            </a:r>
            <a:r>
              <a:rPr lang="it-IT" sz="1800" b="1" dirty="0">
                <a:latin typeface="Courier New" pitchFamily="49" charset="0"/>
              </a:rPr>
              <a:t>- 200</a:t>
            </a:r>
            <a:endParaRPr lang="it-IT" sz="2000" dirty="0">
              <a:latin typeface="Courier New" pitchFamily="49" charset="0"/>
            </a:endParaRPr>
          </a:p>
        </p:txBody>
      </p:sp>
      <p:grpSp>
        <p:nvGrpSpPr>
          <p:cNvPr id="70660" name="Group 97"/>
          <p:cNvGrpSpPr>
            <a:grpSpLocks/>
          </p:cNvGrpSpPr>
          <p:nvPr/>
        </p:nvGrpSpPr>
        <p:grpSpPr bwMode="auto">
          <a:xfrm>
            <a:off x="4010025" y="2622550"/>
            <a:ext cx="1898650" cy="1403350"/>
            <a:chOff x="2526" y="1652"/>
            <a:chExt cx="1196" cy="884"/>
          </a:xfrm>
        </p:grpSpPr>
        <p:sp>
          <p:nvSpPr>
            <p:cNvPr id="70676" name="Text Box 98"/>
            <p:cNvSpPr txBox="1">
              <a:spLocks noChangeArrowheads="1"/>
            </p:cNvSpPr>
            <p:nvPr/>
          </p:nvSpPr>
          <p:spPr bwMode="auto">
            <a:xfrm>
              <a:off x="2526" y="1652"/>
              <a:ext cx="11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>
                  <a:latin typeface="Courier New" pitchFamily="49" charset="0"/>
                </a:rPr>
                <a:t>_____</a:t>
              </a:r>
              <a:r>
                <a:rPr lang="it-IT" sz="2000" b="1">
                  <a:latin typeface="Courier New" pitchFamily="49" charset="0"/>
                </a:rPr>
                <a:t>905 </a:t>
              </a:r>
              <a:r>
                <a:rPr lang="it-IT" sz="2000">
                  <a:latin typeface="Courier New" pitchFamily="49" charset="0"/>
                </a:rPr>
                <a:t>_</a:t>
              </a:r>
            </a:p>
            <a:p>
              <a:pPr eaLnBrk="0" hangingPunct="0"/>
              <a:r>
                <a:rPr lang="it-IT" sz="2000">
                  <a:latin typeface="Courier New" pitchFamily="49" charset="0"/>
                </a:rPr>
                <a:t>___________</a:t>
              </a:r>
              <a:endParaRPr lang="it-IT">
                <a:latin typeface="Courier New" pitchFamily="49" charset="0"/>
              </a:endParaRPr>
            </a:p>
          </p:txBody>
        </p:sp>
        <p:sp>
          <p:nvSpPr>
            <p:cNvPr id="70677" name="Text Box 99"/>
            <p:cNvSpPr txBox="1">
              <a:spLocks noChangeArrowheads="1"/>
            </p:cNvSpPr>
            <p:nvPr/>
          </p:nvSpPr>
          <p:spPr bwMode="auto">
            <a:xfrm>
              <a:off x="2550" y="2094"/>
              <a:ext cx="11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>
                  <a:latin typeface="Courier New" pitchFamily="49" charset="0"/>
                </a:rPr>
                <a:t>____ </a:t>
              </a:r>
              <a:r>
                <a:rPr lang="it-IT" sz="2000" b="1">
                  <a:latin typeface="Courier New" pitchFamily="49" charset="0"/>
                </a:rPr>
                <a:t>845</a:t>
              </a:r>
              <a:r>
                <a:rPr lang="it-IT" sz="2000">
                  <a:latin typeface="Courier New" pitchFamily="49" charset="0"/>
                </a:rPr>
                <a:t> _</a:t>
              </a:r>
            </a:p>
            <a:p>
              <a:pPr eaLnBrk="0" hangingPunct="0"/>
              <a:r>
                <a:rPr lang="it-IT" sz="2000">
                  <a:latin typeface="Courier New" pitchFamily="49" charset="0"/>
                </a:rPr>
                <a:t>___________</a:t>
              </a:r>
              <a:endParaRPr lang="it-IT">
                <a:latin typeface="Courier New" pitchFamily="49" charset="0"/>
              </a:endParaRPr>
            </a:p>
          </p:txBody>
        </p:sp>
      </p:grpSp>
      <p:grpSp>
        <p:nvGrpSpPr>
          <p:cNvPr id="70661" name="Group 100"/>
          <p:cNvGrpSpPr>
            <a:grpSpLocks/>
          </p:cNvGrpSpPr>
          <p:nvPr/>
        </p:nvGrpSpPr>
        <p:grpSpPr bwMode="auto">
          <a:xfrm>
            <a:off x="7969250" y="2006600"/>
            <a:ext cx="936625" cy="3138488"/>
            <a:chOff x="5020" y="1264"/>
            <a:chExt cx="590" cy="1977"/>
          </a:xfrm>
        </p:grpSpPr>
        <p:grpSp>
          <p:nvGrpSpPr>
            <p:cNvPr id="70672" name="Group 101"/>
            <p:cNvGrpSpPr>
              <a:grpSpLocks/>
            </p:cNvGrpSpPr>
            <p:nvPr/>
          </p:nvGrpSpPr>
          <p:grpSpPr bwMode="auto">
            <a:xfrm>
              <a:off x="5020" y="1264"/>
              <a:ext cx="404" cy="1977"/>
              <a:chOff x="5020" y="912"/>
              <a:chExt cx="404" cy="2369"/>
            </a:xfrm>
          </p:grpSpPr>
          <p:sp>
            <p:nvSpPr>
              <p:cNvPr id="70674" name="Text Box 102"/>
              <p:cNvSpPr txBox="1">
                <a:spLocks noChangeArrowheads="1"/>
              </p:cNvSpPr>
              <p:nvPr/>
            </p:nvSpPr>
            <p:spPr bwMode="auto">
              <a:xfrm>
                <a:off x="5020" y="2981"/>
                <a:ext cx="404" cy="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>
                    <a:latin typeface="Courier New" pitchFamily="49" charset="0"/>
                  </a:rPr>
                  <a:t>200</a:t>
                </a:r>
                <a:endParaRPr lang="it-IT">
                  <a:latin typeface="Courier New" pitchFamily="49" charset="0"/>
                </a:endParaRPr>
              </a:p>
            </p:txBody>
          </p:sp>
          <p:sp>
            <p:nvSpPr>
              <p:cNvPr id="70675" name="Line 103"/>
              <p:cNvSpPr>
                <a:spLocks noChangeShapeType="1"/>
              </p:cNvSpPr>
              <p:nvPr/>
            </p:nvSpPr>
            <p:spPr bwMode="auto">
              <a:xfrm>
                <a:off x="5232" y="912"/>
                <a:ext cx="0" cy="20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70673" name="Text Box 104"/>
            <p:cNvSpPr txBox="1">
              <a:spLocks noChangeArrowheads="1"/>
            </p:cNvSpPr>
            <p:nvPr/>
          </p:nvSpPr>
          <p:spPr bwMode="auto">
            <a:xfrm>
              <a:off x="5270" y="1370"/>
              <a:ext cx="3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/>
                <a:t>(1)</a:t>
              </a:r>
            </a:p>
          </p:txBody>
        </p:sp>
      </p:grpSp>
      <p:sp>
        <p:nvSpPr>
          <p:cNvPr id="70662" name="Text Box 105"/>
          <p:cNvSpPr txBox="1">
            <a:spLocks noChangeArrowheads="1"/>
          </p:cNvSpPr>
          <p:nvPr/>
        </p:nvSpPr>
        <p:spPr bwMode="auto">
          <a:xfrm>
            <a:off x="8032750" y="1000125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102</a:t>
            </a:r>
          </a:p>
        </p:txBody>
      </p:sp>
      <p:sp>
        <p:nvSpPr>
          <p:cNvPr id="70663" name="Text Box 106"/>
          <p:cNvSpPr txBox="1">
            <a:spLocks noChangeArrowheads="1"/>
          </p:cNvSpPr>
          <p:nvPr/>
        </p:nvSpPr>
        <p:spPr bwMode="auto">
          <a:xfrm>
            <a:off x="8001000" y="5241925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905</a:t>
            </a:r>
          </a:p>
        </p:txBody>
      </p:sp>
      <p:grpSp>
        <p:nvGrpSpPr>
          <p:cNvPr id="70664" name="Group 107"/>
          <p:cNvGrpSpPr>
            <a:grpSpLocks/>
          </p:cNvGrpSpPr>
          <p:nvPr/>
        </p:nvGrpSpPr>
        <p:grpSpPr bwMode="auto">
          <a:xfrm>
            <a:off x="6553200" y="3124200"/>
            <a:ext cx="1270000" cy="2133600"/>
            <a:chOff x="4032" y="2064"/>
            <a:chExt cx="901" cy="1248"/>
          </a:xfrm>
        </p:grpSpPr>
        <p:sp>
          <p:nvSpPr>
            <p:cNvPr id="70670" name="Arc 108"/>
            <p:cNvSpPr>
              <a:spLocks/>
            </p:cNvSpPr>
            <p:nvPr/>
          </p:nvSpPr>
          <p:spPr bwMode="auto">
            <a:xfrm>
              <a:off x="4032" y="2064"/>
              <a:ext cx="576" cy="12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0671" name="Text Box 109"/>
            <p:cNvSpPr txBox="1">
              <a:spLocks noChangeArrowheads="1"/>
            </p:cNvSpPr>
            <p:nvPr/>
          </p:nvSpPr>
          <p:spPr bwMode="auto">
            <a:xfrm>
              <a:off x="4550" y="2522"/>
              <a:ext cx="383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/>
                <a:t>(2)</a:t>
              </a:r>
            </a:p>
          </p:txBody>
        </p:sp>
      </p:grpSp>
      <p:sp>
        <p:nvSpPr>
          <p:cNvPr id="70665" name="Text Box 110"/>
          <p:cNvSpPr txBox="1">
            <a:spLocks noChangeArrowheads="1"/>
          </p:cNvSpPr>
          <p:nvPr/>
        </p:nvSpPr>
        <p:spPr bwMode="auto">
          <a:xfrm>
            <a:off x="7937500" y="2895600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905</a:t>
            </a:r>
          </a:p>
        </p:txBody>
      </p:sp>
      <p:grpSp>
        <p:nvGrpSpPr>
          <p:cNvPr id="70666" name="Group 111"/>
          <p:cNvGrpSpPr>
            <a:grpSpLocks/>
          </p:cNvGrpSpPr>
          <p:nvPr/>
        </p:nvGrpSpPr>
        <p:grpSpPr bwMode="auto">
          <a:xfrm>
            <a:off x="8582025" y="3276600"/>
            <a:ext cx="539750" cy="2057400"/>
            <a:chOff x="5462" y="2064"/>
            <a:chExt cx="340" cy="1296"/>
          </a:xfrm>
        </p:grpSpPr>
        <p:sp>
          <p:nvSpPr>
            <p:cNvPr id="70668" name="Line 112"/>
            <p:cNvSpPr>
              <a:spLocks noChangeShapeType="1"/>
            </p:cNvSpPr>
            <p:nvPr/>
          </p:nvSpPr>
          <p:spPr bwMode="auto">
            <a:xfrm flipV="1">
              <a:off x="5472" y="2064"/>
              <a:ext cx="0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0669" name="Text Box 113"/>
            <p:cNvSpPr txBox="1">
              <a:spLocks noChangeArrowheads="1"/>
            </p:cNvSpPr>
            <p:nvPr/>
          </p:nvSpPr>
          <p:spPr bwMode="auto">
            <a:xfrm>
              <a:off x="5462" y="2474"/>
              <a:ext cx="3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/>
                <a:t>(3)</a:t>
              </a:r>
            </a:p>
          </p:txBody>
        </p:sp>
      </p:grpSp>
      <p:sp>
        <p:nvSpPr>
          <p:cNvPr id="70667" name="Text Box 114"/>
          <p:cNvSpPr txBox="1">
            <a:spLocks noChangeArrowheads="1"/>
          </p:cNvSpPr>
          <p:nvPr/>
        </p:nvSpPr>
        <p:spPr bwMode="auto">
          <a:xfrm>
            <a:off x="6480175" y="152400"/>
            <a:ext cx="1253869" cy="46166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b="1" i="1" dirty="0" smtClean="0"/>
              <a:t>Esegui I</a:t>
            </a:r>
            <a:endParaRPr lang="it-IT" dirty="0"/>
          </a:p>
        </p:txBody>
      </p:sp>
      <p:sp>
        <p:nvSpPr>
          <p:cNvPr id="115" name="Text Box 71"/>
          <p:cNvSpPr txBox="1">
            <a:spLocks noChangeArrowheads="1"/>
          </p:cNvSpPr>
          <p:nvPr/>
        </p:nvSpPr>
        <p:spPr bwMode="auto">
          <a:xfrm>
            <a:off x="860425" y="8350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R1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6" name="Text Box 72"/>
          <p:cNvSpPr txBox="1">
            <a:spLocks noChangeArrowheads="1"/>
          </p:cNvSpPr>
          <p:nvPr/>
        </p:nvSpPr>
        <p:spPr bwMode="auto">
          <a:xfrm>
            <a:off x="863600" y="15081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R2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7" name="Text Box 73"/>
          <p:cNvSpPr txBox="1">
            <a:spLocks noChangeArrowheads="1"/>
          </p:cNvSpPr>
          <p:nvPr/>
        </p:nvSpPr>
        <p:spPr bwMode="auto">
          <a:xfrm>
            <a:off x="850900" y="2689225"/>
            <a:ext cx="21723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err="1" smtClean="0">
                <a:latin typeface="Courier New" pitchFamily="49" charset="0"/>
              </a:rPr>
              <a:t>SALTA_SE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</a:t>
            </a:r>
            <a:r>
              <a:rPr lang="it-IT" sz="2000" b="1" dirty="0" smtClean="0">
                <a:latin typeface="Courier New" pitchFamily="49" charset="0"/>
              </a:rPr>
              <a:t> 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8" name="Text Box 74"/>
          <p:cNvSpPr txBox="1">
            <a:spLocks noChangeArrowheads="1"/>
          </p:cNvSpPr>
          <p:nvPr/>
        </p:nvSpPr>
        <p:spPr bwMode="auto">
          <a:xfrm>
            <a:off x="876300" y="33750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R2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9" name="Text Box 75"/>
          <p:cNvSpPr txBox="1">
            <a:spLocks noChangeArrowheads="1"/>
          </p:cNvSpPr>
          <p:nvPr/>
        </p:nvSpPr>
        <p:spPr bwMode="auto">
          <a:xfrm>
            <a:off x="876300" y="41243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- 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20" name="Text Box 76"/>
          <p:cNvSpPr txBox="1">
            <a:spLocks noChangeArrowheads="1"/>
          </p:cNvSpPr>
          <p:nvPr/>
        </p:nvSpPr>
        <p:spPr bwMode="auto">
          <a:xfrm>
            <a:off x="876300" y="48482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R1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21" name="Text Box 77"/>
          <p:cNvSpPr txBox="1">
            <a:spLocks noChangeArrowheads="1"/>
          </p:cNvSpPr>
          <p:nvPr/>
        </p:nvSpPr>
        <p:spPr bwMode="auto">
          <a:xfrm>
            <a:off x="889000" y="5622925"/>
            <a:ext cx="18774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HALT  </a:t>
            </a:r>
            <a:r>
              <a:rPr lang="it-IT" sz="2000" b="1" dirty="0">
                <a:latin typeface="Courier New" pitchFamily="49" charset="0"/>
              </a:rPr>
              <a:t>- </a:t>
            </a:r>
            <a:r>
              <a:rPr lang="it-IT" sz="2000" dirty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22" name="Text Box 78"/>
          <p:cNvSpPr txBox="1">
            <a:spLocks noChangeArrowheads="1"/>
          </p:cNvSpPr>
          <p:nvPr/>
        </p:nvSpPr>
        <p:spPr bwMode="auto">
          <a:xfrm>
            <a:off x="850900" y="2298700"/>
            <a:ext cx="21852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COMPARA R1</a:t>
            </a:r>
            <a:r>
              <a:rPr lang="it-IT" sz="2000" dirty="0" smtClean="0">
                <a:latin typeface="Courier New" pitchFamily="49" charset="0"/>
              </a:rPr>
              <a:t> </a:t>
            </a:r>
            <a:r>
              <a:rPr lang="it-IT" sz="2000" b="1" dirty="0">
                <a:latin typeface="Courier New" pitchFamily="49" charset="0"/>
              </a:rPr>
              <a:t>R2</a:t>
            </a:r>
            <a:endParaRPr lang="it-IT" dirty="0"/>
          </a:p>
        </p:txBody>
      </p:sp>
      <p:sp>
        <p:nvSpPr>
          <p:cNvPr id="123" name="Text Box 79"/>
          <p:cNvSpPr txBox="1">
            <a:spLocks noChangeArrowheads="1"/>
          </p:cNvSpPr>
          <p:nvPr/>
        </p:nvSpPr>
        <p:spPr bwMode="auto">
          <a:xfrm>
            <a:off x="1206500" y="12192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200 </a:t>
            </a:r>
            <a:endParaRPr lang="it-IT"/>
          </a:p>
        </p:txBody>
      </p:sp>
      <p:sp>
        <p:nvSpPr>
          <p:cNvPr id="124" name="Text Box 80"/>
          <p:cNvSpPr txBox="1">
            <a:spLocks noChangeArrowheads="1"/>
          </p:cNvSpPr>
          <p:nvPr/>
        </p:nvSpPr>
        <p:spPr bwMode="auto">
          <a:xfrm>
            <a:off x="1206500" y="1901825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202 </a:t>
            </a:r>
            <a:endParaRPr lang="it-IT"/>
          </a:p>
        </p:txBody>
      </p:sp>
      <p:sp>
        <p:nvSpPr>
          <p:cNvPr id="125" name="Text Box 81"/>
          <p:cNvSpPr txBox="1">
            <a:spLocks noChangeArrowheads="1"/>
          </p:cNvSpPr>
          <p:nvPr/>
        </p:nvSpPr>
        <p:spPr bwMode="auto">
          <a:xfrm>
            <a:off x="1231900" y="30480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111 </a:t>
            </a:r>
            <a:endParaRPr lang="it-IT"/>
          </a:p>
        </p:txBody>
      </p:sp>
      <p:sp>
        <p:nvSpPr>
          <p:cNvPr id="126" name="Text Box 82"/>
          <p:cNvSpPr txBox="1">
            <a:spLocks noChangeArrowheads="1"/>
          </p:cNvSpPr>
          <p:nvPr/>
        </p:nvSpPr>
        <p:spPr bwMode="auto">
          <a:xfrm>
            <a:off x="1244600" y="37338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204 </a:t>
            </a:r>
            <a:endParaRPr lang="it-IT"/>
          </a:p>
        </p:txBody>
      </p:sp>
      <p:sp>
        <p:nvSpPr>
          <p:cNvPr id="127" name="Text Box 83"/>
          <p:cNvSpPr txBox="1">
            <a:spLocks noChangeArrowheads="1"/>
          </p:cNvSpPr>
          <p:nvPr/>
        </p:nvSpPr>
        <p:spPr bwMode="auto">
          <a:xfrm>
            <a:off x="1295400" y="44958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113 </a:t>
            </a:r>
            <a:endParaRPr lang="it-IT"/>
          </a:p>
        </p:txBody>
      </p:sp>
      <p:sp>
        <p:nvSpPr>
          <p:cNvPr id="128" name="Text Box 84"/>
          <p:cNvSpPr txBox="1">
            <a:spLocks noChangeArrowheads="1"/>
          </p:cNvSpPr>
          <p:nvPr/>
        </p:nvSpPr>
        <p:spPr bwMode="auto">
          <a:xfrm>
            <a:off x="1295400" y="5241925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204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692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2" name="Group 2"/>
          <p:cNvGrpSpPr>
            <a:grpSpLocks/>
          </p:cNvGrpSpPr>
          <p:nvPr/>
        </p:nvGrpSpPr>
        <p:grpSpPr bwMode="auto">
          <a:xfrm>
            <a:off x="114300" y="76200"/>
            <a:ext cx="8915400" cy="6680200"/>
            <a:chOff x="72" y="48"/>
            <a:chExt cx="5616" cy="4208"/>
          </a:xfrm>
        </p:grpSpPr>
        <p:grpSp>
          <p:nvGrpSpPr>
            <p:cNvPr id="71706" name="Group 4"/>
            <p:cNvGrpSpPr>
              <a:grpSpLocks/>
            </p:cNvGrpSpPr>
            <p:nvPr/>
          </p:nvGrpSpPr>
          <p:grpSpPr bwMode="auto">
            <a:xfrm>
              <a:off x="72" y="48"/>
              <a:ext cx="5616" cy="4208"/>
              <a:chOff x="72" y="48"/>
              <a:chExt cx="5616" cy="4208"/>
            </a:xfrm>
          </p:grpSpPr>
          <p:sp>
            <p:nvSpPr>
              <p:cNvPr id="71721" name="Rectangle 5"/>
              <p:cNvSpPr>
                <a:spLocks noChangeArrowheads="1"/>
              </p:cNvSpPr>
              <p:nvPr/>
            </p:nvSpPr>
            <p:spPr bwMode="auto">
              <a:xfrm>
                <a:off x="72" y="48"/>
                <a:ext cx="5616" cy="41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000" b="1"/>
              </a:p>
            </p:txBody>
          </p:sp>
          <p:sp>
            <p:nvSpPr>
              <p:cNvPr id="71722" name="Text Box 6"/>
              <p:cNvSpPr txBox="1">
                <a:spLocks noChangeArrowheads="1"/>
              </p:cNvSpPr>
              <p:nvPr/>
            </p:nvSpPr>
            <p:spPr bwMode="auto">
              <a:xfrm>
                <a:off x="4344" y="2976"/>
                <a:ext cx="49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MAR</a:t>
                </a:r>
                <a:endParaRPr lang="it-IT"/>
              </a:p>
            </p:txBody>
          </p:sp>
          <p:sp>
            <p:nvSpPr>
              <p:cNvPr id="71723" name="Text Box 7"/>
              <p:cNvSpPr txBox="1">
                <a:spLocks noChangeArrowheads="1"/>
              </p:cNvSpPr>
              <p:nvPr/>
            </p:nvSpPr>
            <p:spPr bwMode="auto">
              <a:xfrm>
                <a:off x="4338" y="3287"/>
                <a:ext cx="49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MBR</a:t>
                </a:r>
              </a:p>
            </p:txBody>
          </p:sp>
          <p:grpSp>
            <p:nvGrpSpPr>
              <p:cNvPr id="71724" name="Group 8"/>
              <p:cNvGrpSpPr>
                <a:grpSpLocks/>
              </p:cNvGrpSpPr>
              <p:nvPr/>
            </p:nvGrpSpPr>
            <p:grpSpPr bwMode="auto">
              <a:xfrm>
                <a:off x="4368" y="1824"/>
                <a:ext cx="1296" cy="538"/>
                <a:chOff x="3648" y="1824"/>
                <a:chExt cx="1728" cy="538"/>
              </a:xfrm>
            </p:grpSpPr>
            <p:grpSp>
              <p:nvGrpSpPr>
                <p:cNvPr id="71790" name="Group 9"/>
                <p:cNvGrpSpPr>
                  <a:grpSpLocks/>
                </p:cNvGrpSpPr>
                <p:nvPr/>
              </p:nvGrpSpPr>
              <p:grpSpPr bwMode="auto">
                <a:xfrm>
                  <a:off x="3648" y="2112"/>
                  <a:ext cx="1728" cy="250"/>
                  <a:chOff x="3648" y="2112"/>
                  <a:chExt cx="1728" cy="250"/>
                </a:xfrm>
              </p:grpSpPr>
              <p:sp>
                <p:nvSpPr>
                  <p:cNvPr id="7179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4176" y="2117"/>
                    <a:ext cx="12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1795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48" y="2112"/>
                    <a:ext cx="416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it-IT" sz="2000" b="1"/>
                      <a:t>R2</a:t>
                    </a:r>
                  </a:p>
                </p:txBody>
              </p:sp>
            </p:grpSp>
            <p:grpSp>
              <p:nvGrpSpPr>
                <p:cNvPr id="71791" name="Group 12"/>
                <p:cNvGrpSpPr>
                  <a:grpSpLocks/>
                </p:cNvGrpSpPr>
                <p:nvPr/>
              </p:nvGrpSpPr>
              <p:grpSpPr bwMode="auto">
                <a:xfrm>
                  <a:off x="3648" y="1824"/>
                  <a:ext cx="1728" cy="250"/>
                  <a:chOff x="3648" y="2112"/>
                  <a:chExt cx="1728" cy="250"/>
                </a:xfrm>
              </p:grpSpPr>
              <p:sp>
                <p:nvSpPr>
                  <p:cNvPr id="71792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176" y="2117"/>
                    <a:ext cx="12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1793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48" y="2112"/>
                    <a:ext cx="416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it-IT" sz="2000" b="1"/>
                      <a:t>R1</a:t>
                    </a:r>
                  </a:p>
                </p:txBody>
              </p:sp>
            </p:grpSp>
          </p:grpSp>
          <p:grpSp>
            <p:nvGrpSpPr>
              <p:cNvPr id="71725" name="Group 15"/>
              <p:cNvGrpSpPr>
                <a:grpSpLocks/>
              </p:cNvGrpSpPr>
              <p:nvPr/>
            </p:nvGrpSpPr>
            <p:grpSpPr bwMode="auto">
              <a:xfrm>
                <a:off x="4206" y="624"/>
                <a:ext cx="1458" cy="250"/>
                <a:chOff x="4206" y="624"/>
                <a:chExt cx="1458" cy="250"/>
              </a:xfrm>
            </p:grpSpPr>
            <p:sp>
              <p:nvSpPr>
                <p:cNvPr id="71788" name="Rectangle 16"/>
                <p:cNvSpPr>
                  <a:spLocks noChangeArrowheads="1"/>
                </p:cNvSpPr>
                <p:nvPr/>
              </p:nvSpPr>
              <p:spPr bwMode="auto">
                <a:xfrm>
                  <a:off x="4800" y="629"/>
                  <a:ext cx="864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1789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206" y="624"/>
                  <a:ext cx="33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/>
                    <a:t>PC</a:t>
                  </a:r>
                </a:p>
              </p:txBody>
            </p:sp>
          </p:grpSp>
          <p:grpSp>
            <p:nvGrpSpPr>
              <p:cNvPr id="71726" name="Group 18"/>
              <p:cNvGrpSpPr>
                <a:grpSpLocks/>
              </p:cNvGrpSpPr>
              <p:nvPr/>
            </p:nvGrpSpPr>
            <p:grpSpPr bwMode="auto">
              <a:xfrm>
                <a:off x="3984" y="987"/>
                <a:ext cx="1680" cy="250"/>
                <a:chOff x="3952" y="987"/>
                <a:chExt cx="1680" cy="250"/>
              </a:xfrm>
            </p:grpSpPr>
            <p:sp>
              <p:nvSpPr>
                <p:cNvPr id="71786" name="Rectangle 19"/>
                <p:cNvSpPr>
                  <a:spLocks noChangeArrowheads="1"/>
                </p:cNvSpPr>
                <p:nvPr/>
              </p:nvSpPr>
              <p:spPr bwMode="auto">
                <a:xfrm>
                  <a:off x="4272" y="992"/>
                  <a:ext cx="136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1787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952" y="987"/>
                  <a:ext cx="33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/>
                    <a:t> IR</a:t>
                  </a:r>
                  <a:endParaRPr lang="it-IT"/>
                </a:p>
              </p:txBody>
            </p:sp>
          </p:grpSp>
          <p:grpSp>
            <p:nvGrpSpPr>
              <p:cNvPr id="71727" name="Group 21"/>
              <p:cNvGrpSpPr>
                <a:grpSpLocks/>
              </p:cNvGrpSpPr>
              <p:nvPr/>
            </p:nvGrpSpPr>
            <p:grpSpPr bwMode="auto">
              <a:xfrm>
                <a:off x="104" y="192"/>
                <a:ext cx="1738" cy="4064"/>
                <a:chOff x="104" y="192"/>
                <a:chExt cx="1738" cy="4064"/>
              </a:xfrm>
            </p:grpSpPr>
            <p:grpSp>
              <p:nvGrpSpPr>
                <p:cNvPr id="71762" name="Group 22"/>
                <p:cNvGrpSpPr>
                  <a:grpSpLocks/>
                </p:cNvGrpSpPr>
                <p:nvPr/>
              </p:nvGrpSpPr>
              <p:grpSpPr bwMode="auto">
                <a:xfrm>
                  <a:off x="466" y="192"/>
                  <a:ext cx="1376" cy="3888"/>
                  <a:chOff x="288" y="192"/>
                  <a:chExt cx="1632" cy="3888"/>
                </a:xfrm>
              </p:grpSpPr>
              <p:grpSp>
                <p:nvGrpSpPr>
                  <p:cNvPr id="71764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288" y="288"/>
                    <a:ext cx="1632" cy="3696"/>
                    <a:chOff x="720" y="384"/>
                    <a:chExt cx="1296" cy="3840"/>
                  </a:xfrm>
                </p:grpSpPr>
                <p:grpSp>
                  <p:nvGrpSpPr>
                    <p:cNvPr id="71769" name="Group 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20" y="384"/>
                      <a:ext cx="1296" cy="2880"/>
                      <a:chOff x="720" y="1296"/>
                      <a:chExt cx="1296" cy="2880"/>
                    </a:xfrm>
                  </p:grpSpPr>
                  <p:sp>
                    <p:nvSpPr>
                      <p:cNvPr id="71774" name="Rectangle 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2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1775" name="Rectangle 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5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1776" name="Rectangle 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7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1777" name="Rectangle 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0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1778" name="Rectangle 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2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1779" name="Rectangle 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4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1780" name="Rectangle 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7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1781" name="Rectangle 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9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1782" name="Rectangle 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2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1783" name="Rectangle 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4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1784" name="Rectangle 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6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1785" name="Rectangle 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9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</p:grpSp>
                <p:sp>
                  <p:nvSpPr>
                    <p:cNvPr id="71770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26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1771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50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1772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74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1773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98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71765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288" y="398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1766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8" y="192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1767" name="Line 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0" y="192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1768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1920" y="3936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71763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104" y="280"/>
                  <a:ext cx="404" cy="39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100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101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102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103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104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105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106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107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108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109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110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111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112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113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/>
                </a:p>
              </p:txBody>
            </p:sp>
          </p:grpSp>
          <p:grpSp>
            <p:nvGrpSpPr>
              <p:cNvPr id="71728" name="Group 46"/>
              <p:cNvGrpSpPr>
                <a:grpSpLocks/>
              </p:cNvGrpSpPr>
              <p:nvPr/>
            </p:nvGrpSpPr>
            <p:grpSpPr bwMode="auto">
              <a:xfrm>
                <a:off x="2066" y="192"/>
                <a:ext cx="1760" cy="3888"/>
                <a:chOff x="2066" y="192"/>
                <a:chExt cx="1760" cy="3888"/>
              </a:xfrm>
            </p:grpSpPr>
            <p:grpSp>
              <p:nvGrpSpPr>
                <p:cNvPr id="71738" name="Group 47"/>
                <p:cNvGrpSpPr>
                  <a:grpSpLocks/>
                </p:cNvGrpSpPr>
                <p:nvPr/>
              </p:nvGrpSpPr>
              <p:grpSpPr bwMode="auto">
                <a:xfrm>
                  <a:off x="2450" y="192"/>
                  <a:ext cx="1376" cy="3888"/>
                  <a:chOff x="288" y="192"/>
                  <a:chExt cx="1632" cy="3888"/>
                </a:xfrm>
              </p:grpSpPr>
              <p:grpSp>
                <p:nvGrpSpPr>
                  <p:cNvPr id="71740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88" y="288"/>
                    <a:ext cx="1632" cy="3696"/>
                    <a:chOff x="720" y="384"/>
                    <a:chExt cx="1296" cy="3840"/>
                  </a:xfrm>
                </p:grpSpPr>
                <p:grpSp>
                  <p:nvGrpSpPr>
                    <p:cNvPr id="71745" name="Group 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20" y="384"/>
                      <a:ext cx="1296" cy="2880"/>
                      <a:chOff x="720" y="1296"/>
                      <a:chExt cx="1296" cy="2880"/>
                    </a:xfrm>
                  </p:grpSpPr>
                  <p:sp>
                    <p:nvSpPr>
                      <p:cNvPr id="71750" name="Rectangle 5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2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1751" name="Rectangle 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5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1752" name="Rectangle 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7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1753" name="Rectangle 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0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1754" name="Rectangle 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2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1755" name="Rectangle 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4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1756" name="Rectangle 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7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1757" name="Rectangle 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9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1758" name="Rectangle 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2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1759" name="Rectangle 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4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1760" name="Rectangle 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6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1761" name="Rectangle 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9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</p:grpSp>
                <p:sp>
                  <p:nvSpPr>
                    <p:cNvPr id="71746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26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1747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50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1748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74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1749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98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71741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288" y="398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1742" name="Line 6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8" y="192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1743" name="Line 6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0" y="192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1744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1920" y="3936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71739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2066" y="748"/>
                  <a:ext cx="404" cy="32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 sz="2000" b="1">
                    <a:latin typeface="Courier New" pitchFamily="49" charset="0"/>
                  </a:endParaRP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 sz="2000" b="1">
                    <a:latin typeface="Courier New" pitchFamily="49" charset="0"/>
                  </a:endParaRP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200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201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202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203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204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205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206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207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 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 sz="2000" b="1"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71729" name="Group 71"/>
              <p:cNvGrpSpPr>
                <a:grpSpLocks/>
              </p:cNvGrpSpPr>
              <p:nvPr/>
            </p:nvGrpSpPr>
            <p:grpSpPr bwMode="auto">
              <a:xfrm>
                <a:off x="3820" y="1680"/>
                <a:ext cx="404" cy="432"/>
                <a:chOff x="3820" y="1680"/>
                <a:chExt cx="404" cy="432"/>
              </a:xfrm>
            </p:grpSpPr>
            <p:sp>
              <p:nvSpPr>
                <p:cNvPr id="71736" name="AutoShape 72"/>
                <p:cNvSpPr>
                  <a:spLocks/>
                </p:cNvSpPr>
                <p:nvPr/>
              </p:nvSpPr>
              <p:spPr bwMode="auto">
                <a:xfrm>
                  <a:off x="3888" y="1680"/>
                  <a:ext cx="48" cy="432"/>
                </a:xfrm>
                <a:prstGeom prst="rightBrace">
                  <a:avLst>
                    <a:gd name="adj1" fmla="val 7500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1737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3820" y="1776"/>
                  <a:ext cx="40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>
                      <a:latin typeface="Courier New" pitchFamily="49" charset="0"/>
                    </a:rPr>
                    <a:t> A </a:t>
                  </a:r>
                  <a:endParaRPr lang="it-IT"/>
                </a:p>
              </p:txBody>
            </p:sp>
          </p:grpSp>
          <p:grpSp>
            <p:nvGrpSpPr>
              <p:cNvPr id="71730" name="Group 74"/>
              <p:cNvGrpSpPr>
                <a:grpSpLocks/>
              </p:cNvGrpSpPr>
              <p:nvPr/>
            </p:nvGrpSpPr>
            <p:grpSpPr bwMode="auto">
              <a:xfrm>
                <a:off x="3820" y="2160"/>
                <a:ext cx="404" cy="432"/>
                <a:chOff x="3820" y="1680"/>
                <a:chExt cx="404" cy="432"/>
              </a:xfrm>
            </p:grpSpPr>
            <p:sp>
              <p:nvSpPr>
                <p:cNvPr id="71734" name="AutoShape 75"/>
                <p:cNvSpPr>
                  <a:spLocks/>
                </p:cNvSpPr>
                <p:nvPr/>
              </p:nvSpPr>
              <p:spPr bwMode="auto">
                <a:xfrm>
                  <a:off x="3888" y="1680"/>
                  <a:ext cx="48" cy="432"/>
                </a:xfrm>
                <a:prstGeom prst="rightBrace">
                  <a:avLst>
                    <a:gd name="adj1" fmla="val 7500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1735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3820" y="1776"/>
                  <a:ext cx="40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>
                      <a:latin typeface="Courier New" pitchFamily="49" charset="0"/>
                    </a:rPr>
                    <a:t> B </a:t>
                  </a:r>
                  <a:endParaRPr lang="it-IT"/>
                </a:p>
              </p:txBody>
            </p:sp>
          </p:grpSp>
          <p:grpSp>
            <p:nvGrpSpPr>
              <p:cNvPr id="71731" name="Group 77"/>
              <p:cNvGrpSpPr>
                <a:grpSpLocks/>
              </p:cNvGrpSpPr>
              <p:nvPr/>
            </p:nvGrpSpPr>
            <p:grpSpPr bwMode="auto">
              <a:xfrm>
                <a:off x="3836" y="2624"/>
                <a:ext cx="596" cy="432"/>
                <a:chOff x="3820" y="1680"/>
                <a:chExt cx="596" cy="432"/>
              </a:xfrm>
            </p:grpSpPr>
            <p:sp>
              <p:nvSpPr>
                <p:cNvPr id="71732" name="AutoShape 78"/>
                <p:cNvSpPr>
                  <a:spLocks/>
                </p:cNvSpPr>
                <p:nvPr/>
              </p:nvSpPr>
              <p:spPr bwMode="auto">
                <a:xfrm>
                  <a:off x="3888" y="1680"/>
                  <a:ext cx="48" cy="432"/>
                </a:xfrm>
                <a:prstGeom prst="rightBrace">
                  <a:avLst>
                    <a:gd name="adj1" fmla="val 7500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1733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3820" y="1776"/>
                  <a:ext cx="59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>
                      <a:latin typeface="Courier New" pitchFamily="49" charset="0"/>
                    </a:rPr>
                    <a:t> MAX </a:t>
                  </a:r>
                  <a:endParaRPr lang="it-IT"/>
                </a:p>
              </p:txBody>
            </p:sp>
          </p:grpSp>
        </p:grpSp>
        <p:sp>
          <p:nvSpPr>
            <p:cNvPr id="71704" name="Rectangle 94"/>
            <p:cNvSpPr>
              <a:spLocks noChangeArrowheads="1"/>
            </p:cNvSpPr>
            <p:nvPr/>
          </p:nvSpPr>
          <p:spPr bwMode="auto">
            <a:xfrm>
              <a:off x="4773" y="3293"/>
              <a:ext cx="891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705" name="Rectangle 95"/>
            <p:cNvSpPr>
              <a:spLocks noChangeArrowheads="1"/>
            </p:cNvSpPr>
            <p:nvPr/>
          </p:nvSpPr>
          <p:spPr bwMode="auto">
            <a:xfrm>
              <a:off x="4773" y="2981"/>
              <a:ext cx="891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71683" name="Text Box 96"/>
          <p:cNvSpPr txBox="1">
            <a:spLocks noChangeArrowheads="1"/>
          </p:cNvSpPr>
          <p:nvPr/>
        </p:nvSpPr>
        <p:spPr bwMode="auto">
          <a:xfrm>
            <a:off x="6786578" y="1600200"/>
            <a:ext cx="2252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800" b="1" dirty="0" smtClean="0">
                <a:latin typeface="Courier New" pitchFamily="49" charset="0"/>
              </a:rPr>
              <a:t>SPOSTA R2 </a:t>
            </a:r>
            <a:r>
              <a:rPr lang="it-IT" sz="1800" b="1" dirty="0">
                <a:latin typeface="Courier New" pitchFamily="49" charset="0"/>
              </a:rPr>
              <a:t>- 202</a:t>
            </a:r>
            <a:endParaRPr lang="it-IT" sz="2000" dirty="0">
              <a:latin typeface="Courier New" pitchFamily="49" charset="0"/>
            </a:endParaRPr>
          </a:p>
        </p:txBody>
      </p:sp>
      <p:sp>
        <p:nvSpPr>
          <p:cNvPr id="71684" name="Text Box 97"/>
          <p:cNvSpPr txBox="1">
            <a:spLocks noChangeArrowheads="1"/>
          </p:cNvSpPr>
          <p:nvPr/>
        </p:nvSpPr>
        <p:spPr bwMode="auto">
          <a:xfrm>
            <a:off x="8032750" y="1000125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104</a:t>
            </a:r>
          </a:p>
        </p:txBody>
      </p:sp>
      <p:sp>
        <p:nvSpPr>
          <p:cNvPr id="71685" name="Text Box 98"/>
          <p:cNvSpPr txBox="1">
            <a:spLocks noChangeArrowheads="1"/>
          </p:cNvSpPr>
          <p:nvPr/>
        </p:nvSpPr>
        <p:spPr bwMode="auto">
          <a:xfrm>
            <a:off x="7924800" y="3352800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845</a:t>
            </a:r>
          </a:p>
        </p:txBody>
      </p:sp>
      <p:grpSp>
        <p:nvGrpSpPr>
          <p:cNvPr id="71686" name="Group 99"/>
          <p:cNvGrpSpPr>
            <a:grpSpLocks/>
          </p:cNvGrpSpPr>
          <p:nvPr/>
        </p:nvGrpSpPr>
        <p:grpSpPr bwMode="auto">
          <a:xfrm>
            <a:off x="7969250" y="2006600"/>
            <a:ext cx="936625" cy="3138488"/>
            <a:chOff x="5020" y="1264"/>
            <a:chExt cx="590" cy="1977"/>
          </a:xfrm>
        </p:grpSpPr>
        <p:grpSp>
          <p:nvGrpSpPr>
            <p:cNvPr id="71699" name="Group 100"/>
            <p:cNvGrpSpPr>
              <a:grpSpLocks/>
            </p:cNvGrpSpPr>
            <p:nvPr/>
          </p:nvGrpSpPr>
          <p:grpSpPr bwMode="auto">
            <a:xfrm>
              <a:off x="5020" y="1264"/>
              <a:ext cx="404" cy="1977"/>
              <a:chOff x="5020" y="912"/>
              <a:chExt cx="404" cy="2369"/>
            </a:xfrm>
          </p:grpSpPr>
          <p:sp>
            <p:nvSpPr>
              <p:cNvPr id="71701" name="Text Box 101"/>
              <p:cNvSpPr txBox="1">
                <a:spLocks noChangeArrowheads="1"/>
              </p:cNvSpPr>
              <p:nvPr/>
            </p:nvSpPr>
            <p:spPr bwMode="auto">
              <a:xfrm>
                <a:off x="5020" y="2981"/>
                <a:ext cx="404" cy="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>
                    <a:latin typeface="Courier New" pitchFamily="49" charset="0"/>
                  </a:rPr>
                  <a:t>202</a:t>
                </a:r>
                <a:endParaRPr lang="it-IT">
                  <a:latin typeface="Courier New" pitchFamily="49" charset="0"/>
                </a:endParaRPr>
              </a:p>
            </p:txBody>
          </p:sp>
          <p:sp>
            <p:nvSpPr>
              <p:cNvPr id="71702" name="Line 102"/>
              <p:cNvSpPr>
                <a:spLocks noChangeShapeType="1"/>
              </p:cNvSpPr>
              <p:nvPr/>
            </p:nvSpPr>
            <p:spPr bwMode="auto">
              <a:xfrm>
                <a:off x="5232" y="912"/>
                <a:ext cx="0" cy="20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71700" name="Text Box 103"/>
            <p:cNvSpPr txBox="1">
              <a:spLocks noChangeArrowheads="1"/>
            </p:cNvSpPr>
            <p:nvPr/>
          </p:nvSpPr>
          <p:spPr bwMode="auto">
            <a:xfrm>
              <a:off x="5270" y="1370"/>
              <a:ext cx="3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/>
                <a:t>(1)</a:t>
              </a:r>
            </a:p>
          </p:txBody>
        </p:sp>
      </p:grpSp>
      <p:grpSp>
        <p:nvGrpSpPr>
          <p:cNvPr id="71687" name="Group 104"/>
          <p:cNvGrpSpPr>
            <a:grpSpLocks/>
          </p:cNvGrpSpPr>
          <p:nvPr/>
        </p:nvGrpSpPr>
        <p:grpSpPr bwMode="auto">
          <a:xfrm>
            <a:off x="6553200" y="3810000"/>
            <a:ext cx="1271588" cy="1447800"/>
            <a:chOff x="4032" y="2064"/>
            <a:chExt cx="900" cy="1248"/>
          </a:xfrm>
        </p:grpSpPr>
        <p:sp>
          <p:nvSpPr>
            <p:cNvPr id="71697" name="Arc 105"/>
            <p:cNvSpPr>
              <a:spLocks/>
            </p:cNvSpPr>
            <p:nvPr/>
          </p:nvSpPr>
          <p:spPr bwMode="auto">
            <a:xfrm>
              <a:off x="4032" y="2064"/>
              <a:ext cx="576" cy="12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698" name="Text Box 106"/>
            <p:cNvSpPr txBox="1">
              <a:spLocks noChangeArrowheads="1"/>
            </p:cNvSpPr>
            <p:nvPr/>
          </p:nvSpPr>
          <p:spPr bwMode="auto">
            <a:xfrm>
              <a:off x="4550" y="2522"/>
              <a:ext cx="382" cy="3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/>
                <a:t>(2)</a:t>
              </a:r>
            </a:p>
          </p:txBody>
        </p:sp>
      </p:grpSp>
      <p:grpSp>
        <p:nvGrpSpPr>
          <p:cNvPr id="71688" name="Group 107"/>
          <p:cNvGrpSpPr>
            <a:grpSpLocks/>
          </p:cNvGrpSpPr>
          <p:nvPr/>
        </p:nvGrpSpPr>
        <p:grpSpPr bwMode="auto">
          <a:xfrm>
            <a:off x="8582025" y="3581400"/>
            <a:ext cx="539750" cy="1752600"/>
            <a:chOff x="5462" y="2064"/>
            <a:chExt cx="340" cy="1296"/>
          </a:xfrm>
        </p:grpSpPr>
        <p:sp>
          <p:nvSpPr>
            <p:cNvPr id="71695" name="Line 108"/>
            <p:cNvSpPr>
              <a:spLocks noChangeShapeType="1"/>
            </p:cNvSpPr>
            <p:nvPr/>
          </p:nvSpPr>
          <p:spPr bwMode="auto">
            <a:xfrm flipV="1">
              <a:off x="5472" y="2064"/>
              <a:ext cx="0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696" name="Text Box 109"/>
            <p:cNvSpPr txBox="1">
              <a:spLocks noChangeArrowheads="1"/>
            </p:cNvSpPr>
            <p:nvPr/>
          </p:nvSpPr>
          <p:spPr bwMode="auto">
            <a:xfrm>
              <a:off x="5462" y="2474"/>
              <a:ext cx="340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/>
                <a:t>(3)</a:t>
              </a:r>
            </a:p>
          </p:txBody>
        </p:sp>
      </p:grpSp>
      <p:sp>
        <p:nvSpPr>
          <p:cNvPr id="71689" name="Text Box 110"/>
          <p:cNvSpPr txBox="1">
            <a:spLocks noChangeArrowheads="1"/>
          </p:cNvSpPr>
          <p:nvPr/>
        </p:nvSpPr>
        <p:spPr bwMode="auto">
          <a:xfrm>
            <a:off x="7937500" y="2895600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905</a:t>
            </a:r>
          </a:p>
        </p:txBody>
      </p:sp>
      <p:sp>
        <p:nvSpPr>
          <p:cNvPr id="71690" name="Text Box 111"/>
          <p:cNvSpPr txBox="1">
            <a:spLocks noChangeArrowheads="1"/>
          </p:cNvSpPr>
          <p:nvPr/>
        </p:nvSpPr>
        <p:spPr bwMode="auto">
          <a:xfrm>
            <a:off x="6480175" y="152400"/>
            <a:ext cx="1253869" cy="46166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b="1" i="1" dirty="0" smtClean="0"/>
              <a:t>Esegui I</a:t>
            </a:r>
            <a:endParaRPr lang="it-IT" dirty="0"/>
          </a:p>
        </p:txBody>
      </p:sp>
      <p:grpSp>
        <p:nvGrpSpPr>
          <p:cNvPr id="71691" name="Group 112"/>
          <p:cNvGrpSpPr>
            <a:grpSpLocks/>
          </p:cNvGrpSpPr>
          <p:nvPr/>
        </p:nvGrpSpPr>
        <p:grpSpPr bwMode="auto">
          <a:xfrm>
            <a:off x="4010025" y="2622550"/>
            <a:ext cx="1898650" cy="1403350"/>
            <a:chOff x="2526" y="1652"/>
            <a:chExt cx="1196" cy="884"/>
          </a:xfrm>
        </p:grpSpPr>
        <p:sp>
          <p:nvSpPr>
            <p:cNvPr id="71693" name="Text Box 113"/>
            <p:cNvSpPr txBox="1">
              <a:spLocks noChangeArrowheads="1"/>
            </p:cNvSpPr>
            <p:nvPr/>
          </p:nvSpPr>
          <p:spPr bwMode="auto">
            <a:xfrm>
              <a:off x="2526" y="1652"/>
              <a:ext cx="11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>
                  <a:latin typeface="Courier New" pitchFamily="49" charset="0"/>
                </a:rPr>
                <a:t>_____</a:t>
              </a:r>
              <a:r>
                <a:rPr lang="it-IT" sz="2000" b="1">
                  <a:latin typeface="Courier New" pitchFamily="49" charset="0"/>
                </a:rPr>
                <a:t>905 </a:t>
              </a:r>
              <a:r>
                <a:rPr lang="it-IT" sz="2000">
                  <a:latin typeface="Courier New" pitchFamily="49" charset="0"/>
                </a:rPr>
                <a:t>_</a:t>
              </a:r>
            </a:p>
            <a:p>
              <a:pPr eaLnBrk="0" hangingPunct="0"/>
              <a:r>
                <a:rPr lang="it-IT" sz="2000">
                  <a:latin typeface="Courier New" pitchFamily="49" charset="0"/>
                </a:rPr>
                <a:t>___________</a:t>
              </a:r>
              <a:endParaRPr lang="it-IT">
                <a:latin typeface="Courier New" pitchFamily="49" charset="0"/>
              </a:endParaRPr>
            </a:p>
          </p:txBody>
        </p:sp>
        <p:sp>
          <p:nvSpPr>
            <p:cNvPr id="71694" name="Text Box 114"/>
            <p:cNvSpPr txBox="1">
              <a:spLocks noChangeArrowheads="1"/>
            </p:cNvSpPr>
            <p:nvPr/>
          </p:nvSpPr>
          <p:spPr bwMode="auto">
            <a:xfrm>
              <a:off x="2550" y="2094"/>
              <a:ext cx="11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>
                  <a:latin typeface="Courier New" pitchFamily="49" charset="0"/>
                </a:rPr>
                <a:t>____ </a:t>
              </a:r>
              <a:r>
                <a:rPr lang="it-IT" sz="2000" b="1">
                  <a:latin typeface="Courier New" pitchFamily="49" charset="0"/>
                </a:rPr>
                <a:t>845</a:t>
              </a:r>
              <a:r>
                <a:rPr lang="it-IT" sz="2000">
                  <a:latin typeface="Courier New" pitchFamily="49" charset="0"/>
                </a:rPr>
                <a:t> _</a:t>
              </a:r>
            </a:p>
            <a:p>
              <a:pPr eaLnBrk="0" hangingPunct="0"/>
              <a:r>
                <a:rPr lang="it-IT" sz="2000">
                  <a:latin typeface="Courier New" pitchFamily="49" charset="0"/>
                </a:rPr>
                <a:t>___________</a:t>
              </a:r>
              <a:endParaRPr lang="it-IT">
                <a:latin typeface="Courier New" pitchFamily="49" charset="0"/>
              </a:endParaRPr>
            </a:p>
          </p:txBody>
        </p:sp>
      </p:grpSp>
      <p:sp>
        <p:nvSpPr>
          <p:cNvPr id="71692" name="Text Box 115"/>
          <p:cNvSpPr txBox="1">
            <a:spLocks noChangeArrowheads="1"/>
          </p:cNvSpPr>
          <p:nvPr/>
        </p:nvSpPr>
        <p:spPr bwMode="auto">
          <a:xfrm>
            <a:off x="7969250" y="5229225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845</a:t>
            </a:r>
          </a:p>
        </p:txBody>
      </p:sp>
      <p:sp>
        <p:nvSpPr>
          <p:cNvPr id="116" name="Text Box 71"/>
          <p:cNvSpPr txBox="1">
            <a:spLocks noChangeArrowheads="1"/>
          </p:cNvSpPr>
          <p:nvPr/>
        </p:nvSpPr>
        <p:spPr bwMode="auto">
          <a:xfrm>
            <a:off x="860425" y="8350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R1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7" name="Text Box 72"/>
          <p:cNvSpPr txBox="1">
            <a:spLocks noChangeArrowheads="1"/>
          </p:cNvSpPr>
          <p:nvPr/>
        </p:nvSpPr>
        <p:spPr bwMode="auto">
          <a:xfrm>
            <a:off x="863600" y="15081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R2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8" name="Text Box 73"/>
          <p:cNvSpPr txBox="1">
            <a:spLocks noChangeArrowheads="1"/>
          </p:cNvSpPr>
          <p:nvPr/>
        </p:nvSpPr>
        <p:spPr bwMode="auto">
          <a:xfrm>
            <a:off x="850900" y="2689225"/>
            <a:ext cx="21723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err="1" smtClean="0">
                <a:latin typeface="Courier New" pitchFamily="49" charset="0"/>
              </a:rPr>
              <a:t>SALTA_SE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</a:t>
            </a:r>
            <a:r>
              <a:rPr lang="it-IT" sz="2000" b="1" dirty="0" smtClean="0">
                <a:latin typeface="Courier New" pitchFamily="49" charset="0"/>
              </a:rPr>
              <a:t> 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9" name="Text Box 74"/>
          <p:cNvSpPr txBox="1">
            <a:spLocks noChangeArrowheads="1"/>
          </p:cNvSpPr>
          <p:nvPr/>
        </p:nvSpPr>
        <p:spPr bwMode="auto">
          <a:xfrm>
            <a:off x="876300" y="33750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R2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20" name="Text Box 75"/>
          <p:cNvSpPr txBox="1">
            <a:spLocks noChangeArrowheads="1"/>
          </p:cNvSpPr>
          <p:nvPr/>
        </p:nvSpPr>
        <p:spPr bwMode="auto">
          <a:xfrm>
            <a:off x="876300" y="41243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- 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21" name="Text Box 76"/>
          <p:cNvSpPr txBox="1">
            <a:spLocks noChangeArrowheads="1"/>
          </p:cNvSpPr>
          <p:nvPr/>
        </p:nvSpPr>
        <p:spPr bwMode="auto">
          <a:xfrm>
            <a:off x="876300" y="48482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R1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22" name="Text Box 77"/>
          <p:cNvSpPr txBox="1">
            <a:spLocks noChangeArrowheads="1"/>
          </p:cNvSpPr>
          <p:nvPr/>
        </p:nvSpPr>
        <p:spPr bwMode="auto">
          <a:xfrm>
            <a:off x="889000" y="5622925"/>
            <a:ext cx="18774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HALT  </a:t>
            </a:r>
            <a:r>
              <a:rPr lang="it-IT" sz="2000" b="1" dirty="0">
                <a:latin typeface="Courier New" pitchFamily="49" charset="0"/>
              </a:rPr>
              <a:t>- </a:t>
            </a:r>
            <a:r>
              <a:rPr lang="it-IT" sz="2000" dirty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23" name="Text Box 78"/>
          <p:cNvSpPr txBox="1">
            <a:spLocks noChangeArrowheads="1"/>
          </p:cNvSpPr>
          <p:nvPr/>
        </p:nvSpPr>
        <p:spPr bwMode="auto">
          <a:xfrm>
            <a:off x="850900" y="2298700"/>
            <a:ext cx="21852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COMPARA R1</a:t>
            </a:r>
            <a:r>
              <a:rPr lang="it-IT" sz="2000" dirty="0" smtClean="0">
                <a:latin typeface="Courier New" pitchFamily="49" charset="0"/>
              </a:rPr>
              <a:t> </a:t>
            </a:r>
            <a:r>
              <a:rPr lang="it-IT" sz="2000" b="1" dirty="0">
                <a:latin typeface="Courier New" pitchFamily="49" charset="0"/>
              </a:rPr>
              <a:t>R2</a:t>
            </a:r>
            <a:endParaRPr lang="it-IT" dirty="0"/>
          </a:p>
        </p:txBody>
      </p:sp>
      <p:sp>
        <p:nvSpPr>
          <p:cNvPr id="124" name="Text Box 79"/>
          <p:cNvSpPr txBox="1">
            <a:spLocks noChangeArrowheads="1"/>
          </p:cNvSpPr>
          <p:nvPr/>
        </p:nvSpPr>
        <p:spPr bwMode="auto">
          <a:xfrm>
            <a:off x="1206500" y="12192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200 </a:t>
            </a:r>
            <a:endParaRPr lang="it-IT"/>
          </a:p>
        </p:txBody>
      </p:sp>
      <p:sp>
        <p:nvSpPr>
          <p:cNvPr id="125" name="Text Box 80"/>
          <p:cNvSpPr txBox="1">
            <a:spLocks noChangeArrowheads="1"/>
          </p:cNvSpPr>
          <p:nvPr/>
        </p:nvSpPr>
        <p:spPr bwMode="auto">
          <a:xfrm>
            <a:off x="1206500" y="1901825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202 </a:t>
            </a:r>
            <a:endParaRPr lang="it-IT"/>
          </a:p>
        </p:txBody>
      </p:sp>
      <p:sp>
        <p:nvSpPr>
          <p:cNvPr id="126" name="Text Box 81"/>
          <p:cNvSpPr txBox="1">
            <a:spLocks noChangeArrowheads="1"/>
          </p:cNvSpPr>
          <p:nvPr/>
        </p:nvSpPr>
        <p:spPr bwMode="auto">
          <a:xfrm>
            <a:off x="1231900" y="30480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111 </a:t>
            </a:r>
            <a:endParaRPr lang="it-IT"/>
          </a:p>
        </p:txBody>
      </p:sp>
      <p:sp>
        <p:nvSpPr>
          <p:cNvPr id="127" name="Text Box 82"/>
          <p:cNvSpPr txBox="1">
            <a:spLocks noChangeArrowheads="1"/>
          </p:cNvSpPr>
          <p:nvPr/>
        </p:nvSpPr>
        <p:spPr bwMode="auto">
          <a:xfrm>
            <a:off x="1244600" y="37338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204 </a:t>
            </a:r>
            <a:endParaRPr lang="it-IT"/>
          </a:p>
        </p:txBody>
      </p:sp>
      <p:sp>
        <p:nvSpPr>
          <p:cNvPr id="128" name="Text Box 83"/>
          <p:cNvSpPr txBox="1">
            <a:spLocks noChangeArrowheads="1"/>
          </p:cNvSpPr>
          <p:nvPr/>
        </p:nvSpPr>
        <p:spPr bwMode="auto">
          <a:xfrm>
            <a:off x="1295400" y="44958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113 </a:t>
            </a:r>
            <a:endParaRPr lang="it-IT"/>
          </a:p>
        </p:txBody>
      </p:sp>
      <p:sp>
        <p:nvSpPr>
          <p:cNvPr id="129" name="Text Box 84"/>
          <p:cNvSpPr txBox="1">
            <a:spLocks noChangeArrowheads="1"/>
          </p:cNvSpPr>
          <p:nvPr/>
        </p:nvSpPr>
        <p:spPr bwMode="auto">
          <a:xfrm>
            <a:off x="1295400" y="5241925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204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301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6" name="Group 2"/>
          <p:cNvGrpSpPr>
            <a:grpSpLocks/>
          </p:cNvGrpSpPr>
          <p:nvPr/>
        </p:nvGrpSpPr>
        <p:grpSpPr bwMode="auto">
          <a:xfrm>
            <a:off x="114300" y="76200"/>
            <a:ext cx="8915400" cy="6680200"/>
            <a:chOff x="72" y="48"/>
            <a:chExt cx="5616" cy="4208"/>
          </a:xfrm>
        </p:grpSpPr>
        <p:grpSp>
          <p:nvGrpSpPr>
            <p:cNvPr id="72720" name="Group 4"/>
            <p:cNvGrpSpPr>
              <a:grpSpLocks/>
            </p:cNvGrpSpPr>
            <p:nvPr/>
          </p:nvGrpSpPr>
          <p:grpSpPr bwMode="auto">
            <a:xfrm>
              <a:off x="72" y="48"/>
              <a:ext cx="5616" cy="4208"/>
              <a:chOff x="72" y="48"/>
              <a:chExt cx="5616" cy="4208"/>
            </a:xfrm>
          </p:grpSpPr>
          <p:sp>
            <p:nvSpPr>
              <p:cNvPr id="72735" name="Rectangle 5"/>
              <p:cNvSpPr>
                <a:spLocks noChangeArrowheads="1"/>
              </p:cNvSpPr>
              <p:nvPr/>
            </p:nvSpPr>
            <p:spPr bwMode="auto">
              <a:xfrm>
                <a:off x="72" y="48"/>
                <a:ext cx="5616" cy="41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000" b="1"/>
              </a:p>
            </p:txBody>
          </p:sp>
          <p:sp>
            <p:nvSpPr>
              <p:cNvPr id="72736" name="Text Box 6"/>
              <p:cNvSpPr txBox="1">
                <a:spLocks noChangeArrowheads="1"/>
              </p:cNvSpPr>
              <p:nvPr/>
            </p:nvSpPr>
            <p:spPr bwMode="auto">
              <a:xfrm>
                <a:off x="4344" y="2976"/>
                <a:ext cx="49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MAR</a:t>
                </a:r>
                <a:endParaRPr lang="it-IT"/>
              </a:p>
            </p:txBody>
          </p:sp>
          <p:sp>
            <p:nvSpPr>
              <p:cNvPr id="72737" name="Text Box 7"/>
              <p:cNvSpPr txBox="1">
                <a:spLocks noChangeArrowheads="1"/>
              </p:cNvSpPr>
              <p:nvPr/>
            </p:nvSpPr>
            <p:spPr bwMode="auto">
              <a:xfrm>
                <a:off x="4338" y="3287"/>
                <a:ext cx="49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MBR</a:t>
                </a:r>
              </a:p>
            </p:txBody>
          </p:sp>
          <p:grpSp>
            <p:nvGrpSpPr>
              <p:cNvPr id="72738" name="Group 8"/>
              <p:cNvGrpSpPr>
                <a:grpSpLocks/>
              </p:cNvGrpSpPr>
              <p:nvPr/>
            </p:nvGrpSpPr>
            <p:grpSpPr bwMode="auto">
              <a:xfrm>
                <a:off x="4368" y="1824"/>
                <a:ext cx="1296" cy="538"/>
                <a:chOff x="3648" y="1824"/>
                <a:chExt cx="1728" cy="538"/>
              </a:xfrm>
            </p:grpSpPr>
            <p:grpSp>
              <p:nvGrpSpPr>
                <p:cNvPr id="72804" name="Group 9"/>
                <p:cNvGrpSpPr>
                  <a:grpSpLocks/>
                </p:cNvGrpSpPr>
                <p:nvPr/>
              </p:nvGrpSpPr>
              <p:grpSpPr bwMode="auto">
                <a:xfrm>
                  <a:off x="3648" y="2112"/>
                  <a:ext cx="1728" cy="250"/>
                  <a:chOff x="3648" y="2112"/>
                  <a:chExt cx="1728" cy="250"/>
                </a:xfrm>
              </p:grpSpPr>
              <p:sp>
                <p:nvSpPr>
                  <p:cNvPr id="72808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4176" y="2117"/>
                    <a:ext cx="12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2809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48" y="2112"/>
                    <a:ext cx="416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it-IT" sz="2000" b="1"/>
                      <a:t>R2</a:t>
                    </a:r>
                  </a:p>
                </p:txBody>
              </p:sp>
            </p:grpSp>
            <p:grpSp>
              <p:nvGrpSpPr>
                <p:cNvPr id="72805" name="Group 12"/>
                <p:cNvGrpSpPr>
                  <a:grpSpLocks/>
                </p:cNvGrpSpPr>
                <p:nvPr/>
              </p:nvGrpSpPr>
              <p:grpSpPr bwMode="auto">
                <a:xfrm>
                  <a:off x="3648" y="1824"/>
                  <a:ext cx="1728" cy="250"/>
                  <a:chOff x="3648" y="2112"/>
                  <a:chExt cx="1728" cy="250"/>
                </a:xfrm>
              </p:grpSpPr>
              <p:sp>
                <p:nvSpPr>
                  <p:cNvPr id="72806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176" y="2117"/>
                    <a:ext cx="12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2807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48" y="2112"/>
                    <a:ext cx="416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it-IT" sz="2000" b="1"/>
                      <a:t>R1</a:t>
                    </a:r>
                  </a:p>
                </p:txBody>
              </p:sp>
            </p:grpSp>
          </p:grpSp>
          <p:grpSp>
            <p:nvGrpSpPr>
              <p:cNvPr id="72739" name="Group 15"/>
              <p:cNvGrpSpPr>
                <a:grpSpLocks/>
              </p:cNvGrpSpPr>
              <p:nvPr/>
            </p:nvGrpSpPr>
            <p:grpSpPr bwMode="auto">
              <a:xfrm>
                <a:off x="4206" y="624"/>
                <a:ext cx="1458" cy="250"/>
                <a:chOff x="4206" y="624"/>
                <a:chExt cx="1458" cy="250"/>
              </a:xfrm>
            </p:grpSpPr>
            <p:sp>
              <p:nvSpPr>
                <p:cNvPr id="72802" name="Rectangle 16"/>
                <p:cNvSpPr>
                  <a:spLocks noChangeArrowheads="1"/>
                </p:cNvSpPr>
                <p:nvPr/>
              </p:nvSpPr>
              <p:spPr bwMode="auto">
                <a:xfrm>
                  <a:off x="4800" y="629"/>
                  <a:ext cx="864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2803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206" y="624"/>
                  <a:ext cx="33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/>
                    <a:t>PC</a:t>
                  </a:r>
                </a:p>
              </p:txBody>
            </p:sp>
          </p:grpSp>
          <p:grpSp>
            <p:nvGrpSpPr>
              <p:cNvPr id="72740" name="Group 18"/>
              <p:cNvGrpSpPr>
                <a:grpSpLocks/>
              </p:cNvGrpSpPr>
              <p:nvPr/>
            </p:nvGrpSpPr>
            <p:grpSpPr bwMode="auto">
              <a:xfrm>
                <a:off x="3984" y="987"/>
                <a:ext cx="1680" cy="250"/>
                <a:chOff x="3952" y="987"/>
                <a:chExt cx="1680" cy="250"/>
              </a:xfrm>
            </p:grpSpPr>
            <p:sp>
              <p:nvSpPr>
                <p:cNvPr id="72800" name="Rectangle 19"/>
                <p:cNvSpPr>
                  <a:spLocks noChangeArrowheads="1"/>
                </p:cNvSpPr>
                <p:nvPr/>
              </p:nvSpPr>
              <p:spPr bwMode="auto">
                <a:xfrm>
                  <a:off x="4272" y="992"/>
                  <a:ext cx="136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2801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952" y="987"/>
                  <a:ext cx="33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/>
                    <a:t> IR</a:t>
                  </a:r>
                  <a:endParaRPr lang="it-IT"/>
                </a:p>
              </p:txBody>
            </p:sp>
          </p:grpSp>
          <p:grpSp>
            <p:nvGrpSpPr>
              <p:cNvPr id="72741" name="Group 21"/>
              <p:cNvGrpSpPr>
                <a:grpSpLocks/>
              </p:cNvGrpSpPr>
              <p:nvPr/>
            </p:nvGrpSpPr>
            <p:grpSpPr bwMode="auto">
              <a:xfrm>
                <a:off x="104" y="192"/>
                <a:ext cx="1738" cy="4064"/>
                <a:chOff x="104" y="192"/>
                <a:chExt cx="1738" cy="4064"/>
              </a:xfrm>
            </p:grpSpPr>
            <p:grpSp>
              <p:nvGrpSpPr>
                <p:cNvPr id="72776" name="Group 22"/>
                <p:cNvGrpSpPr>
                  <a:grpSpLocks/>
                </p:cNvGrpSpPr>
                <p:nvPr/>
              </p:nvGrpSpPr>
              <p:grpSpPr bwMode="auto">
                <a:xfrm>
                  <a:off x="466" y="192"/>
                  <a:ext cx="1376" cy="3888"/>
                  <a:chOff x="288" y="192"/>
                  <a:chExt cx="1632" cy="3888"/>
                </a:xfrm>
              </p:grpSpPr>
              <p:grpSp>
                <p:nvGrpSpPr>
                  <p:cNvPr id="72778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288" y="288"/>
                    <a:ext cx="1632" cy="3696"/>
                    <a:chOff x="720" y="384"/>
                    <a:chExt cx="1296" cy="3840"/>
                  </a:xfrm>
                </p:grpSpPr>
                <p:grpSp>
                  <p:nvGrpSpPr>
                    <p:cNvPr id="72783" name="Group 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20" y="384"/>
                      <a:ext cx="1296" cy="2880"/>
                      <a:chOff x="720" y="1296"/>
                      <a:chExt cx="1296" cy="2880"/>
                    </a:xfrm>
                  </p:grpSpPr>
                  <p:sp>
                    <p:nvSpPr>
                      <p:cNvPr id="72788" name="Rectangle 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2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2789" name="Rectangle 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5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2790" name="Rectangle 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7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2791" name="Rectangle 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0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2792" name="Rectangle 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2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2793" name="Rectangle 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4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2794" name="Rectangle 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7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2795" name="Rectangle 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9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2796" name="Rectangle 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2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2797" name="Rectangle 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4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2798" name="Rectangle 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6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2799" name="Rectangle 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9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</p:grpSp>
                <p:sp>
                  <p:nvSpPr>
                    <p:cNvPr id="72784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26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2785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50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2786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74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2787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98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72779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288" y="398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2780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8" y="192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2781" name="Line 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0" y="192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2782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1920" y="3936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72777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104" y="280"/>
                  <a:ext cx="404" cy="39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100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101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102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103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104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105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106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107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108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109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110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111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112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113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/>
                </a:p>
              </p:txBody>
            </p:sp>
          </p:grpSp>
          <p:grpSp>
            <p:nvGrpSpPr>
              <p:cNvPr id="72742" name="Group 46"/>
              <p:cNvGrpSpPr>
                <a:grpSpLocks/>
              </p:cNvGrpSpPr>
              <p:nvPr/>
            </p:nvGrpSpPr>
            <p:grpSpPr bwMode="auto">
              <a:xfrm>
                <a:off x="2066" y="192"/>
                <a:ext cx="1760" cy="3888"/>
                <a:chOff x="2066" y="192"/>
                <a:chExt cx="1760" cy="3888"/>
              </a:xfrm>
            </p:grpSpPr>
            <p:grpSp>
              <p:nvGrpSpPr>
                <p:cNvPr id="72752" name="Group 47"/>
                <p:cNvGrpSpPr>
                  <a:grpSpLocks/>
                </p:cNvGrpSpPr>
                <p:nvPr/>
              </p:nvGrpSpPr>
              <p:grpSpPr bwMode="auto">
                <a:xfrm>
                  <a:off x="2450" y="192"/>
                  <a:ext cx="1376" cy="3888"/>
                  <a:chOff x="288" y="192"/>
                  <a:chExt cx="1632" cy="3888"/>
                </a:xfrm>
              </p:grpSpPr>
              <p:grpSp>
                <p:nvGrpSpPr>
                  <p:cNvPr id="72754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88" y="288"/>
                    <a:ext cx="1632" cy="3696"/>
                    <a:chOff x="720" y="384"/>
                    <a:chExt cx="1296" cy="3840"/>
                  </a:xfrm>
                </p:grpSpPr>
                <p:grpSp>
                  <p:nvGrpSpPr>
                    <p:cNvPr id="72759" name="Group 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20" y="384"/>
                      <a:ext cx="1296" cy="2880"/>
                      <a:chOff x="720" y="1296"/>
                      <a:chExt cx="1296" cy="2880"/>
                    </a:xfrm>
                  </p:grpSpPr>
                  <p:sp>
                    <p:nvSpPr>
                      <p:cNvPr id="72764" name="Rectangle 5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2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2765" name="Rectangle 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5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2766" name="Rectangle 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7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2767" name="Rectangle 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0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2768" name="Rectangle 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2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2769" name="Rectangle 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4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2770" name="Rectangle 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7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2771" name="Rectangle 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9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2772" name="Rectangle 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2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2773" name="Rectangle 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4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2774" name="Rectangle 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6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2775" name="Rectangle 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9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</p:grpSp>
                <p:sp>
                  <p:nvSpPr>
                    <p:cNvPr id="72760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26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2761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50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2762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74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2763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98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72755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288" y="398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2756" name="Line 6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8" y="192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2757" name="Line 6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0" y="192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2758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1920" y="3936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72753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2066" y="748"/>
                  <a:ext cx="404" cy="32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 dirty="0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 sz="2000" b="1" dirty="0">
                    <a:latin typeface="Courier New" pitchFamily="49" charset="0"/>
                  </a:endParaRP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 dirty="0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 sz="2000" b="1" dirty="0">
                    <a:latin typeface="Courier New" pitchFamily="49" charset="0"/>
                  </a:endParaRP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 dirty="0">
                      <a:latin typeface="Courier New" pitchFamily="49" charset="0"/>
                    </a:rPr>
                    <a:t>200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 dirty="0">
                      <a:latin typeface="Courier New" pitchFamily="49" charset="0"/>
                    </a:rPr>
                    <a:t>201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 dirty="0">
                      <a:latin typeface="Courier New" pitchFamily="49" charset="0"/>
                    </a:rPr>
                    <a:t>202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 dirty="0">
                      <a:latin typeface="Courier New" pitchFamily="49" charset="0"/>
                    </a:rPr>
                    <a:t>203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 dirty="0">
                      <a:latin typeface="Courier New" pitchFamily="49" charset="0"/>
                    </a:rPr>
                    <a:t>204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 dirty="0">
                      <a:latin typeface="Courier New" pitchFamily="49" charset="0"/>
                    </a:rPr>
                    <a:t>205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 dirty="0">
                      <a:latin typeface="Courier New" pitchFamily="49" charset="0"/>
                    </a:rPr>
                    <a:t>206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 dirty="0">
                      <a:latin typeface="Courier New" pitchFamily="49" charset="0"/>
                    </a:rPr>
                    <a:t>207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 dirty="0">
                      <a:latin typeface="Courier New" pitchFamily="49" charset="0"/>
                    </a:rPr>
                    <a:t> 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 sz="2000" b="1" dirty="0"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72743" name="Group 71"/>
              <p:cNvGrpSpPr>
                <a:grpSpLocks/>
              </p:cNvGrpSpPr>
              <p:nvPr/>
            </p:nvGrpSpPr>
            <p:grpSpPr bwMode="auto">
              <a:xfrm>
                <a:off x="3820" y="1680"/>
                <a:ext cx="404" cy="432"/>
                <a:chOff x="3820" y="1680"/>
                <a:chExt cx="404" cy="432"/>
              </a:xfrm>
            </p:grpSpPr>
            <p:sp>
              <p:nvSpPr>
                <p:cNvPr id="72750" name="AutoShape 72"/>
                <p:cNvSpPr>
                  <a:spLocks/>
                </p:cNvSpPr>
                <p:nvPr/>
              </p:nvSpPr>
              <p:spPr bwMode="auto">
                <a:xfrm>
                  <a:off x="3888" y="1680"/>
                  <a:ext cx="48" cy="432"/>
                </a:xfrm>
                <a:prstGeom prst="rightBrace">
                  <a:avLst>
                    <a:gd name="adj1" fmla="val 7500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2751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3820" y="1776"/>
                  <a:ext cx="40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>
                      <a:latin typeface="Courier New" pitchFamily="49" charset="0"/>
                    </a:rPr>
                    <a:t> A </a:t>
                  </a:r>
                  <a:endParaRPr lang="it-IT"/>
                </a:p>
              </p:txBody>
            </p:sp>
          </p:grpSp>
          <p:grpSp>
            <p:nvGrpSpPr>
              <p:cNvPr id="72744" name="Group 74"/>
              <p:cNvGrpSpPr>
                <a:grpSpLocks/>
              </p:cNvGrpSpPr>
              <p:nvPr/>
            </p:nvGrpSpPr>
            <p:grpSpPr bwMode="auto">
              <a:xfrm>
                <a:off x="3820" y="2160"/>
                <a:ext cx="404" cy="432"/>
                <a:chOff x="3820" y="1680"/>
                <a:chExt cx="404" cy="432"/>
              </a:xfrm>
            </p:grpSpPr>
            <p:sp>
              <p:nvSpPr>
                <p:cNvPr id="72748" name="AutoShape 75"/>
                <p:cNvSpPr>
                  <a:spLocks/>
                </p:cNvSpPr>
                <p:nvPr/>
              </p:nvSpPr>
              <p:spPr bwMode="auto">
                <a:xfrm>
                  <a:off x="3888" y="1680"/>
                  <a:ext cx="48" cy="432"/>
                </a:xfrm>
                <a:prstGeom prst="rightBrace">
                  <a:avLst>
                    <a:gd name="adj1" fmla="val 7500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2749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3820" y="1776"/>
                  <a:ext cx="40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>
                      <a:latin typeface="Courier New" pitchFamily="49" charset="0"/>
                    </a:rPr>
                    <a:t> B </a:t>
                  </a:r>
                  <a:endParaRPr lang="it-IT"/>
                </a:p>
              </p:txBody>
            </p:sp>
          </p:grpSp>
          <p:grpSp>
            <p:nvGrpSpPr>
              <p:cNvPr id="72745" name="Group 77"/>
              <p:cNvGrpSpPr>
                <a:grpSpLocks/>
              </p:cNvGrpSpPr>
              <p:nvPr/>
            </p:nvGrpSpPr>
            <p:grpSpPr bwMode="auto">
              <a:xfrm>
                <a:off x="3836" y="2624"/>
                <a:ext cx="596" cy="432"/>
                <a:chOff x="3820" y="1680"/>
                <a:chExt cx="596" cy="432"/>
              </a:xfrm>
            </p:grpSpPr>
            <p:sp>
              <p:nvSpPr>
                <p:cNvPr id="72746" name="AutoShape 78"/>
                <p:cNvSpPr>
                  <a:spLocks/>
                </p:cNvSpPr>
                <p:nvPr/>
              </p:nvSpPr>
              <p:spPr bwMode="auto">
                <a:xfrm>
                  <a:off x="3888" y="1680"/>
                  <a:ext cx="48" cy="432"/>
                </a:xfrm>
                <a:prstGeom prst="rightBrace">
                  <a:avLst>
                    <a:gd name="adj1" fmla="val 7500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2747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3820" y="1776"/>
                  <a:ext cx="59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>
                      <a:latin typeface="Courier New" pitchFamily="49" charset="0"/>
                    </a:rPr>
                    <a:t> MAX </a:t>
                  </a:r>
                  <a:endParaRPr lang="it-IT"/>
                </a:p>
              </p:txBody>
            </p:sp>
          </p:grpSp>
        </p:grpSp>
        <p:sp>
          <p:nvSpPr>
            <p:cNvPr id="72718" name="Rectangle 94"/>
            <p:cNvSpPr>
              <a:spLocks noChangeArrowheads="1"/>
            </p:cNvSpPr>
            <p:nvPr/>
          </p:nvSpPr>
          <p:spPr bwMode="auto">
            <a:xfrm>
              <a:off x="4773" y="3293"/>
              <a:ext cx="891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2719" name="Rectangle 95"/>
            <p:cNvSpPr>
              <a:spLocks noChangeArrowheads="1"/>
            </p:cNvSpPr>
            <p:nvPr/>
          </p:nvSpPr>
          <p:spPr bwMode="auto">
            <a:xfrm>
              <a:off x="4773" y="2981"/>
              <a:ext cx="891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72707" name="Text Box 96"/>
          <p:cNvSpPr txBox="1">
            <a:spLocks noChangeArrowheads="1"/>
          </p:cNvSpPr>
          <p:nvPr/>
        </p:nvSpPr>
        <p:spPr bwMode="auto">
          <a:xfrm>
            <a:off x="6786578" y="1600200"/>
            <a:ext cx="21852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COMPARA R1 R2</a:t>
            </a:r>
            <a:endParaRPr lang="it-IT" dirty="0">
              <a:latin typeface="Courier New" pitchFamily="49" charset="0"/>
            </a:endParaRPr>
          </a:p>
        </p:txBody>
      </p:sp>
      <p:sp>
        <p:nvSpPr>
          <p:cNvPr id="72708" name="Text Box 97"/>
          <p:cNvSpPr txBox="1">
            <a:spLocks noChangeArrowheads="1"/>
          </p:cNvSpPr>
          <p:nvPr/>
        </p:nvSpPr>
        <p:spPr bwMode="auto">
          <a:xfrm>
            <a:off x="8032750" y="1000125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105</a:t>
            </a:r>
          </a:p>
        </p:txBody>
      </p:sp>
      <p:sp>
        <p:nvSpPr>
          <p:cNvPr id="72709" name="Text Box 98"/>
          <p:cNvSpPr txBox="1">
            <a:spLocks noChangeArrowheads="1"/>
          </p:cNvSpPr>
          <p:nvPr/>
        </p:nvSpPr>
        <p:spPr bwMode="auto">
          <a:xfrm>
            <a:off x="7924800" y="3352800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845</a:t>
            </a:r>
          </a:p>
        </p:txBody>
      </p:sp>
      <p:sp>
        <p:nvSpPr>
          <p:cNvPr id="72710" name="Text Box 99"/>
          <p:cNvSpPr txBox="1">
            <a:spLocks noChangeArrowheads="1"/>
          </p:cNvSpPr>
          <p:nvPr/>
        </p:nvSpPr>
        <p:spPr bwMode="auto">
          <a:xfrm>
            <a:off x="7937500" y="2895600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905</a:t>
            </a:r>
          </a:p>
        </p:txBody>
      </p:sp>
      <p:sp>
        <p:nvSpPr>
          <p:cNvPr id="72711" name="Text Box 100"/>
          <p:cNvSpPr txBox="1">
            <a:spLocks noChangeArrowheads="1"/>
          </p:cNvSpPr>
          <p:nvPr/>
        </p:nvSpPr>
        <p:spPr bwMode="auto">
          <a:xfrm>
            <a:off x="6480175" y="152400"/>
            <a:ext cx="1253869" cy="46166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b="1" i="1" dirty="0" smtClean="0"/>
              <a:t>Esegui I</a:t>
            </a:r>
            <a:endParaRPr lang="it-IT" dirty="0"/>
          </a:p>
        </p:txBody>
      </p:sp>
      <p:grpSp>
        <p:nvGrpSpPr>
          <p:cNvPr id="72712" name="Group 101"/>
          <p:cNvGrpSpPr>
            <a:grpSpLocks/>
          </p:cNvGrpSpPr>
          <p:nvPr/>
        </p:nvGrpSpPr>
        <p:grpSpPr bwMode="auto">
          <a:xfrm>
            <a:off x="4010025" y="2622550"/>
            <a:ext cx="1898650" cy="1403350"/>
            <a:chOff x="2526" y="1652"/>
            <a:chExt cx="1196" cy="884"/>
          </a:xfrm>
        </p:grpSpPr>
        <p:sp>
          <p:nvSpPr>
            <p:cNvPr id="72715" name="Text Box 102"/>
            <p:cNvSpPr txBox="1">
              <a:spLocks noChangeArrowheads="1"/>
            </p:cNvSpPr>
            <p:nvPr/>
          </p:nvSpPr>
          <p:spPr bwMode="auto">
            <a:xfrm>
              <a:off x="2526" y="1652"/>
              <a:ext cx="11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>
                  <a:latin typeface="Courier New" pitchFamily="49" charset="0"/>
                </a:rPr>
                <a:t>_____</a:t>
              </a:r>
              <a:r>
                <a:rPr lang="it-IT" sz="2000" b="1">
                  <a:latin typeface="Courier New" pitchFamily="49" charset="0"/>
                </a:rPr>
                <a:t>905 </a:t>
              </a:r>
              <a:r>
                <a:rPr lang="it-IT" sz="2000">
                  <a:latin typeface="Courier New" pitchFamily="49" charset="0"/>
                </a:rPr>
                <a:t>_</a:t>
              </a:r>
            </a:p>
            <a:p>
              <a:pPr eaLnBrk="0" hangingPunct="0"/>
              <a:r>
                <a:rPr lang="it-IT" sz="2000">
                  <a:latin typeface="Courier New" pitchFamily="49" charset="0"/>
                </a:rPr>
                <a:t>___________</a:t>
              </a:r>
              <a:endParaRPr lang="it-IT">
                <a:latin typeface="Courier New" pitchFamily="49" charset="0"/>
              </a:endParaRPr>
            </a:p>
          </p:txBody>
        </p:sp>
        <p:sp>
          <p:nvSpPr>
            <p:cNvPr id="72716" name="Text Box 103"/>
            <p:cNvSpPr txBox="1">
              <a:spLocks noChangeArrowheads="1"/>
            </p:cNvSpPr>
            <p:nvPr/>
          </p:nvSpPr>
          <p:spPr bwMode="auto">
            <a:xfrm>
              <a:off x="2550" y="2094"/>
              <a:ext cx="11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>
                  <a:latin typeface="Courier New" pitchFamily="49" charset="0"/>
                </a:rPr>
                <a:t>____ </a:t>
              </a:r>
              <a:r>
                <a:rPr lang="it-IT" sz="2000" b="1">
                  <a:latin typeface="Courier New" pitchFamily="49" charset="0"/>
                </a:rPr>
                <a:t>845</a:t>
              </a:r>
              <a:r>
                <a:rPr lang="it-IT" sz="2000">
                  <a:latin typeface="Courier New" pitchFamily="49" charset="0"/>
                </a:rPr>
                <a:t> _</a:t>
              </a:r>
            </a:p>
            <a:p>
              <a:pPr eaLnBrk="0" hangingPunct="0"/>
              <a:r>
                <a:rPr lang="it-IT" sz="2000">
                  <a:latin typeface="Courier New" pitchFamily="49" charset="0"/>
                </a:rPr>
                <a:t>___________</a:t>
              </a:r>
              <a:endParaRPr lang="it-IT">
                <a:latin typeface="Courier New" pitchFamily="49" charset="0"/>
              </a:endParaRPr>
            </a:p>
          </p:txBody>
        </p:sp>
      </p:grpSp>
      <p:sp>
        <p:nvSpPr>
          <p:cNvPr id="72713" name="Rectangle 104"/>
          <p:cNvSpPr>
            <a:spLocks noChangeArrowheads="1"/>
          </p:cNvSpPr>
          <p:nvPr/>
        </p:nvSpPr>
        <p:spPr bwMode="auto">
          <a:xfrm>
            <a:off x="6172200" y="2057400"/>
            <a:ext cx="17526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/>
              <a:t>(905-845)&gt;0</a:t>
            </a:r>
          </a:p>
        </p:txBody>
      </p:sp>
      <p:sp>
        <p:nvSpPr>
          <p:cNvPr id="72714" name="Line 105"/>
          <p:cNvSpPr>
            <a:spLocks noChangeShapeType="1"/>
          </p:cNvSpPr>
          <p:nvPr/>
        </p:nvSpPr>
        <p:spPr bwMode="auto">
          <a:xfrm>
            <a:off x="7315200" y="190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6" name="Text Box 71"/>
          <p:cNvSpPr txBox="1">
            <a:spLocks noChangeArrowheads="1"/>
          </p:cNvSpPr>
          <p:nvPr/>
        </p:nvSpPr>
        <p:spPr bwMode="auto">
          <a:xfrm>
            <a:off x="860425" y="8350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R1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07" name="Text Box 72"/>
          <p:cNvSpPr txBox="1">
            <a:spLocks noChangeArrowheads="1"/>
          </p:cNvSpPr>
          <p:nvPr/>
        </p:nvSpPr>
        <p:spPr bwMode="auto">
          <a:xfrm>
            <a:off x="863600" y="15081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R2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08" name="Text Box 73"/>
          <p:cNvSpPr txBox="1">
            <a:spLocks noChangeArrowheads="1"/>
          </p:cNvSpPr>
          <p:nvPr/>
        </p:nvSpPr>
        <p:spPr bwMode="auto">
          <a:xfrm>
            <a:off x="850900" y="2689225"/>
            <a:ext cx="21723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err="1" smtClean="0">
                <a:latin typeface="Courier New" pitchFamily="49" charset="0"/>
              </a:rPr>
              <a:t>SALTA_SE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</a:t>
            </a:r>
            <a:r>
              <a:rPr lang="it-IT" sz="2000" b="1" dirty="0" smtClean="0">
                <a:latin typeface="Courier New" pitchFamily="49" charset="0"/>
              </a:rPr>
              <a:t> 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09" name="Text Box 74"/>
          <p:cNvSpPr txBox="1">
            <a:spLocks noChangeArrowheads="1"/>
          </p:cNvSpPr>
          <p:nvPr/>
        </p:nvSpPr>
        <p:spPr bwMode="auto">
          <a:xfrm>
            <a:off x="876300" y="33750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R2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0" name="Text Box 75"/>
          <p:cNvSpPr txBox="1">
            <a:spLocks noChangeArrowheads="1"/>
          </p:cNvSpPr>
          <p:nvPr/>
        </p:nvSpPr>
        <p:spPr bwMode="auto">
          <a:xfrm>
            <a:off x="876300" y="41243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- 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1" name="Text Box 76"/>
          <p:cNvSpPr txBox="1">
            <a:spLocks noChangeArrowheads="1"/>
          </p:cNvSpPr>
          <p:nvPr/>
        </p:nvSpPr>
        <p:spPr bwMode="auto">
          <a:xfrm>
            <a:off x="876300" y="48482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R1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2" name="Text Box 77"/>
          <p:cNvSpPr txBox="1">
            <a:spLocks noChangeArrowheads="1"/>
          </p:cNvSpPr>
          <p:nvPr/>
        </p:nvSpPr>
        <p:spPr bwMode="auto">
          <a:xfrm>
            <a:off x="889000" y="5622925"/>
            <a:ext cx="18774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HALT  </a:t>
            </a:r>
            <a:r>
              <a:rPr lang="it-IT" sz="2000" b="1" dirty="0">
                <a:latin typeface="Courier New" pitchFamily="49" charset="0"/>
              </a:rPr>
              <a:t>- </a:t>
            </a:r>
            <a:r>
              <a:rPr lang="it-IT" sz="2000" dirty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3" name="Text Box 78"/>
          <p:cNvSpPr txBox="1">
            <a:spLocks noChangeArrowheads="1"/>
          </p:cNvSpPr>
          <p:nvPr/>
        </p:nvSpPr>
        <p:spPr bwMode="auto">
          <a:xfrm>
            <a:off x="850900" y="2298700"/>
            <a:ext cx="21852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COMPARA R1</a:t>
            </a:r>
            <a:r>
              <a:rPr lang="it-IT" sz="2000" dirty="0" smtClean="0">
                <a:latin typeface="Courier New" pitchFamily="49" charset="0"/>
              </a:rPr>
              <a:t> </a:t>
            </a:r>
            <a:r>
              <a:rPr lang="it-IT" sz="2000" b="1" dirty="0">
                <a:latin typeface="Courier New" pitchFamily="49" charset="0"/>
              </a:rPr>
              <a:t>R2</a:t>
            </a:r>
            <a:endParaRPr lang="it-IT" dirty="0"/>
          </a:p>
        </p:txBody>
      </p:sp>
      <p:sp>
        <p:nvSpPr>
          <p:cNvPr id="114" name="Text Box 79"/>
          <p:cNvSpPr txBox="1">
            <a:spLocks noChangeArrowheads="1"/>
          </p:cNvSpPr>
          <p:nvPr/>
        </p:nvSpPr>
        <p:spPr bwMode="auto">
          <a:xfrm>
            <a:off x="1206500" y="12192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200 </a:t>
            </a:r>
            <a:endParaRPr lang="it-IT"/>
          </a:p>
        </p:txBody>
      </p:sp>
      <p:sp>
        <p:nvSpPr>
          <p:cNvPr id="115" name="Text Box 80"/>
          <p:cNvSpPr txBox="1">
            <a:spLocks noChangeArrowheads="1"/>
          </p:cNvSpPr>
          <p:nvPr/>
        </p:nvSpPr>
        <p:spPr bwMode="auto">
          <a:xfrm>
            <a:off x="1206500" y="1901825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202 </a:t>
            </a:r>
            <a:endParaRPr lang="it-IT"/>
          </a:p>
        </p:txBody>
      </p:sp>
      <p:sp>
        <p:nvSpPr>
          <p:cNvPr id="116" name="Text Box 81"/>
          <p:cNvSpPr txBox="1">
            <a:spLocks noChangeArrowheads="1"/>
          </p:cNvSpPr>
          <p:nvPr/>
        </p:nvSpPr>
        <p:spPr bwMode="auto">
          <a:xfrm>
            <a:off x="1231900" y="30480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111 </a:t>
            </a:r>
            <a:endParaRPr lang="it-IT"/>
          </a:p>
        </p:txBody>
      </p:sp>
      <p:sp>
        <p:nvSpPr>
          <p:cNvPr id="117" name="Text Box 82"/>
          <p:cNvSpPr txBox="1">
            <a:spLocks noChangeArrowheads="1"/>
          </p:cNvSpPr>
          <p:nvPr/>
        </p:nvSpPr>
        <p:spPr bwMode="auto">
          <a:xfrm>
            <a:off x="1244600" y="37338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204 </a:t>
            </a:r>
            <a:endParaRPr lang="it-IT"/>
          </a:p>
        </p:txBody>
      </p:sp>
      <p:sp>
        <p:nvSpPr>
          <p:cNvPr id="118" name="Text Box 83"/>
          <p:cNvSpPr txBox="1">
            <a:spLocks noChangeArrowheads="1"/>
          </p:cNvSpPr>
          <p:nvPr/>
        </p:nvSpPr>
        <p:spPr bwMode="auto">
          <a:xfrm>
            <a:off x="1295400" y="44958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113 </a:t>
            </a:r>
            <a:endParaRPr lang="it-IT"/>
          </a:p>
        </p:txBody>
      </p:sp>
      <p:sp>
        <p:nvSpPr>
          <p:cNvPr id="119" name="Text Box 84"/>
          <p:cNvSpPr txBox="1">
            <a:spLocks noChangeArrowheads="1"/>
          </p:cNvSpPr>
          <p:nvPr/>
        </p:nvSpPr>
        <p:spPr bwMode="auto">
          <a:xfrm>
            <a:off x="1295400" y="5241925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204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236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730" name="Group 2"/>
          <p:cNvGrpSpPr>
            <a:grpSpLocks/>
          </p:cNvGrpSpPr>
          <p:nvPr/>
        </p:nvGrpSpPr>
        <p:grpSpPr bwMode="auto">
          <a:xfrm>
            <a:off x="114300" y="76200"/>
            <a:ext cx="8915400" cy="6680200"/>
            <a:chOff x="72" y="48"/>
            <a:chExt cx="5616" cy="4208"/>
          </a:xfrm>
        </p:grpSpPr>
        <p:grpSp>
          <p:nvGrpSpPr>
            <p:cNvPr id="73744" name="Group 4"/>
            <p:cNvGrpSpPr>
              <a:grpSpLocks/>
            </p:cNvGrpSpPr>
            <p:nvPr/>
          </p:nvGrpSpPr>
          <p:grpSpPr bwMode="auto">
            <a:xfrm>
              <a:off x="72" y="48"/>
              <a:ext cx="5616" cy="4208"/>
              <a:chOff x="72" y="48"/>
              <a:chExt cx="5616" cy="4208"/>
            </a:xfrm>
          </p:grpSpPr>
          <p:sp>
            <p:nvSpPr>
              <p:cNvPr id="73759" name="Rectangle 5"/>
              <p:cNvSpPr>
                <a:spLocks noChangeArrowheads="1"/>
              </p:cNvSpPr>
              <p:nvPr/>
            </p:nvSpPr>
            <p:spPr bwMode="auto">
              <a:xfrm>
                <a:off x="72" y="48"/>
                <a:ext cx="5616" cy="41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000" b="1"/>
              </a:p>
            </p:txBody>
          </p:sp>
          <p:sp>
            <p:nvSpPr>
              <p:cNvPr id="73760" name="Text Box 6"/>
              <p:cNvSpPr txBox="1">
                <a:spLocks noChangeArrowheads="1"/>
              </p:cNvSpPr>
              <p:nvPr/>
            </p:nvSpPr>
            <p:spPr bwMode="auto">
              <a:xfrm>
                <a:off x="4344" y="2976"/>
                <a:ext cx="49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MAR</a:t>
                </a:r>
                <a:endParaRPr lang="it-IT"/>
              </a:p>
            </p:txBody>
          </p:sp>
          <p:sp>
            <p:nvSpPr>
              <p:cNvPr id="73761" name="Text Box 7"/>
              <p:cNvSpPr txBox="1">
                <a:spLocks noChangeArrowheads="1"/>
              </p:cNvSpPr>
              <p:nvPr/>
            </p:nvSpPr>
            <p:spPr bwMode="auto">
              <a:xfrm>
                <a:off x="4338" y="3287"/>
                <a:ext cx="49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MBR</a:t>
                </a:r>
              </a:p>
            </p:txBody>
          </p:sp>
          <p:grpSp>
            <p:nvGrpSpPr>
              <p:cNvPr id="73762" name="Group 8"/>
              <p:cNvGrpSpPr>
                <a:grpSpLocks/>
              </p:cNvGrpSpPr>
              <p:nvPr/>
            </p:nvGrpSpPr>
            <p:grpSpPr bwMode="auto">
              <a:xfrm>
                <a:off x="4368" y="1824"/>
                <a:ext cx="1296" cy="538"/>
                <a:chOff x="3648" y="1824"/>
                <a:chExt cx="1728" cy="538"/>
              </a:xfrm>
            </p:grpSpPr>
            <p:grpSp>
              <p:nvGrpSpPr>
                <p:cNvPr id="73828" name="Group 9"/>
                <p:cNvGrpSpPr>
                  <a:grpSpLocks/>
                </p:cNvGrpSpPr>
                <p:nvPr/>
              </p:nvGrpSpPr>
              <p:grpSpPr bwMode="auto">
                <a:xfrm>
                  <a:off x="3648" y="2112"/>
                  <a:ext cx="1728" cy="250"/>
                  <a:chOff x="3648" y="2112"/>
                  <a:chExt cx="1728" cy="250"/>
                </a:xfrm>
              </p:grpSpPr>
              <p:sp>
                <p:nvSpPr>
                  <p:cNvPr id="73832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4176" y="2117"/>
                    <a:ext cx="12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3833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48" y="2112"/>
                    <a:ext cx="416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it-IT" sz="2000" b="1"/>
                      <a:t>R2</a:t>
                    </a:r>
                  </a:p>
                </p:txBody>
              </p:sp>
            </p:grpSp>
            <p:grpSp>
              <p:nvGrpSpPr>
                <p:cNvPr id="73829" name="Group 12"/>
                <p:cNvGrpSpPr>
                  <a:grpSpLocks/>
                </p:cNvGrpSpPr>
                <p:nvPr/>
              </p:nvGrpSpPr>
              <p:grpSpPr bwMode="auto">
                <a:xfrm>
                  <a:off x="3648" y="1824"/>
                  <a:ext cx="1728" cy="250"/>
                  <a:chOff x="3648" y="2112"/>
                  <a:chExt cx="1728" cy="250"/>
                </a:xfrm>
              </p:grpSpPr>
              <p:sp>
                <p:nvSpPr>
                  <p:cNvPr id="73830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176" y="2117"/>
                    <a:ext cx="12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3831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48" y="2112"/>
                    <a:ext cx="416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it-IT" sz="2000" b="1"/>
                      <a:t>R1</a:t>
                    </a:r>
                  </a:p>
                </p:txBody>
              </p:sp>
            </p:grpSp>
          </p:grpSp>
          <p:grpSp>
            <p:nvGrpSpPr>
              <p:cNvPr id="73763" name="Group 15"/>
              <p:cNvGrpSpPr>
                <a:grpSpLocks/>
              </p:cNvGrpSpPr>
              <p:nvPr/>
            </p:nvGrpSpPr>
            <p:grpSpPr bwMode="auto">
              <a:xfrm>
                <a:off x="4206" y="624"/>
                <a:ext cx="1458" cy="250"/>
                <a:chOff x="4206" y="624"/>
                <a:chExt cx="1458" cy="250"/>
              </a:xfrm>
            </p:grpSpPr>
            <p:sp>
              <p:nvSpPr>
                <p:cNvPr id="73826" name="Rectangle 16"/>
                <p:cNvSpPr>
                  <a:spLocks noChangeArrowheads="1"/>
                </p:cNvSpPr>
                <p:nvPr/>
              </p:nvSpPr>
              <p:spPr bwMode="auto">
                <a:xfrm>
                  <a:off x="4800" y="629"/>
                  <a:ext cx="864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3827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206" y="624"/>
                  <a:ext cx="33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/>
                    <a:t>PC</a:t>
                  </a:r>
                </a:p>
              </p:txBody>
            </p:sp>
          </p:grpSp>
          <p:grpSp>
            <p:nvGrpSpPr>
              <p:cNvPr id="73764" name="Group 18"/>
              <p:cNvGrpSpPr>
                <a:grpSpLocks/>
              </p:cNvGrpSpPr>
              <p:nvPr/>
            </p:nvGrpSpPr>
            <p:grpSpPr bwMode="auto">
              <a:xfrm>
                <a:off x="3984" y="987"/>
                <a:ext cx="1680" cy="250"/>
                <a:chOff x="3952" y="987"/>
                <a:chExt cx="1680" cy="250"/>
              </a:xfrm>
            </p:grpSpPr>
            <p:sp>
              <p:nvSpPr>
                <p:cNvPr id="73824" name="Rectangle 19"/>
                <p:cNvSpPr>
                  <a:spLocks noChangeArrowheads="1"/>
                </p:cNvSpPr>
                <p:nvPr/>
              </p:nvSpPr>
              <p:spPr bwMode="auto">
                <a:xfrm>
                  <a:off x="4272" y="992"/>
                  <a:ext cx="136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3825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952" y="987"/>
                  <a:ext cx="33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/>
                    <a:t> IR</a:t>
                  </a:r>
                  <a:endParaRPr lang="it-IT"/>
                </a:p>
              </p:txBody>
            </p:sp>
          </p:grpSp>
          <p:grpSp>
            <p:nvGrpSpPr>
              <p:cNvPr id="73765" name="Group 21"/>
              <p:cNvGrpSpPr>
                <a:grpSpLocks/>
              </p:cNvGrpSpPr>
              <p:nvPr/>
            </p:nvGrpSpPr>
            <p:grpSpPr bwMode="auto">
              <a:xfrm>
                <a:off x="104" y="192"/>
                <a:ext cx="1738" cy="4064"/>
                <a:chOff x="104" y="192"/>
                <a:chExt cx="1738" cy="4064"/>
              </a:xfrm>
            </p:grpSpPr>
            <p:grpSp>
              <p:nvGrpSpPr>
                <p:cNvPr id="73800" name="Group 22"/>
                <p:cNvGrpSpPr>
                  <a:grpSpLocks/>
                </p:cNvGrpSpPr>
                <p:nvPr/>
              </p:nvGrpSpPr>
              <p:grpSpPr bwMode="auto">
                <a:xfrm>
                  <a:off x="466" y="192"/>
                  <a:ext cx="1376" cy="3888"/>
                  <a:chOff x="288" y="192"/>
                  <a:chExt cx="1632" cy="3888"/>
                </a:xfrm>
              </p:grpSpPr>
              <p:grpSp>
                <p:nvGrpSpPr>
                  <p:cNvPr id="73802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288" y="288"/>
                    <a:ext cx="1632" cy="3696"/>
                    <a:chOff x="720" y="384"/>
                    <a:chExt cx="1296" cy="3840"/>
                  </a:xfrm>
                </p:grpSpPr>
                <p:grpSp>
                  <p:nvGrpSpPr>
                    <p:cNvPr id="73807" name="Group 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20" y="384"/>
                      <a:ext cx="1296" cy="2880"/>
                      <a:chOff x="720" y="1296"/>
                      <a:chExt cx="1296" cy="2880"/>
                    </a:xfrm>
                  </p:grpSpPr>
                  <p:sp>
                    <p:nvSpPr>
                      <p:cNvPr id="73812" name="Rectangle 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2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3813" name="Rectangle 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5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3814" name="Rectangle 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7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3815" name="Rectangle 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0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3816" name="Rectangle 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2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3817" name="Rectangle 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4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3818" name="Rectangle 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7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3819" name="Rectangle 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9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3820" name="Rectangle 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2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3821" name="Rectangle 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4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3822" name="Rectangle 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6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3823" name="Rectangle 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9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</p:grpSp>
                <p:sp>
                  <p:nvSpPr>
                    <p:cNvPr id="73808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26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3809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50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3810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74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3811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98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73803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288" y="398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3804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8" y="192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3805" name="Line 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0" y="192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3806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1920" y="3936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73801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104" y="280"/>
                  <a:ext cx="404" cy="39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100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101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102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103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104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105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106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107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108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109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110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111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112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113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/>
                </a:p>
              </p:txBody>
            </p:sp>
          </p:grpSp>
          <p:grpSp>
            <p:nvGrpSpPr>
              <p:cNvPr id="73766" name="Group 46"/>
              <p:cNvGrpSpPr>
                <a:grpSpLocks/>
              </p:cNvGrpSpPr>
              <p:nvPr/>
            </p:nvGrpSpPr>
            <p:grpSpPr bwMode="auto">
              <a:xfrm>
                <a:off x="2066" y="192"/>
                <a:ext cx="1760" cy="3888"/>
                <a:chOff x="2066" y="192"/>
                <a:chExt cx="1760" cy="3888"/>
              </a:xfrm>
            </p:grpSpPr>
            <p:grpSp>
              <p:nvGrpSpPr>
                <p:cNvPr id="73776" name="Group 47"/>
                <p:cNvGrpSpPr>
                  <a:grpSpLocks/>
                </p:cNvGrpSpPr>
                <p:nvPr/>
              </p:nvGrpSpPr>
              <p:grpSpPr bwMode="auto">
                <a:xfrm>
                  <a:off x="2450" y="192"/>
                  <a:ext cx="1376" cy="3888"/>
                  <a:chOff x="288" y="192"/>
                  <a:chExt cx="1632" cy="3888"/>
                </a:xfrm>
              </p:grpSpPr>
              <p:grpSp>
                <p:nvGrpSpPr>
                  <p:cNvPr id="73778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88" y="288"/>
                    <a:ext cx="1632" cy="3696"/>
                    <a:chOff x="720" y="384"/>
                    <a:chExt cx="1296" cy="3840"/>
                  </a:xfrm>
                </p:grpSpPr>
                <p:grpSp>
                  <p:nvGrpSpPr>
                    <p:cNvPr id="73783" name="Group 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20" y="384"/>
                      <a:ext cx="1296" cy="2880"/>
                      <a:chOff x="720" y="1296"/>
                      <a:chExt cx="1296" cy="2880"/>
                    </a:xfrm>
                  </p:grpSpPr>
                  <p:sp>
                    <p:nvSpPr>
                      <p:cNvPr id="73788" name="Rectangle 5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2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3789" name="Rectangle 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5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3790" name="Rectangle 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7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3791" name="Rectangle 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0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3792" name="Rectangle 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2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3793" name="Rectangle 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4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3794" name="Rectangle 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7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3795" name="Rectangle 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9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3796" name="Rectangle 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2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3797" name="Rectangle 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4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3798" name="Rectangle 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6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3799" name="Rectangle 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9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</p:grpSp>
                <p:sp>
                  <p:nvSpPr>
                    <p:cNvPr id="73784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26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3785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50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3786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74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3787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98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73779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288" y="398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3780" name="Line 6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8" y="192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3781" name="Line 6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0" y="192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3782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1920" y="3936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73777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2066" y="748"/>
                  <a:ext cx="404" cy="32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 sz="2000" b="1">
                    <a:latin typeface="Courier New" pitchFamily="49" charset="0"/>
                  </a:endParaRP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 sz="2000" b="1">
                    <a:latin typeface="Courier New" pitchFamily="49" charset="0"/>
                  </a:endParaRP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200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201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202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203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204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205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206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207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 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 sz="2000" b="1"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73767" name="Group 71"/>
              <p:cNvGrpSpPr>
                <a:grpSpLocks/>
              </p:cNvGrpSpPr>
              <p:nvPr/>
            </p:nvGrpSpPr>
            <p:grpSpPr bwMode="auto">
              <a:xfrm>
                <a:off x="3820" y="1680"/>
                <a:ext cx="404" cy="432"/>
                <a:chOff x="3820" y="1680"/>
                <a:chExt cx="404" cy="432"/>
              </a:xfrm>
            </p:grpSpPr>
            <p:sp>
              <p:nvSpPr>
                <p:cNvPr id="73774" name="AutoShape 72"/>
                <p:cNvSpPr>
                  <a:spLocks/>
                </p:cNvSpPr>
                <p:nvPr/>
              </p:nvSpPr>
              <p:spPr bwMode="auto">
                <a:xfrm>
                  <a:off x="3888" y="1680"/>
                  <a:ext cx="48" cy="432"/>
                </a:xfrm>
                <a:prstGeom prst="rightBrace">
                  <a:avLst>
                    <a:gd name="adj1" fmla="val 7500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3775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3820" y="1776"/>
                  <a:ext cx="40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>
                      <a:latin typeface="Courier New" pitchFamily="49" charset="0"/>
                    </a:rPr>
                    <a:t> A </a:t>
                  </a:r>
                  <a:endParaRPr lang="it-IT"/>
                </a:p>
              </p:txBody>
            </p:sp>
          </p:grpSp>
          <p:grpSp>
            <p:nvGrpSpPr>
              <p:cNvPr id="73768" name="Group 74"/>
              <p:cNvGrpSpPr>
                <a:grpSpLocks/>
              </p:cNvGrpSpPr>
              <p:nvPr/>
            </p:nvGrpSpPr>
            <p:grpSpPr bwMode="auto">
              <a:xfrm>
                <a:off x="3820" y="2160"/>
                <a:ext cx="404" cy="432"/>
                <a:chOff x="3820" y="1680"/>
                <a:chExt cx="404" cy="432"/>
              </a:xfrm>
            </p:grpSpPr>
            <p:sp>
              <p:nvSpPr>
                <p:cNvPr id="73772" name="AutoShape 75"/>
                <p:cNvSpPr>
                  <a:spLocks/>
                </p:cNvSpPr>
                <p:nvPr/>
              </p:nvSpPr>
              <p:spPr bwMode="auto">
                <a:xfrm>
                  <a:off x="3888" y="1680"/>
                  <a:ext cx="48" cy="432"/>
                </a:xfrm>
                <a:prstGeom prst="rightBrace">
                  <a:avLst>
                    <a:gd name="adj1" fmla="val 7500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3773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3820" y="1776"/>
                  <a:ext cx="40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>
                      <a:latin typeface="Courier New" pitchFamily="49" charset="0"/>
                    </a:rPr>
                    <a:t> B </a:t>
                  </a:r>
                  <a:endParaRPr lang="it-IT"/>
                </a:p>
              </p:txBody>
            </p:sp>
          </p:grpSp>
          <p:grpSp>
            <p:nvGrpSpPr>
              <p:cNvPr id="73769" name="Group 77"/>
              <p:cNvGrpSpPr>
                <a:grpSpLocks/>
              </p:cNvGrpSpPr>
              <p:nvPr/>
            </p:nvGrpSpPr>
            <p:grpSpPr bwMode="auto">
              <a:xfrm>
                <a:off x="3836" y="2624"/>
                <a:ext cx="596" cy="432"/>
                <a:chOff x="3820" y="1680"/>
                <a:chExt cx="596" cy="432"/>
              </a:xfrm>
            </p:grpSpPr>
            <p:sp>
              <p:nvSpPr>
                <p:cNvPr id="73770" name="AutoShape 78"/>
                <p:cNvSpPr>
                  <a:spLocks/>
                </p:cNvSpPr>
                <p:nvPr/>
              </p:nvSpPr>
              <p:spPr bwMode="auto">
                <a:xfrm>
                  <a:off x="3888" y="1680"/>
                  <a:ext cx="48" cy="432"/>
                </a:xfrm>
                <a:prstGeom prst="rightBrace">
                  <a:avLst>
                    <a:gd name="adj1" fmla="val 7500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3771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3820" y="1776"/>
                  <a:ext cx="59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>
                      <a:latin typeface="Courier New" pitchFamily="49" charset="0"/>
                    </a:rPr>
                    <a:t> MAX </a:t>
                  </a:r>
                  <a:endParaRPr lang="it-IT"/>
                </a:p>
              </p:txBody>
            </p:sp>
          </p:grpSp>
        </p:grpSp>
        <p:sp>
          <p:nvSpPr>
            <p:cNvPr id="73742" name="Rectangle 94"/>
            <p:cNvSpPr>
              <a:spLocks noChangeArrowheads="1"/>
            </p:cNvSpPr>
            <p:nvPr/>
          </p:nvSpPr>
          <p:spPr bwMode="auto">
            <a:xfrm>
              <a:off x="4773" y="3293"/>
              <a:ext cx="891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3743" name="Rectangle 95"/>
            <p:cNvSpPr>
              <a:spLocks noChangeArrowheads="1"/>
            </p:cNvSpPr>
            <p:nvPr/>
          </p:nvSpPr>
          <p:spPr bwMode="auto">
            <a:xfrm>
              <a:off x="4773" y="2981"/>
              <a:ext cx="891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73731" name="Rectangle 96"/>
          <p:cNvSpPr>
            <a:spLocks noChangeArrowheads="1"/>
          </p:cNvSpPr>
          <p:nvPr/>
        </p:nvSpPr>
        <p:spPr bwMode="auto">
          <a:xfrm>
            <a:off x="6172200" y="2057400"/>
            <a:ext cx="17526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/>
              <a:t>(905-845)&gt;0</a:t>
            </a:r>
          </a:p>
        </p:txBody>
      </p:sp>
      <p:sp>
        <p:nvSpPr>
          <p:cNvPr id="73732" name="Text Box 97"/>
          <p:cNvSpPr txBox="1">
            <a:spLocks noChangeArrowheads="1"/>
          </p:cNvSpPr>
          <p:nvPr/>
        </p:nvSpPr>
        <p:spPr bwMode="auto">
          <a:xfrm>
            <a:off x="6934200" y="1600200"/>
            <a:ext cx="21723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err="1" smtClean="0">
                <a:latin typeface="Courier New" pitchFamily="49" charset="0"/>
              </a:rPr>
              <a:t>SALTA_SE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</a:t>
            </a:r>
            <a:r>
              <a:rPr lang="it-IT" sz="2000" b="1" dirty="0" smtClean="0">
                <a:latin typeface="Courier New" pitchFamily="49" charset="0"/>
              </a:rPr>
              <a:t> 111</a:t>
            </a:r>
            <a:endParaRPr lang="it-IT" dirty="0">
              <a:latin typeface="Courier New" pitchFamily="49" charset="0"/>
            </a:endParaRPr>
          </a:p>
        </p:txBody>
      </p:sp>
      <p:sp>
        <p:nvSpPr>
          <p:cNvPr id="73733" name="Text Box 98"/>
          <p:cNvSpPr txBox="1">
            <a:spLocks noChangeArrowheads="1"/>
          </p:cNvSpPr>
          <p:nvPr/>
        </p:nvSpPr>
        <p:spPr bwMode="auto">
          <a:xfrm>
            <a:off x="8032750" y="1000125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107</a:t>
            </a:r>
          </a:p>
        </p:txBody>
      </p:sp>
      <p:sp>
        <p:nvSpPr>
          <p:cNvPr id="73734" name="Text Box 99"/>
          <p:cNvSpPr txBox="1">
            <a:spLocks noChangeArrowheads="1"/>
          </p:cNvSpPr>
          <p:nvPr/>
        </p:nvSpPr>
        <p:spPr bwMode="auto">
          <a:xfrm>
            <a:off x="7924800" y="3352800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845</a:t>
            </a:r>
          </a:p>
        </p:txBody>
      </p:sp>
      <p:sp>
        <p:nvSpPr>
          <p:cNvPr id="73735" name="Text Box 100"/>
          <p:cNvSpPr txBox="1">
            <a:spLocks noChangeArrowheads="1"/>
          </p:cNvSpPr>
          <p:nvPr/>
        </p:nvSpPr>
        <p:spPr bwMode="auto">
          <a:xfrm>
            <a:off x="7937500" y="2895600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905</a:t>
            </a:r>
          </a:p>
        </p:txBody>
      </p:sp>
      <p:grpSp>
        <p:nvGrpSpPr>
          <p:cNvPr id="73736" name="Group 101"/>
          <p:cNvGrpSpPr>
            <a:grpSpLocks/>
          </p:cNvGrpSpPr>
          <p:nvPr/>
        </p:nvGrpSpPr>
        <p:grpSpPr bwMode="auto">
          <a:xfrm>
            <a:off x="4010025" y="2622550"/>
            <a:ext cx="1898650" cy="1403350"/>
            <a:chOff x="2526" y="1652"/>
            <a:chExt cx="1196" cy="884"/>
          </a:xfrm>
        </p:grpSpPr>
        <p:sp>
          <p:nvSpPr>
            <p:cNvPr id="73739" name="Text Box 102"/>
            <p:cNvSpPr txBox="1">
              <a:spLocks noChangeArrowheads="1"/>
            </p:cNvSpPr>
            <p:nvPr/>
          </p:nvSpPr>
          <p:spPr bwMode="auto">
            <a:xfrm>
              <a:off x="2526" y="1652"/>
              <a:ext cx="11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>
                  <a:latin typeface="Courier New" pitchFamily="49" charset="0"/>
                </a:rPr>
                <a:t>_____</a:t>
              </a:r>
              <a:r>
                <a:rPr lang="it-IT" sz="2000" b="1">
                  <a:latin typeface="Courier New" pitchFamily="49" charset="0"/>
                </a:rPr>
                <a:t>905 </a:t>
              </a:r>
              <a:r>
                <a:rPr lang="it-IT" sz="2000">
                  <a:latin typeface="Courier New" pitchFamily="49" charset="0"/>
                </a:rPr>
                <a:t>_</a:t>
              </a:r>
            </a:p>
            <a:p>
              <a:pPr eaLnBrk="0" hangingPunct="0"/>
              <a:r>
                <a:rPr lang="it-IT" sz="2000">
                  <a:latin typeface="Courier New" pitchFamily="49" charset="0"/>
                </a:rPr>
                <a:t>___________</a:t>
              </a:r>
              <a:endParaRPr lang="it-IT">
                <a:latin typeface="Courier New" pitchFamily="49" charset="0"/>
              </a:endParaRPr>
            </a:p>
          </p:txBody>
        </p:sp>
        <p:sp>
          <p:nvSpPr>
            <p:cNvPr id="73740" name="Text Box 103"/>
            <p:cNvSpPr txBox="1">
              <a:spLocks noChangeArrowheads="1"/>
            </p:cNvSpPr>
            <p:nvPr/>
          </p:nvSpPr>
          <p:spPr bwMode="auto">
            <a:xfrm>
              <a:off x="2550" y="2094"/>
              <a:ext cx="11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>
                  <a:latin typeface="Courier New" pitchFamily="49" charset="0"/>
                </a:rPr>
                <a:t>____ </a:t>
              </a:r>
              <a:r>
                <a:rPr lang="it-IT" sz="2000" b="1">
                  <a:latin typeface="Courier New" pitchFamily="49" charset="0"/>
                </a:rPr>
                <a:t>845</a:t>
              </a:r>
              <a:r>
                <a:rPr lang="it-IT" sz="2000">
                  <a:latin typeface="Courier New" pitchFamily="49" charset="0"/>
                </a:rPr>
                <a:t> _</a:t>
              </a:r>
            </a:p>
            <a:p>
              <a:pPr eaLnBrk="0" hangingPunct="0"/>
              <a:r>
                <a:rPr lang="it-IT" sz="2000">
                  <a:latin typeface="Courier New" pitchFamily="49" charset="0"/>
                </a:rPr>
                <a:t>___________</a:t>
              </a:r>
              <a:endParaRPr lang="it-IT">
                <a:latin typeface="Courier New" pitchFamily="49" charset="0"/>
              </a:endParaRPr>
            </a:p>
          </p:txBody>
        </p:sp>
      </p:grpSp>
      <p:sp>
        <p:nvSpPr>
          <p:cNvPr id="73737" name="Line 104"/>
          <p:cNvSpPr>
            <a:spLocks noChangeShapeType="1"/>
          </p:cNvSpPr>
          <p:nvPr/>
        </p:nvSpPr>
        <p:spPr bwMode="auto">
          <a:xfrm flipV="1">
            <a:off x="8763000" y="1219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3738" name="Text Box 105"/>
          <p:cNvSpPr txBox="1">
            <a:spLocks noChangeArrowheads="1"/>
          </p:cNvSpPr>
          <p:nvPr/>
        </p:nvSpPr>
        <p:spPr bwMode="auto">
          <a:xfrm>
            <a:off x="6480175" y="152400"/>
            <a:ext cx="1253869" cy="46166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b="1" i="1" dirty="0" smtClean="0"/>
              <a:t>Esegui I</a:t>
            </a:r>
            <a:endParaRPr lang="it-IT" dirty="0"/>
          </a:p>
        </p:txBody>
      </p:sp>
      <p:sp>
        <p:nvSpPr>
          <p:cNvPr id="106" name="Text Box 71"/>
          <p:cNvSpPr txBox="1">
            <a:spLocks noChangeArrowheads="1"/>
          </p:cNvSpPr>
          <p:nvPr/>
        </p:nvSpPr>
        <p:spPr bwMode="auto">
          <a:xfrm>
            <a:off x="860425" y="8350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R1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07" name="Text Box 72"/>
          <p:cNvSpPr txBox="1">
            <a:spLocks noChangeArrowheads="1"/>
          </p:cNvSpPr>
          <p:nvPr/>
        </p:nvSpPr>
        <p:spPr bwMode="auto">
          <a:xfrm>
            <a:off x="863600" y="15081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R2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08" name="Text Box 73"/>
          <p:cNvSpPr txBox="1">
            <a:spLocks noChangeArrowheads="1"/>
          </p:cNvSpPr>
          <p:nvPr/>
        </p:nvSpPr>
        <p:spPr bwMode="auto">
          <a:xfrm>
            <a:off x="850900" y="2689225"/>
            <a:ext cx="21723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err="1" smtClean="0">
                <a:latin typeface="Courier New" pitchFamily="49" charset="0"/>
              </a:rPr>
              <a:t>SALTA_SE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</a:t>
            </a:r>
            <a:r>
              <a:rPr lang="it-IT" sz="2000" b="1" dirty="0" smtClean="0">
                <a:latin typeface="Courier New" pitchFamily="49" charset="0"/>
              </a:rPr>
              <a:t> 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09" name="Text Box 74"/>
          <p:cNvSpPr txBox="1">
            <a:spLocks noChangeArrowheads="1"/>
          </p:cNvSpPr>
          <p:nvPr/>
        </p:nvSpPr>
        <p:spPr bwMode="auto">
          <a:xfrm>
            <a:off x="876300" y="33750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R2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0" name="Text Box 75"/>
          <p:cNvSpPr txBox="1">
            <a:spLocks noChangeArrowheads="1"/>
          </p:cNvSpPr>
          <p:nvPr/>
        </p:nvSpPr>
        <p:spPr bwMode="auto">
          <a:xfrm>
            <a:off x="876300" y="41243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- 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1" name="Text Box 76"/>
          <p:cNvSpPr txBox="1">
            <a:spLocks noChangeArrowheads="1"/>
          </p:cNvSpPr>
          <p:nvPr/>
        </p:nvSpPr>
        <p:spPr bwMode="auto">
          <a:xfrm>
            <a:off x="876300" y="48482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R1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2" name="Text Box 77"/>
          <p:cNvSpPr txBox="1">
            <a:spLocks noChangeArrowheads="1"/>
          </p:cNvSpPr>
          <p:nvPr/>
        </p:nvSpPr>
        <p:spPr bwMode="auto">
          <a:xfrm>
            <a:off x="889000" y="5622925"/>
            <a:ext cx="18774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HALT  </a:t>
            </a:r>
            <a:r>
              <a:rPr lang="it-IT" sz="2000" b="1" dirty="0">
                <a:latin typeface="Courier New" pitchFamily="49" charset="0"/>
              </a:rPr>
              <a:t>- </a:t>
            </a:r>
            <a:r>
              <a:rPr lang="it-IT" sz="2000" dirty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3" name="Text Box 78"/>
          <p:cNvSpPr txBox="1">
            <a:spLocks noChangeArrowheads="1"/>
          </p:cNvSpPr>
          <p:nvPr/>
        </p:nvSpPr>
        <p:spPr bwMode="auto">
          <a:xfrm>
            <a:off x="850900" y="2298700"/>
            <a:ext cx="21852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COMPARA R1</a:t>
            </a:r>
            <a:r>
              <a:rPr lang="it-IT" sz="2000" dirty="0" smtClean="0">
                <a:latin typeface="Courier New" pitchFamily="49" charset="0"/>
              </a:rPr>
              <a:t> </a:t>
            </a:r>
            <a:r>
              <a:rPr lang="it-IT" sz="2000" b="1" dirty="0">
                <a:latin typeface="Courier New" pitchFamily="49" charset="0"/>
              </a:rPr>
              <a:t>R2</a:t>
            </a:r>
            <a:endParaRPr lang="it-IT" dirty="0"/>
          </a:p>
        </p:txBody>
      </p:sp>
      <p:sp>
        <p:nvSpPr>
          <p:cNvPr id="114" name="Text Box 79"/>
          <p:cNvSpPr txBox="1">
            <a:spLocks noChangeArrowheads="1"/>
          </p:cNvSpPr>
          <p:nvPr/>
        </p:nvSpPr>
        <p:spPr bwMode="auto">
          <a:xfrm>
            <a:off x="1206500" y="12192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200 </a:t>
            </a:r>
            <a:endParaRPr lang="it-IT"/>
          </a:p>
        </p:txBody>
      </p:sp>
      <p:sp>
        <p:nvSpPr>
          <p:cNvPr id="115" name="Text Box 80"/>
          <p:cNvSpPr txBox="1">
            <a:spLocks noChangeArrowheads="1"/>
          </p:cNvSpPr>
          <p:nvPr/>
        </p:nvSpPr>
        <p:spPr bwMode="auto">
          <a:xfrm>
            <a:off x="1206500" y="1901825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202 </a:t>
            </a:r>
            <a:endParaRPr lang="it-IT"/>
          </a:p>
        </p:txBody>
      </p:sp>
      <p:sp>
        <p:nvSpPr>
          <p:cNvPr id="116" name="Text Box 81"/>
          <p:cNvSpPr txBox="1">
            <a:spLocks noChangeArrowheads="1"/>
          </p:cNvSpPr>
          <p:nvPr/>
        </p:nvSpPr>
        <p:spPr bwMode="auto">
          <a:xfrm>
            <a:off x="1231900" y="30480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111 </a:t>
            </a:r>
            <a:endParaRPr lang="it-IT"/>
          </a:p>
        </p:txBody>
      </p:sp>
      <p:sp>
        <p:nvSpPr>
          <p:cNvPr id="117" name="Text Box 82"/>
          <p:cNvSpPr txBox="1">
            <a:spLocks noChangeArrowheads="1"/>
          </p:cNvSpPr>
          <p:nvPr/>
        </p:nvSpPr>
        <p:spPr bwMode="auto">
          <a:xfrm>
            <a:off x="1244600" y="37338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204 </a:t>
            </a:r>
            <a:endParaRPr lang="it-IT"/>
          </a:p>
        </p:txBody>
      </p:sp>
      <p:sp>
        <p:nvSpPr>
          <p:cNvPr id="118" name="Text Box 83"/>
          <p:cNvSpPr txBox="1">
            <a:spLocks noChangeArrowheads="1"/>
          </p:cNvSpPr>
          <p:nvPr/>
        </p:nvSpPr>
        <p:spPr bwMode="auto">
          <a:xfrm>
            <a:off x="1295400" y="44958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113 </a:t>
            </a:r>
            <a:endParaRPr lang="it-IT"/>
          </a:p>
        </p:txBody>
      </p:sp>
      <p:sp>
        <p:nvSpPr>
          <p:cNvPr id="119" name="Text Box 84"/>
          <p:cNvSpPr txBox="1">
            <a:spLocks noChangeArrowheads="1"/>
          </p:cNvSpPr>
          <p:nvPr/>
        </p:nvSpPr>
        <p:spPr bwMode="auto">
          <a:xfrm>
            <a:off x="1295400" y="5241925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204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087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4" name="Group 2"/>
          <p:cNvGrpSpPr>
            <a:grpSpLocks/>
          </p:cNvGrpSpPr>
          <p:nvPr/>
        </p:nvGrpSpPr>
        <p:grpSpPr bwMode="auto">
          <a:xfrm>
            <a:off x="114300" y="76200"/>
            <a:ext cx="8915400" cy="6680200"/>
            <a:chOff x="72" y="48"/>
            <a:chExt cx="5616" cy="4208"/>
          </a:xfrm>
        </p:grpSpPr>
        <p:grpSp>
          <p:nvGrpSpPr>
            <p:cNvPr id="74768" name="Group 4"/>
            <p:cNvGrpSpPr>
              <a:grpSpLocks/>
            </p:cNvGrpSpPr>
            <p:nvPr/>
          </p:nvGrpSpPr>
          <p:grpSpPr bwMode="auto">
            <a:xfrm>
              <a:off x="72" y="48"/>
              <a:ext cx="5616" cy="4208"/>
              <a:chOff x="72" y="48"/>
              <a:chExt cx="5616" cy="4208"/>
            </a:xfrm>
          </p:grpSpPr>
          <p:sp>
            <p:nvSpPr>
              <p:cNvPr id="74783" name="Rectangle 5"/>
              <p:cNvSpPr>
                <a:spLocks noChangeArrowheads="1"/>
              </p:cNvSpPr>
              <p:nvPr/>
            </p:nvSpPr>
            <p:spPr bwMode="auto">
              <a:xfrm>
                <a:off x="72" y="48"/>
                <a:ext cx="5616" cy="41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000" b="1"/>
              </a:p>
            </p:txBody>
          </p:sp>
          <p:sp>
            <p:nvSpPr>
              <p:cNvPr id="74784" name="Text Box 6"/>
              <p:cNvSpPr txBox="1">
                <a:spLocks noChangeArrowheads="1"/>
              </p:cNvSpPr>
              <p:nvPr/>
            </p:nvSpPr>
            <p:spPr bwMode="auto">
              <a:xfrm>
                <a:off x="4344" y="2976"/>
                <a:ext cx="49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MAR</a:t>
                </a:r>
                <a:endParaRPr lang="it-IT"/>
              </a:p>
            </p:txBody>
          </p:sp>
          <p:sp>
            <p:nvSpPr>
              <p:cNvPr id="74785" name="Text Box 7"/>
              <p:cNvSpPr txBox="1">
                <a:spLocks noChangeArrowheads="1"/>
              </p:cNvSpPr>
              <p:nvPr/>
            </p:nvSpPr>
            <p:spPr bwMode="auto">
              <a:xfrm>
                <a:off x="4338" y="3287"/>
                <a:ext cx="49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MBR</a:t>
                </a:r>
              </a:p>
            </p:txBody>
          </p:sp>
          <p:grpSp>
            <p:nvGrpSpPr>
              <p:cNvPr id="74786" name="Group 8"/>
              <p:cNvGrpSpPr>
                <a:grpSpLocks/>
              </p:cNvGrpSpPr>
              <p:nvPr/>
            </p:nvGrpSpPr>
            <p:grpSpPr bwMode="auto">
              <a:xfrm>
                <a:off x="4368" y="1824"/>
                <a:ext cx="1296" cy="538"/>
                <a:chOff x="3648" y="1824"/>
                <a:chExt cx="1728" cy="538"/>
              </a:xfrm>
            </p:grpSpPr>
            <p:grpSp>
              <p:nvGrpSpPr>
                <p:cNvPr id="74852" name="Group 9"/>
                <p:cNvGrpSpPr>
                  <a:grpSpLocks/>
                </p:cNvGrpSpPr>
                <p:nvPr/>
              </p:nvGrpSpPr>
              <p:grpSpPr bwMode="auto">
                <a:xfrm>
                  <a:off x="3648" y="2112"/>
                  <a:ext cx="1728" cy="250"/>
                  <a:chOff x="3648" y="2112"/>
                  <a:chExt cx="1728" cy="250"/>
                </a:xfrm>
              </p:grpSpPr>
              <p:sp>
                <p:nvSpPr>
                  <p:cNvPr id="74856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4176" y="2117"/>
                    <a:ext cx="12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4857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48" y="2112"/>
                    <a:ext cx="416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it-IT" sz="2000" b="1"/>
                      <a:t>R2</a:t>
                    </a:r>
                  </a:p>
                </p:txBody>
              </p:sp>
            </p:grpSp>
            <p:grpSp>
              <p:nvGrpSpPr>
                <p:cNvPr id="74853" name="Group 12"/>
                <p:cNvGrpSpPr>
                  <a:grpSpLocks/>
                </p:cNvGrpSpPr>
                <p:nvPr/>
              </p:nvGrpSpPr>
              <p:grpSpPr bwMode="auto">
                <a:xfrm>
                  <a:off x="3648" y="1824"/>
                  <a:ext cx="1728" cy="250"/>
                  <a:chOff x="3648" y="2112"/>
                  <a:chExt cx="1728" cy="250"/>
                </a:xfrm>
              </p:grpSpPr>
              <p:sp>
                <p:nvSpPr>
                  <p:cNvPr id="74854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176" y="2117"/>
                    <a:ext cx="12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4855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48" y="2112"/>
                    <a:ext cx="416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it-IT" sz="2000" b="1"/>
                      <a:t>R1</a:t>
                    </a:r>
                  </a:p>
                </p:txBody>
              </p:sp>
            </p:grpSp>
          </p:grpSp>
          <p:grpSp>
            <p:nvGrpSpPr>
              <p:cNvPr id="74787" name="Group 15"/>
              <p:cNvGrpSpPr>
                <a:grpSpLocks/>
              </p:cNvGrpSpPr>
              <p:nvPr/>
            </p:nvGrpSpPr>
            <p:grpSpPr bwMode="auto">
              <a:xfrm>
                <a:off x="4206" y="624"/>
                <a:ext cx="1458" cy="250"/>
                <a:chOff x="4206" y="624"/>
                <a:chExt cx="1458" cy="250"/>
              </a:xfrm>
            </p:grpSpPr>
            <p:sp>
              <p:nvSpPr>
                <p:cNvPr id="74850" name="Rectangle 16"/>
                <p:cNvSpPr>
                  <a:spLocks noChangeArrowheads="1"/>
                </p:cNvSpPr>
                <p:nvPr/>
              </p:nvSpPr>
              <p:spPr bwMode="auto">
                <a:xfrm>
                  <a:off x="4800" y="629"/>
                  <a:ext cx="864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485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206" y="624"/>
                  <a:ext cx="33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/>
                    <a:t>PC</a:t>
                  </a:r>
                </a:p>
              </p:txBody>
            </p:sp>
          </p:grpSp>
          <p:grpSp>
            <p:nvGrpSpPr>
              <p:cNvPr id="74788" name="Group 18"/>
              <p:cNvGrpSpPr>
                <a:grpSpLocks/>
              </p:cNvGrpSpPr>
              <p:nvPr/>
            </p:nvGrpSpPr>
            <p:grpSpPr bwMode="auto">
              <a:xfrm>
                <a:off x="3984" y="987"/>
                <a:ext cx="1680" cy="250"/>
                <a:chOff x="3952" y="987"/>
                <a:chExt cx="1680" cy="250"/>
              </a:xfrm>
            </p:grpSpPr>
            <p:sp>
              <p:nvSpPr>
                <p:cNvPr id="74848" name="Rectangle 19"/>
                <p:cNvSpPr>
                  <a:spLocks noChangeArrowheads="1"/>
                </p:cNvSpPr>
                <p:nvPr/>
              </p:nvSpPr>
              <p:spPr bwMode="auto">
                <a:xfrm>
                  <a:off x="4272" y="992"/>
                  <a:ext cx="136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4849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952" y="987"/>
                  <a:ext cx="33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/>
                    <a:t> IR</a:t>
                  </a:r>
                  <a:endParaRPr lang="it-IT"/>
                </a:p>
              </p:txBody>
            </p:sp>
          </p:grpSp>
          <p:grpSp>
            <p:nvGrpSpPr>
              <p:cNvPr id="74789" name="Group 21"/>
              <p:cNvGrpSpPr>
                <a:grpSpLocks/>
              </p:cNvGrpSpPr>
              <p:nvPr/>
            </p:nvGrpSpPr>
            <p:grpSpPr bwMode="auto">
              <a:xfrm>
                <a:off x="104" y="192"/>
                <a:ext cx="1738" cy="4064"/>
                <a:chOff x="104" y="192"/>
                <a:chExt cx="1738" cy="4064"/>
              </a:xfrm>
            </p:grpSpPr>
            <p:grpSp>
              <p:nvGrpSpPr>
                <p:cNvPr id="74824" name="Group 22"/>
                <p:cNvGrpSpPr>
                  <a:grpSpLocks/>
                </p:cNvGrpSpPr>
                <p:nvPr/>
              </p:nvGrpSpPr>
              <p:grpSpPr bwMode="auto">
                <a:xfrm>
                  <a:off x="466" y="192"/>
                  <a:ext cx="1376" cy="3888"/>
                  <a:chOff x="288" y="192"/>
                  <a:chExt cx="1632" cy="3888"/>
                </a:xfrm>
              </p:grpSpPr>
              <p:grpSp>
                <p:nvGrpSpPr>
                  <p:cNvPr id="74826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288" y="288"/>
                    <a:ext cx="1632" cy="3696"/>
                    <a:chOff x="720" y="384"/>
                    <a:chExt cx="1296" cy="3840"/>
                  </a:xfrm>
                </p:grpSpPr>
                <p:grpSp>
                  <p:nvGrpSpPr>
                    <p:cNvPr id="74831" name="Group 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20" y="384"/>
                      <a:ext cx="1296" cy="2880"/>
                      <a:chOff x="720" y="1296"/>
                      <a:chExt cx="1296" cy="2880"/>
                    </a:xfrm>
                  </p:grpSpPr>
                  <p:sp>
                    <p:nvSpPr>
                      <p:cNvPr id="74836" name="Rectangle 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2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4837" name="Rectangle 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5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4838" name="Rectangle 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7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4839" name="Rectangle 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0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4840" name="Rectangle 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2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4841" name="Rectangle 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4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4842" name="Rectangle 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7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4843" name="Rectangle 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9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4844" name="Rectangle 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2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4845" name="Rectangle 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4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4846" name="Rectangle 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6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4847" name="Rectangle 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9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</p:grpSp>
                <p:sp>
                  <p:nvSpPr>
                    <p:cNvPr id="74832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26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4833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50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4834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74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4835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98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74827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288" y="398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4828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8" y="192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4829" name="Line 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0" y="192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4830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1920" y="3936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74825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104" y="280"/>
                  <a:ext cx="404" cy="39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100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101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102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103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104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105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106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107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108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109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110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111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112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113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/>
                </a:p>
              </p:txBody>
            </p:sp>
          </p:grpSp>
          <p:grpSp>
            <p:nvGrpSpPr>
              <p:cNvPr id="74790" name="Group 46"/>
              <p:cNvGrpSpPr>
                <a:grpSpLocks/>
              </p:cNvGrpSpPr>
              <p:nvPr/>
            </p:nvGrpSpPr>
            <p:grpSpPr bwMode="auto">
              <a:xfrm>
                <a:off x="2066" y="192"/>
                <a:ext cx="1760" cy="3888"/>
                <a:chOff x="2066" y="192"/>
                <a:chExt cx="1760" cy="3888"/>
              </a:xfrm>
            </p:grpSpPr>
            <p:grpSp>
              <p:nvGrpSpPr>
                <p:cNvPr id="74800" name="Group 47"/>
                <p:cNvGrpSpPr>
                  <a:grpSpLocks/>
                </p:cNvGrpSpPr>
                <p:nvPr/>
              </p:nvGrpSpPr>
              <p:grpSpPr bwMode="auto">
                <a:xfrm>
                  <a:off x="2450" y="192"/>
                  <a:ext cx="1376" cy="3888"/>
                  <a:chOff x="288" y="192"/>
                  <a:chExt cx="1632" cy="3888"/>
                </a:xfrm>
              </p:grpSpPr>
              <p:grpSp>
                <p:nvGrpSpPr>
                  <p:cNvPr id="74802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88" y="288"/>
                    <a:ext cx="1632" cy="3696"/>
                    <a:chOff x="720" y="384"/>
                    <a:chExt cx="1296" cy="3840"/>
                  </a:xfrm>
                </p:grpSpPr>
                <p:grpSp>
                  <p:nvGrpSpPr>
                    <p:cNvPr id="74807" name="Group 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20" y="384"/>
                      <a:ext cx="1296" cy="2880"/>
                      <a:chOff x="720" y="1296"/>
                      <a:chExt cx="1296" cy="2880"/>
                    </a:xfrm>
                  </p:grpSpPr>
                  <p:sp>
                    <p:nvSpPr>
                      <p:cNvPr id="74812" name="Rectangle 5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2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4813" name="Rectangle 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5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4814" name="Rectangle 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7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4815" name="Rectangle 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0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4816" name="Rectangle 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2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4817" name="Rectangle 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4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4818" name="Rectangle 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7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4819" name="Rectangle 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9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4820" name="Rectangle 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2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4821" name="Rectangle 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4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4822" name="Rectangle 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6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4823" name="Rectangle 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9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</p:grpSp>
                <p:sp>
                  <p:nvSpPr>
                    <p:cNvPr id="74808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26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4809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50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4810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74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4811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98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74803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288" y="398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4804" name="Line 6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8" y="192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4805" name="Line 6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0" y="192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4806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1920" y="3936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74801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2066" y="748"/>
                  <a:ext cx="404" cy="32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 sz="2000" b="1">
                    <a:latin typeface="Courier New" pitchFamily="49" charset="0"/>
                  </a:endParaRP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 sz="2000" b="1">
                    <a:latin typeface="Courier New" pitchFamily="49" charset="0"/>
                  </a:endParaRP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200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201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202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203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204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205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206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207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 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 sz="2000" b="1"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74791" name="Group 71"/>
              <p:cNvGrpSpPr>
                <a:grpSpLocks/>
              </p:cNvGrpSpPr>
              <p:nvPr/>
            </p:nvGrpSpPr>
            <p:grpSpPr bwMode="auto">
              <a:xfrm>
                <a:off x="3820" y="1680"/>
                <a:ext cx="404" cy="432"/>
                <a:chOff x="3820" y="1680"/>
                <a:chExt cx="404" cy="432"/>
              </a:xfrm>
            </p:grpSpPr>
            <p:sp>
              <p:nvSpPr>
                <p:cNvPr id="74798" name="AutoShape 72"/>
                <p:cNvSpPr>
                  <a:spLocks/>
                </p:cNvSpPr>
                <p:nvPr/>
              </p:nvSpPr>
              <p:spPr bwMode="auto">
                <a:xfrm>
                  <a:off x="3888" y="1680"/>
                  <a:ext cx="48" cy="432"/>
                </a:xfrm>
                <a:prstGeom prst="rightBrace">
                  <a:avLst>
                    <a:gd name="adj1" fmla="val 7500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4799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3820" y="1776"/>
                  <a:ext cx="40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>
                      <a:latin typeface="Courier New" pitchFamily="49" charset="0"/>
                    </a:rPr>
                    <a:t> A </a:t>
                  </a:r>
                  <a:endParaRPr lang="it-IT"/>
                </a:p>
              </p:txBody>
            </p:sp>
          </p:grpSp>
          <p:grpSp>
            <p:nvGrpSpPr>
              <p:cNvPr id="74792" name="Group 74"/>
              <p:cNvGrpSpPr>
                <a:grpSpLocks/>
              </p:cNvGrpSpPr>
              <p:nvPr/>
            </p:nvGrpSpPr>
            <p:grpSpPr bwMode="auto">
              <a:xfrm>
                <a:off x="3820" y="2160"/>
                <a:ext cx="404" cy="432"/>
                <a:chOff x="3820" y="1680"/>
                <a:chExt cx="404" cy="432"/>
              </a:xfrm>
            </p:grpSpPr>
            <p:sp>
              <p:nvSpPr>
                <p:cNvPr id="74796" name="AutoShape 75"/>
                <p:cNvSpPr>
                  <a:spLocks/>
                </p:cNvSpPr>
                <p:nvPr/>
              </p:nvSpPr>
              <p:spPr bwMode="auto">
                <a:xfrm>
                  <a:off x="3888" y="1680"/>
                  <a:ext cx="48" cy="432"/>
                </a:xfrm>
                <a:prstGeom prst="rightBrace">
                  <a:avLst>
                    <a:gd name="adj1" fmla="val 7500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4797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3820" y="1776"/>
                  <a:ext cx="40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>
                      <a:latin typeface="Courier New" pitchFamily="49" charset="0"/>
                    </a:rPr>
                    <a:t> B </a:t>
                  </a:r>
                  <a:endParaRPr lang="it-IT"/>
                </a:p>
              </p:txBody>
            </p:sp>
          </p:grpSp>
          <p:grpSp>
            <p:nvGrpSpPr>
              <p:cNvPr id="74793" name="Group 77"/>
              <p:cNvGrpSpPr>
                <a:grpSpLocks/>
              </p:cNvGrpSpPr>
              <p:nvPr/>
            </p:nvGrpSpPr>
            <p:grpSpPr bwMode="auto">
              <a:xfrm>
                <a:off x="3836" y="2624"/>
                <a:ext cx="596" cy="432"/>
                <a:chOff x="3820" y="1680"/>
                <a:chExt cx="596" cy="432"/>
              </a:xfrm>
            </p:grpSpPr>
            <p:sp>
              <p:nvSpPr>
                <p:cNvPr id="74794" name="AutoShape 78"/>
                <p:cNvSpPr>
                  <a:spLocks/>
                </p:cNvSpPr>
                <p:nvPr/>
              </p:nvSpPr>
              <p:spPr bwMode="auto">
                <a:xfrm>
                  <a:off x="3888" y="1680"/>
                  <a:ext cx="48" cy="432"/>
                </a:xfrm>
                <a:prstGeom prst="rightBrace">
                  <a:avLst>
                    <a:gd name="adj1" fmla="val 7500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4795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3820" y="1776"/>
                  <a:ext cx="59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>
                      <a:latin typeface="Courier New" pitchFamily="49" charset="0"/>
                    </a:rPr>
                    <a:t> MAX </a:t>
                  </a:r>
                  <a:endParaRPr lang="it-IT"/>
                </a:p>
              </p:txBody>
            </p:sp>
          </p:grpSp>
        </p:grpSp>
        <p:sp>
          <p:nvSpPr>
            <p:cNvPr id="74766" name="Rectangle 94"/>
            <p:cNvSpPr>
              <a:spLocks noChangeArrowheads="1"/>
            </p:cNvSpPr>
            <p:nvPr/>
          </p:nvSpPr>
          <p:spPr bwMode="auto">
            <a:xfrm>
              <a:off x="4773" y="3293"/>
              <a:ext cx="891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4767" name="Rectangle 95"/>
            <p:cNvSpPr>
              <a:spLocks noChangeArrowheads="1"/>
            </p:cNvSpPr>
            <p:nvPr/>
          </p:nvSpPr>
          <p:spPr bwMode="auto">
            <a:xfrm>
              <a:off x="4773" y="2981"/>
              <a:ext cx="891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74755" name="Rectangle 96"/>
          <p:cNvSpPr>
            <a:spLocks noChangeArrowheads="1"/>
          </p:cNvSpPr>
          <p:nvPr/>
        </p:nvSpPr>
        <p:spPr bwMode="auto">
          <a:xfrm>
            <a:off x="6172200" y="2057400"/>
            <a:ext cx="17526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/>
              <a:t>(905-845)&gt;0</a:t>
            </a:r>
          </a:p>
        </p:txBody>
      </p:sp>
      <p:sp>
        <p:nvSpPr>
          <p:cNvPr id="74756" name="Text Box 97"/>
          <p:cNvSpPr txBox="1">
            <a:spLocks noChangeArrowheads="1"/>
          </p:cNvSpPr>
          <p:nvPr/>
        </p:nvSpPr>
        <p:spPr bwMode="auto">
          <a:xfrm>
            <a:off x="6934200" y="1600200"/>
            <a:ext cx="21723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err="1" smtClean="0">
                <a:latin typeface="Courier New" pitchFamily="49" charset="0"/>
              </a:rPr>
              <a:t>SALTA_SE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</a:t>
            </a:r>
            <a:r>
              <a:rPr lang="it-IT" sz="2000" b="1" dirty="0" smtClean="0">
                <a:latin typeface="Courier New" pitchFamily="49" charset="0"/>
              </a:rPr>
              <a:t> 111</a:t>
            </a:r>
            <a:endParaRPr lang="it-IT" dirty="0">
              <a:latin typeface="Courier New" pitchFamily="49" charset="0"/>
            </a:endParaRPr>
          </a:p>
        </p:txBody>
      </p:sp>
      <p:sp>
        <p:nvSpPr>
          <p:cNvPr id="74757" name="Text Box 98"/>
          <p:cNvSpPr txBox="1">
            <a:spLocks noChangeArrowheads="1"/>
          </p:cNvSpPr>
          <p:nvPr/>
        </p:nvSpPr>
        <p:spPr bwMode="auto">
          <a:xfrm>
            <a:off x="7924800" y="3352800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845</a:t>
            </a:r>
          </a:p>
        </p:txBody>
      </p:sp>
      <p:sp>
        <p:nvSpPr>
          <p:cNvPr id="74758" name="Text Box 99"/>
          <p:cNvSpPr txBox="1">
            <a:spLocks noChangeArrowheads="1"/>
          </p:cNvSpPr>
          <p:nvPr/>
        </p:nvSpPr>
        <p:spPr bwMode="auto">
          <a:xfrm>
            <a:off x="7937500" y="2895600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905</a:t>
            </a:r>
          </a:p>
        </p:txBody>
      </p:sp>
      <p:grpSp>
        <p:nvGrpSpPr>
          <p:cNvPr id="74759" name="Group 100"/>
          <p:cNvGrpSpPr>
            <a:grpSpLocks/>
          </p:cNvGrpSpPr>
          <p:nvPr/>
        </p:nvGrpSpPr>
        <p:grpSpPr bwMode="auto">
          <a:xfrm>
            <a:off x="4010025" y="2622550"/>
            <a:ext cx="1898650" cy="1403350"/>
            <a:chOff x="2526" y="1652"/>
            <a:chExt cx="1196" cy="884"/>
          </a:xfrm>
        </p:grpSpPr>
        <p:sp>
          <p:nvSpPr>
            <p:cNvPr id="74763" name="Text Box 101"/>
            <p:cNvSpPr txBox="1">
              <a:spLocks noChangeArrowheads="1"/>
            </p:cNvSpPr>
            <p:nvPr/>
          </p:nvSpPr>
          <p:spPr bwMode="auto">
            <a:xfrm>
              <a:off x="2526" y="1652"/>
              <a:ext cx="11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>
                  <a:latin typeface="Courier New" pitchFamily="49" charset="0"/>
                </a:rPr>
                <a:t>_____</a:t>
              </a:r>
              <a:r>
                <a:rPr lang="it-IT" sz="2000" b="1">
                  <a:latin typeface="Courier New" pitchFamily="49" charset="0"/>
                </a:rPr>
                <a:t>905 </a:t>
              </a:r>
              <a:r>
                <a:rPr lang="it-IT" sz="2000">
                  <a:latin typeface="Courier New" pitchFamily="49" charset="0"/>
                </a:rPr>
                <a:t>_</a:t>
              </a:r>
            </a:p>
            <a:p>
              <a:pPr eaLnBrk="0" hangingPunct="0"/>
              <a:r>
                <a:rPr lang="it-IT" sz="2000">
                  <a:latin typeface="Courier New" pitchFamily="49" charset="0"/>
                </a:rPr>
                <a:t>___________</a:t>
              </a:r>
              <a:endParaRPr lang="it-IT">
                <a:latin typeface="Courier New" pitchFamily="49" charset="0"/>
              </a:endParaRPr>
            </a:p>
          </p:txBody>
        </p:sp>
        <p:sp>
          <p:nvSpPr>
            <p:cNvPr id="74764" name="Text Box 102"/>
            <p:cNvSpPr txBox="1">
              <a:spLocks noChangeArrowheads="1"/>
            </p:cNvSpPr>
            <p:nvPr/>
          </p:nvSpPr>
          <p:spPr bwMode="auto">
            <a:xfrm>
              <a:off x="2550" y="2094"/>
              <a:ext cx="11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>
                  <a:latin typeface="Courier New" pitchFamily="49" charset="0"/>
                </a:rPr>
                <a:t>____ </a:t>
              </a:r>
              <a:r>
                <a:rPr lang="it-IT" sz="2000" b="1">
                  <a:latin typeface="Courier New" pitchFamily="49" charset="0"/>
                </a:rPr>
                <a:t>845</a:t>
              </a:r>
              <a:r>
                <a:rPr lang="it-IT" sz="2000">
                  <a:latin typeface="Courier New" pitchFamily="49" charset="0"/>
                </a:rPr>
                <a:t> _</a:t>
              </a:r>
            </a:p>
            <a:p>
              <a:pPr eaLnBrk="0" hangingPunct="0"/>
              <a:r>
                <a:rPr lang="it-IT" sz="2000">
                  <a:latin typeface="Courier New" pitchFamily="49" charset="0"/>
                </a:rPr>
                <a:t>___________</a:t>
              </a:r>
              <a:endParaRPr lang="it-IT">
                <a:latin typeface="Courier New" pitchFamily="49" charset="0"/>
              </a:endParaRPr>
            </a:p>
          </p:txBody>
        </p:sp>
      </p:grpSp>
      <p:sp>
        <p:nvSpPr>
          <p:cNvPr id="74760" name="Line 103"/>
          <p:cNvSpPr>
            <a:spLocks noChangeShapeType="1"/>
          </p:cNvSpPr>
          <p:nvPr/>
        </p:nvSpPr>
        <p:spPr bwMode="auto">
          <a:xfrm flipV="1">
            <a:off x="8763000" y="1219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4761" name="Text Box 104"/>
          <p:cNvSpPr txBox="1">
            <a:spLocks noChangeArrowheads="1"/>
          </p:cNvSpPr>
          <p:nvPr/>
        </p:nvSpPr>
        <p:spPr bwMode="auto">
          <a:xfrm>
            <a:off x="8032750" y="1000125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111</a:t>
            </a:r>
          </a:p>
        </p:txBody>
      </p:sp>
      <p:sp>
        <p:nvSpPr>
          <p:cNvPr id="74762" name="Text Box 105"/>
          <p:cNvSpPr txBox="1">
            <a:spLocks noChangeArrowheads="1"/>
          </p:cNvSpPr>
          <p:nvPr/>
        </p:nvSpPr>
        <p:spPr bwMode="auto">
          <a:xfrm>
            <a:off x="6480175" y="152400"/>
            <a:ext cx="1253869" cy="46166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b="1" i="1" dirty="0" smtClean="0"/>
              <a:t>Esegui I</a:t>
            </a:r>
            <a:endParaRPr lang="it-IT" dirty="0"/>
          </a:p>
        </p:txBody>
      </p:sp>
      <p:sp>
        <p:nvSpPr>
          <p:cNvPr id="106" name="Text Box 71"/>
          <p:cNvSpPr txBox="1">
            <a:spLocks noChangeArrowheads="1"/>
          </p:cNvSpPr>
          <p:nvPr/>
        </p:nvSpPr>
        <p:spPr bwMode="auto">
          <a:xfrm>
            <a:off x="860425" y="8350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R1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07" name="Text Box 72"/>
          <p:cNvSpPr txBox="1">
            <a:spLocks noChangeArrowheads="1"/>
          </p:cNvSpPr>
          <p:nvPr/>
        </p:nvSpPr>
        <p:spPr bwMode="auto">
          <a:xfrm>
            <a:off x="863600" y="15081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R2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08" name="Text Box 73"/>
          <p:cNvSpPr txBox="1">
            <a:spLocks noChangeArrowheads="1"/>
          </p:cNvSpPr>
          <p:nvPr/>
        </p:nvSpPr>
        <p:spPr bwMode="auto">
          <a:xfrm>
            <a:off x="850900" y="2689225"/>
            <a:ext cx="21723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err="1" smtClean="0">
                <a:latin typeface="Courier New" pitchFamily="49" charset="0"/>
              </a:rPr>
              <a:t>SALTA_SE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</a:t>
            </a:r>
            <a:r>
              <a:rPr lang="it-IT" sz="2000" b="1" dirty="0" smtClean="0">
                <a:latin typeface="Courier New" pitchFamily="49" charset="0"/>
              </a:rPr>
              <a:t> 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09" name="Text Box 74"/>
          <p:cNvSpPr txBox="1">
            <a:spLocks noChangeArrowheads="1"/>
          </p:cNvSpPr>
          <p:nvPr/>
        </p:nvSpPr>
        <p:spPr bwMode="auto">
          <a:xfrm>
            <a:off x="876300" y="33750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R2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0" name="Text Box 75"/>
          <p:cNvSpPr txBox="1">
            <a:spLocks noChangeArrowheads="1"/>
          </p:cNvSpPr>
          <p:nvPr/>
        </p:nvSpPr>
        <p:spPr bwMode="auto">
          <a:xfrm>
            <a:off x="876300" y="41243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- 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1" name="Text Box 76"/>
          <p:cNvSpPr txBox="1">
            <a:spLocks noChangeArrowheads="1"/>
          </p:cNvSpPr>
          <p:nvPr/>
        </p:nvSpPr>
        <p:spPr bwMode="auto">
          <a:xfrm>
            <a:off x="876300" y="48482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R1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2" name="Text Box 77"/>
          <p:cNvSpPr txBox="1">
            <a:spLocks noChangeArrowheads="1"/>
          </p:cNvSpPr>
          <p:nvPr/>
        </p:nvSpPr>
        <p:spPr bwMode="auto">
          <a:xfrm>
            <a:off x="889000" y="5622925"/>
            <a:ext cx="18774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HALT  </a:t>
            </a:r>
            <a:r>
              <a:rPr lang="it-IT" sz="2000" b="1" dirty="0">
                <a:latin typeface="Courier New" pitchFamily="49" charset="0"/>
              </a:rPr>
              <a:t>- </a:t>
            </a:r>
            <a:r>
              <a:rPr lang="it-IT" sz="2000" dirty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3" name="Text Box 78"/>
          <p:cNvSpPr txBox="1">
            <a:spLocks noChangeArrowheads="1"/>
          </p:cNvSpPr>
          <p:nvPr/>
        </p:nvSpPr>
        <p:spPr bwMode="auto">
          <a:xfrm>
            <a:off x="850900" y="2298700"/>
            <a:ext cx="21852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COMPARA R1</a:t>
            </a:r>
            <a:r>
              <a:rPr lang="it-IT" sz="2000" dirty="0" smtClean="0">
                <a:latin typeface="Courier New" pitchFamily="49" charset="0"/>
              </a:rPr>
              <a:t> </a:t>
            </a:r>
            <a:r>
              <a:rPr lang="it-IT" sz="2000" b="1" dirty="0">
                <a:latin typeface="Courier New" pitchFamily="49" charset="0"/>
              </a:rPr>
              <a:t>R2</a:t>
            </a:r>
            <a:endParaRPr lang="it-IT" dirty="0"/>
          </a:p>
        </p:txBody>
      </p:sp>
      <p:sp>
        <p:nvSpPr>
          <p:cNvPr id="114" name="Text Box 79"/>
          <p:cNvSpPr txBox="1">
            <a:spLocks noChangeArrowheads="1"/>
          </p:cNvSpPr>
          <p:nvPr/>
        </p:nvSpPr>
        <p:spPr bwMode="auto">
          <a:xfrm>
            <a:off x="1206500" y="12192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200 </a:t>
            </a:r>
            <a:endParaRPr lang="it-IT"/>
          </a:p>
        </p:txBody>
      </p:sp>
      <p:sp>
        <p:nvSpPr>
          <p:cNvPr id="115" name="Text Box 80"/>
          <p:cNvSpPr txBox="1">
            <a:spLocks noChangeArrowheads="1"/>
          </p:cNvSpPr>
          <p:nvPr/>
        </p:nvSpPr>
        <p:spPr bwMode="auto">
          <a:xfrm>
            <a:off x="1206500" y="1901825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202 </a:t>
            </a:r>
            <a:endParaRPr lang="it-IT"/>
          </a:p>
        </p:txBody>
      </p:sp>
      <p:sp>
        <p:nvSpPr>
          <p:cNvPr id="116" name="Text Box 81"/>
          <p:cNvSpPr txBox="1">
            <a:spLocks noChangeArrowheads="1"/>
          </p:cNvSpPr>
          <p:nvPr/>
        </p:nvSpPr>
        <p:spPr bwMode="auto">
          <a:xfrm>
            <a:off x="1231900" y="30480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111 </a:t>
            </a:r>
            <a:endParaRPr lang="it-IT"/>
          </a:p>
        </p:txBody>
      </p:sp>
      <p:sp>
        <p:nvSpPr>
          <p:cNvPr id="117" name="Text Box 82"/>
          <p:cNvSpPr txBox="1">
            <a:spLocks noChangeArrowheads="1"/>
          </p:cNvSpPr>
          <p:nvPr/>
        </p:nvSpPr>
        <p:spPr bwMode="auto">
          <a:xfrm>
            <a:off x="1244600" y="37338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204 </a:t>
            </a:r>
            <a:endParaRPr lang="it-IT"/>
          </a:p>
        </p:txBody>
      </p:sp>
      <p:sp>
        <p:nvSpPr>
          <p:cNvPr id="118" name="Text Box 83"/>
          <p:cNvSpPr txBox="1">
            <a:spLocks noChangeArrowheads="1"/>
          </p:cNvSpPr>
          <p:nvPr/>
        </p:nvSpPr>
        <p:spPr bwMode="auto">
          <a:xfrm>
            <a:off x="1295400" y="44958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113 </a:t>
            </a:r>
            <a:endParaRPr lang="it-IT"/>
          </a:p>
        </p:txBody>
      </p:sp>
      <p:sp>
        <p:nvSpPr>
          <p:cNvPr id="119" name="Text Box 84"/>
          <p:cNvSpPr txBox="1">
            <a:spLocks noChangeArrowheads="1"/>
          </p:cNvSpPr>
          <p:nvPr/>
        </p:nvSpPr>
        <p:spPr bwMode="auto">
          <a:xfrm>
            <a:off x="1295400" y="5241925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204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960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778" name="Group 2"/>
          <p:cNvGrpSpPr>
            <a:grpSpLocks/>
          </p:cNvGrpSpPr>
          <p:nvPr/>
        </p:nvGrpSpPr>
        <p:grpSpPr bwMode="auto">
          <a:xfrm>
            <a:off x="114300" y="76200"/>
            <a:ext cx="8915400" cy="6680200"/>
            <a:chOff x="72" y="48"/>
            <a:chExt cx="5616" cy="4208"/>
          </a:xfrm>
        </p:grpSpPr>
        <p:grpSp>
          <p:nvGrpSpPr>
            <p:cNvPr id="75790" name="Group 4"/>
            <p:cNvGrpSpPr>
              <a:grpSpLocks/>
            </p:cNvGrpSpPr>
            <p:nvPr/>
          </p:nvGrpSpPr>
          <p:grpSpPr bwMode="auto">
            <a:xfrm>
              <a:off x="72" y="48"/>
              <a:ext cx="5616" cy="4208"/>
              <a:chOff x="72" y="48"/>
              <a:chExt cx="5616" cy="4208"/>
            </a:xfrm>
          </p:grpSpPr>
          <p:sp>
            <p:nvSpPr>
              <p:cNvPr id="75805" name="Rectangle 5"/>
              <p:cNvSpPr>
                <a:spLocks noChangeArrowheads="1"/>
              </p:cNvSpPr>
              <p:nvPr/>
            </p:nvSpPr>
            <p:spPr bwMode="auto">
              <a:xfrm>
                <a:off x="72" y="48"/>
                <a:ext cx="5616" cy="41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000" b="1"/>
              </a:p>
            </p:txBody>
          </p:sp>
          <p:sp>
            <p:nvSpPr>
              <p:cNvPr id="75806" name="Text Box 6"/>
              <p:cNvSpPr txBox="1">
                <a:spLocks noChangeArrowheads="1"/>
              </p:cNvSpPr>
              <p:nvPr/>
            </p:nvSpPr>
            <p:spPr bwMode="auto">
              <a:xfrm>
                <a:off x="4344" y="2976"/>
                <a:ext cx="49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MAR</a:t>
                </a:r>
                <a:endParaRPr lang="it-IT"/>
              </a:p>
            </p:txBody>
          </p:sp>
          <p:sp>
            <p:nvSpPr>
              <p:cNvPr id="75807" name="Text Box 7"/>
              <p:cNvSpPr txBox="1">
                <a:spLocks noChangeArrowheads="1"/>
              </p:cNvSpPr>
              <p:nvPr/>
            </p:nvSpPr>
            <p:spPr bwMode="auto">
              <a:xfrm>
                <a:off x="4338" y="3287"/>
                <a:ext cx="49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MBR</a:t>
                </a:r>
              </a:p>
            </p:txBody>
          </p:sp>
          <p:grpSp>
            <p:nvGrpSpPr>
              <p:cNvPr id="75808" name="Group 8"/>
              <p:cNvGrpSpPr>
                <a:grpSpLocks/>
              </p:cNvGrpSpPr>
              <p:nvPr/>
            </p:nvGrpSpPr>
            <p:grpSpPr bwMode="auto">
              <a:xfrm>
                <a:off x="4368" y="1824"/>
                <a:ext cx="1296" cy="538"/>
                <a:chOff x="3648" y="1824"/>
                <a:chExt cx="1728" cy="538"/>
              </a:xfrm>
            </p:grpSpPr>
            <p:grpSp>
              <p:nvGrpSpPr>
                <p:cNvPr id="75874" name="Group 9"/>
                <p:cNvGrpSpPr>
                  <a:grpSpLocks/>
                </p:cNvGrpSpPr>
                <p:nvPr/>
              </p:nvGrpSpPr>
              <p:grpSpPr bwMode="auto">
                <a:xfrm>
                  <a:off x="3648" y="2112"/>
                  <a:ext cx="1728" cy="250"/>
                  <a:chOff x="3648" y="2112"/>
                  <a:chExt cx="1728" cy="250"/>
                </a:xfrm>
              </p:grpSpPr>
              <p:sp>
                <p:nvSpPr>
                  <p:cNvPr id="75878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4176" y="2117"/>
                    <a:ext cx="12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5879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48" y="2112"/>
                    <a:ext cx="416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it-IT" sz="2000" b="1"/>
                      <a:t>R2</a:t>
                    </a:r>
                  </a:p>
                </p:txBody>
              </p:sp>
            </p:grpSp>
            <p:grpSp>
              <p:nvGrpSpPr>
                <p:cNvPr id="75875" name="Group 12"/>
                <p:cNvGrpSpPr>
                  <a:grpSpLocks/>
                </p:cNvGrpSpPr>
                <p:nvPr/>
              </p:nvGrpSpPr>
              <p:grpSpPr bwMode="auto">
                <a:xfrm>
                  <a:off x="3648" y="1824"/>
                  <a:ext cx="1728" cy="250"/>
                  <a:chOff x="3648" y="2112"/>
                  <a:chExt cx="1728" cy="250"/>
                </a:xfrm>
              </p:grpSpPr>
              <p:sp>
                <p:nvSpPr>
                  <p:cNvPr id="75876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176" y="2117"/>
                    <a:ext cx="12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5877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48" y="2112"/>
                    <a:ext cx="416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it-IT" sz="2000" b="1"/>
                      <a:t>R1</a:t>
                    </a:r>
                  </a:p>
                </p:txBody>
              </p:sp>
            </p:grpSp>
          </p:grpSp>
          <p:grpSp>
            <p:nvGrpSpPr>
              <p:cNvPr id="75809" name="Group 15"/>
              <p:cNvGrpSpPr>
                <a:grpSpLocks/>
              </p:cNvGrpSpPr>
              <p:nvPr/>
            </p:nvGrpSpPr>
            <p:grpSpPr bwMode="auto">
              <a:xfrm>
                <a:off x="4206" y="624"/>
                <a:ext cx="1458" cy="250"/>
                <a:chOff x="4206" y="624"/>
                <a:chExt cx="1458" cy="250"/>
              </a:xfrm>
            </p:grpSpPr>
            <p:sp>
              <p:nvSpPr>
                <p:cNvPr id="75872" name="Rectangle 16"/>
                <p:cNvSpPr>
                  <a:spLocks noChangeArrowheads="1"/>
                </p:cNvSpPr>
                <p:nvPr/>
              </p:nvSpPr>
              <p:spPr bwMode="auto">
                <a:xfrm>
                  <a:off x="4800" y="629"/>
                  <a:ext cx="864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5873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206" y="624"/>
                  <a:ext cx="33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/>
                    <a:t>PC</a:t>
                  </a:r>
                </a:p>
              </p:txBody>
            </p:sp>
          </p:grpSp>
          <p:grpSp>
            <p:nvGrpSpPr>
              <p:cNvPr id="75810" name="Group 18"/>
              <p:cNvGrpSpPr>
                <a:grpSpLocks/>
              </p:cNvGrpSpPr>
              <p:nvPr/>
            </p:nvGrpSpPr>
            <p:grpSpPr bwMode="auto">
              <a:xfrm>
                <a:off x="3984" y="987"/>
                <a:ext cx="1680" cy="250"/>
                <a:chOff x="3952" y="987"/>
                <a:chExt cx="1680" cy="250"/>
              </a:xfrm>
            </p:grpSpPr>
            <p:sp>
              <p:nvSpPr>
                <p:cNvPr id="75870" name="Rectangle 19"/>
                <p:cNvSpPr>
                  <a:spLocks noChangeArrowheads="1"/>
                </p:cNvSpPr>
                <p:nvPr/>
              </p:nvSpPr>
              <p:spPr bwMode="auto">
                <a:xfrm>
                  <a:off x="4272" y="992"/>
                  <a:ext cx="136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5871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952" y="987"/>
                  <a:ext cx="33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/>
                    <a:t> IR</a:t>
                  </a:r>
                  <a:endParaRPr lang="it-IT"/>
                </a:p>
              </p:txBody>
            </p:sp>
          </p:grpSp>
          <p:grpSp>
            <p:nvGrpSpPr>
              <p:cNvPr id="75811" name="Group 21"/>
              <p:cNvGrpSpPr>
                <a:grpSpLocks/>
              </p:cNvGrpSpPr>
              <p:nvPr/>
            </p:nvGrpSpPr>
            <p:grpSpPr bwMode="auto">
              <a:xfrm>
                <a:off x="104" y="192"/>
                <a:ext cx="1738" cy="4064"/>
                <a:chOff x="104" y="192"/>
                <a:chExt cx="1738" cy="4064"/>
              </a:xfrm>
            </p:grpSpPr>
            <p:grpSp>
              <p:nvGrpSpPr>
                <p:cNvPr id="75846" name="Group 22"/>
                <p:cNvGrpSpPr>
                  <a:grpSpLocks/>
                </p:cNvGrpSpPr>
                <p:nvPr/>
              </p:nvGrpSpPr>
              <p:grpSpPr bwMode="auto">
                <a:xfrm>
                  <a:off x="466" y="192"/>
                  <a:ext cx="1376" cy="3888"/>
                  <a:chOff x="288" y="192"/>
                  <a:chExt cx="1632" cy="3888"/>
                </a:xfrm>
              </p:grpSpPr>
              <p:grpSp>
                <p:nvGrpSpPr>
                  <p:cNvPr id="75848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288" y="288"/>
                    <a:ext cx="1632" cy="3696"/>
                    <a:chOff x="720" y="384"/>
                    <a:chExt cx="1296" cy="3840"/>
                  </a:xfrm>
                </p:grpSpPr>
                <p:grpSp>
                  <p:nvGrpSpPr>
                    <p:cNvPr id="75853" name="Group 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20" y="384"/>
                      <a:ext cx="1296" cy="2880"/>
                      <a:chOff x="720" y="1296"/>
                      <a:chExt cx="1296" cy="2880"/>
                    </a:xfrm>
                  </p:grpSpPr>
                  <p:sp>
                    <p:nvSpPr>
                      <p:cNvPr id="75858" name="Rectangle 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2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5859" name="Rectangle 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5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5860" name="Rectangle 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7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5861" name="Rectangle 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0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5862" name="Rectangle 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2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5863" name="Rectangle 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4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5864" name="Rectangle 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7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5865" name="Rectangle 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9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5866" name="Rectangle 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2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5867" name="Rectangle 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4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5868" name="Rectangle 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6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5869" name="Rectangle 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9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</p:grpSp>
                <p:sp>
                  <p:nvSpPr>
                    <p:cNvPr id="75854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26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5855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50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5856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74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5857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98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75849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288" y="398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5850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8" y="192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5851" name="Line 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0" y="192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5852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1920" y="3936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75847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104" y="280"/>
                  <a:ext cx="404" cy="39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100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101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102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103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104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105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106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107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108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109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110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111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112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113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/>
                </a:p>
              </p:txBody>
            </p:sp>
          </p:grpSp>
          <p:grpSp>
            <p:nvGrpSpPr>
              <p:cNvPr id="75812" name="Group 46"/>
              <p:cNvGrpSpPr>
                <a:grpSpLocks/>
              </p:cNvGrpSpPr>
              <p:nvPr/>
            </p:nvGrpSpPr>
            <p:grpSpPr bwMode="auto">
              <a:xfrm>
                <a:off x="2066" y="192"/>
                <a:ext cx="1760" cy="3888"/>
                <a:chOff x="2066" y="192"/>
                <a:chExt cx="1760" cy="3888"/>
              </a:xfrm>
            </p:grpSpPr>
            <p:grpSp>
              <p:nvGrpSpPr>
                <p:cNvPr id="75822" name="Group 47"/>
                <p:cNvGrpSpPr>
                  <a:grpSpLocks/>
                </p:cNvGrpSpPr>
                <p:nvPr/>
              </p:nvGrpSpPr>
              <p:grpSpPr bwMode="auto">
                <a:xfrm>
                  <a:off x="2450" y="192"/>
                  <a:ext cx="1376" cy="3888"/>
                  <a:chOff x="288" y="192"/>
                  <a:chExt cx="1632" cy="3888"/>
                </a:xfrm>
              </p:grpSpPr>
              <p:grpSp>
                <p:nvGrpSpPr>
                  <p:cNvPr id="75824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88" y="288"/>
                    <a:ext cx="1632" cy="3696"/>
                    <a:chOff x="720" y="384"/>
                    <a:chExt cx="1296" cy="3840"/>
                  </a:xfrm>
                </p:grpSpPr>
                <p:grpSp>
                  <p:nvGrpSpPr>
                    <p:cNvPr id="75829" name="Group 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20" y="384"/>
                      <a:ext cx="1296" cy="2880"/>
                      <a:chOff x="720" y="1296"/>
                      <a:chExt cx="1296" cy="2880"/>
                    </a:xfrm>
                  </p:grpSpPr>
                  <p:sp>
                    <p:nvSpPr>
                      <p:cNvPr id="75834" name="Rectangle 5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2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5835" name="Rectangle 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5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5836" name="Rectangle 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7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5837" name="Rectangle 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0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5838" name="Rectangle 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2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5839" name="Rectangle 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4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5840" name="Rectangle 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7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5841" name="Rectangle 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9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5842" name="Rectangle 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2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5843" name="Rectangle 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4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5844" name="Rectangle 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6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5845" name="Rectangle 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9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</p:grpSp>
                <p:sp>
                  <p:nvSpPr>
                    <p:cNvPr id="75830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26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5831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50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5832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74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5833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98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75825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288" y="398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5826" name="Line 6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8" y="192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5827" name="Line 6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0" y="192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5828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1920" y="3936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75823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2066" y="748"/>
                  <a:ext cx="404" cy="32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 sz="2000" b="1">
                    <a:latin typeface="Courier New" pitchFamily="49" charset="0"/>
                  </a:endParaRP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 sz="2000" b="1">
                    <a:latin typeface="Courier New" pitchFamily="49" charset="0"/>
                  </a:endParaRP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200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201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202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203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204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205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206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207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 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 sz="2000" b="1"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75813" name="Group 71"/>
              <p:cNvGrpSpPr>
                <a:grpSpLocks/>
              </p:cNvGrpSpPr>
              <p:nvPr/>
            </p:nvGrpSpPr>
            <p:grpSpPr bwMode="auto">
              <a:xfrm>
                <a:off x="3820" y="1680"/>
                <a:ext cx="404" cy="432"/>
                <a:chOff x="3820" y="1680"/>
                <a:chExt cx="404" cy="432"/>
              </a:xfrm>
            </p:grpSpPr>
            <p:sp>
              <p:nvSpPr>
                <p:cNvPr id="75820" name="AutoShape 72"/>
                <p:cNvSpPr>
                  <a:spLocks/>
                </p:cNvSpPr>
                <p:nvPr/>
              </p:nvSpPr>
              <p:spPr bwMode="auto">
                <a:xfrm>
                  <a:off x="3888" y="1680"/>
                  <a:ext cx="48" cy="432"/>
                </a:xfrm>
                <a:prstGeom prst="rightBrace">
                  <a:avLst>
                    <a:gd name="adj1" fmla="val 7500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5821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3820" y="1776"/>
                  <a:ext cx="40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>
                      <a:latin typeface="Courier New" pitchFamily="49" charset="0"/>
                    </a:rPr>
                    <a:t> A </a:t>
                  </a:r>
                  <a:endParaRPr lang="it-IT"/>
                </a:p>
              </p:txBody>
            </p:sp>
          </p:grpSp>
          <p:grpSp>
            <p:nvGrpSpPr>
              <p:cNvPr id="75814" name="Group 74"/>
              <p:cNvGrpSpPr>
                <a:grpSpLocks/>
              </p:cNvGrpSpPr>
              <p:nvPr/>
            </p:nvGrpSpPr>
            <p:grpSpPr bwMode="auto">
              <a:xfrm>
                <a:off x="3820" y="2160"/>
                <a:ext cx="404" cy="432"/>
                <a:chOff x="3820" y="1680"/>
                <a:chExt cx="404" cy="432"/>
              </a:xfrm>
            </p:grpSpPr>
            <p:sp>
              <p:nvSpPr>
                <p:cNvPr id="75818" name="AutoShape 75"/>
                <p:cNvSpPr>
                  <a:spLocks/>
                </p:cNvSpPr>
                <p:nvPr/>
              </p:nvSpPr>
              <p:spPr bwMode="auto">
                <a:xfrm>
                  <a:off x="3888" y="1680"/>
                  <a:ext cx="48" cy="432"/>
                </a:xfrm>
                <a:prstGeom prst="rightBrace">
                  <a:avLst>
                    <a:gd name="adj1" fmla="val 7500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5819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3820" y="1776"/>
                  <a:ext cx="40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>
                      <a:latin typeface="Courier New" pitchFamily="49" charset="0"/>
                    </a:rPr>
                    <a:t> B </a:t>
                  </a:r>
                  <a:endParaRPr lang="it-IT"/>
                </a:p>
              </p:txBody>
            </p:sp>
          </p:grpSp>
          <p:grpSp>
            <p:nvGrpSpPr>
              <p:cNvPr id="75815" name="Group 77"/>
              <p:cNvGrpSpPr>
                <a:grpSpLocks/>
              </p:cNvGrpSpPr>
              <p:nvPr/>
            </p:nvGrpSpPr>
            <p:grpSpPr bwMode="auto">
              <a:xfrm>
                <a:off x="3836" y="2624"/>
                <a:ext cx="596" cy="432"/>
                <a:chOff x="3820" y="1680"/>
                <a:chExt cx="596" cy="432"/>
              </a:xfrm>
            </p:grpSpPr>
            <p:sp>
              <p:nvSpPr>
                <p:cNvPr id="75816" name="AutoShape 78"/>
                <p:cNvSpPr>
                  <a:spLocks/>
                </p:cNvSpPr>
                <p:nvPr/>
              </p:nvSpPr>
              <p:spPr bwMode="auto">
                <a:xfrm>
                  <a:off x="3888" y="1680"/>
                  <a:ext cx="48" cy="432"/>
                </a:xfrm>
                <a:prstGeom prst="rightBrace">
                  <a:avLst>
                    <a:gd name="adj1" fmla="val 7500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5817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3820" y="1776"/>
                  <a:ext cx="59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>
                      <a:latin typeface="Courier New" pitchFamily="49" charset="0"/>
                    </a:rPr>
                    <a:t> MAX </a:t>
                  </a:r>
                  <a:endParaRPr lang="it-IT"/>
                </a:p>
              </p:txBody>
            </p:sp>
          </p:grpSp>
        </p:grpSp>
        <p:sp>
          <p:nvSpPr>
            <p:cNvPr id="75788" name="Rectangle 94"/>
            <p:cNvSpPr>
              <a:spLocks noChangeArrowheads="1"/>
            </p:cNvSpPr>
            <p:nvPr/>
          </p:nvSpPr>
          <p:spPr bwMode="auto">
            <a:xfrm>
              <a:off x="4773" y="3293"/>
              <a:ext cx="891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5789" name="Rectangle 95"/>
            <p:cNvSpPr>
              <a:spLocks noChangeArrowheads="1"/>
            </p:cNvSpPr>
            <p:nvPr/>
          </p:nvSpPr>
          <p:spPr bwMode="auto">
            <a:xfrm>
              <a:off x="4773" y="2981"/>
              <a:ext cx="891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75779" name="Text Box 96"/>
          <p:cNvSpPr txBox="1">
            <a:spLocks noChangeArrowheads="1"/>
          </p:cNvSpPr>
          <p:nvPr/>
        </p:nvSpPr>
        <p:spPr bwMode="auto">
          <a:xfrm>
            <a:off x="6858016" y="1600200"/>
            <a:ext cx="21852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R1 204</a:t>
            </a:r>
            <a:endParaRPr lang="it-IT" dirty="0">
              <a:latin typeface="Courier New" pitchFamily="49" charset="0"/>
            </a:endParaRPr>
          </a:p>
        </p:txBody>
      </p:sp>
      <p:sp>
        <p:nvSpPr>
          <p:cNvPr id="75780" name="Text Box 97"/>
          <p:cNvSpPr txBox="1">
            <a:spLocks noChangeArrowheads="1"/>
          </p:cNvSpPr>
          <p:nvPr/>
        </p:nvSpPr>
        <p:spPr bwMode="auto">
          <a:xfrm>
            <a:off x="7924800" y="3352800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845</a:t>
            </a:r>
          </a:p>
        </p:txBody>
      </p:sp>
      <p:sp>
        <p:nvSpPr>
          <p:cNvPr id="75781" name="Text Box 98"/>
          <p:cNvSpPr txBox="1">
            <a:spLocks noChangeArrowheads="1"/>
          </p:cNvSpPr>
          <p:nvPr/>
        </p:nvSpPr>
        <p:spPr bwMode="auto">
          <a:xfrm>
            <a:off x="7937500" y="2895600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905</a:t>
            </a:r>
          </a:p>
        </p:txBody>
      </p:sp>
      <p:grpSp>
        <p:nvGrpSpPr>
          <p:cNvPr id="75782" name="Group 99"/>
          <p:cNvGrpSpPr>
            <a:grpSpLocks/>
          </p:cNvGrpSpPr>
          <p:nvPr/>
        </p:nvGrpSpPr>
        <p:grpSpPr bwMode="auto">
          <a:xfrm>
            <a:off x="4010025" y="2622550"/>
            <a:ext cx="1898650" cy="1403350"/>
            <a:chOff x="2526" y="1652"/>
            <a:chExt cx="1196" cy="884"/>
          </a:xfrm>
        </p:grpSpPr>
        <p:sp>
          <p:nvSpPr>
            <p:cNvPr id="75785" name="Text Box 100"/>
            <p:cNvSpPr txBox="1">
              <a:spLocks noChangeArrowheads="1"/>
            </p:cNvSpPr>
            <p:nvPr/>
          </p:nvSpPr>
          <p:spPr bwMode="auto">
            <a:xfrm>
              <a:off x="2526" y="1652"/>
              <a:ext cx="11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>
                  <a:latin typeface="Courier New" pitchFamily="49" charset="0"/>
                </a:rPr>
                <a:t>_____</a:t>
              </a:r>
              <a:r>
                <a:rPr lang="it-IT" sz="2000" b="1">
                  <a:latin typeface="Courier New" pitchFamily="49" charset="0"/>
                </a:rPr>
                <a:t>905 </a:t>
              </a:r>
              <a:r>
                <a:rPr lang="it-IT" sz="2000">
                  <a:latin typeface="Courier New" pitchFamily="49" charset="0"/>
                </a:rPr>
                <a:t>_</a:t>
              </a:r>
            </a:p>
            <a:p>
              <a:pPr eaLnBrk="0" hangingPunct="0"/>
              <a:r>
                <a:rPr lang="it-IT" sz="2000">
                  <a:latin typeface="Courier New" pitchFamily="49" charset="0"/>
                </a:rPr>
                <a:t>___________</a:t>
              </a:r>
              <a:endParaRPr lang="it-IT">
                <a:latin typeface="Courier New" pitchFamily="49" charset="0"/>
              </a:endParaRPr>
            </a:p>
          </p:txBody>
        </p:sp>
        <p:sp>
          <p:nvSpPr>
            <p:cNvPr id="75786" name="Text Box 101"/>
            <p:cNvSpPr txBox="1">
              <a:spLocks noChangeArrowheads="1"/>
            </p:cNvSpPr>
            <p:nvPr/>
          </p:nvSpPr>
          <p:spPr bwMode="auto">
            <a:xfrm>
              <a:off x="2550" y="2094"/>
              <a:ext cx="11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>
                  <a:latin typeface="Courier New" pitchFamily="49" charset="0"/>
                </a:rPr>
                <a:t>____ </a:t>
              </a:r>
              <a:r>
                <a:rPr lang="it-IT" sz="2000" b="1">
                  <a:latin typeface="Courier New" pitchFamily="49" charset="0"/>
                </a:rPr>
                <a:t>845</a:t>
              </a:r>
              <a:r>
                <a:rPr lang="it-IT" sz="2000">
                  <a:latin typeface="Courier New" pitchFamily="49" charset="0"/>
                </a:rPr>
                <a:t> _</a:t>
              </a:r>
            </a:p>
            <a:p>
              <a:pPr eaLnBrk="0" hangingPunct="0"/>
              <a:r>
                <a:rPr lang="it-IT" sz="2000">
                  <a:latin typeface="Courier New" pitchFamily="49" charset="0"/>
                </a:rPr>
                <a:t>___________</a:t>
              </a:r>
              <a:endParaRPr lang="it-IT">
                <a:latin typeface="Courier New" pitchFamily="49" charset="0"/>
              </a:endParaRPr>
            </a:p>
          </p:txBody>
        </p:sp>
      </p:grpSp>
      <p:sp>
        <p:nvSpPr>
          <p:cNvPr id="75783" name="Text Box 102"/>
          <p:cNvSpPr txBox="1">
            <a:spLocks noChangeArrowheads="1"/>
          </p:cNvSpPr>
          <p:nvPr/>
        </p:nvSpPr>
        <p:spPr bwMode="auto">
          <a:xfrm>
            <a:off x="8032750" y="1000125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113</a:t>
            </a:r>
          </a:p>
        </p:txBody>
      </p:sp>
      <p:sp>
        <p:nvSpPr>
          <p:cNvPr id="75784" name="Text Box 103"/>
          <p:cNvSpPr txBox="1">
            <a:spLocks noChangeArrowheads="1"/>
          </p:cNvSpPr>
          <p:nvPr/>
        </p:nvSpPr>
        <p:spPr bwMode="auto">
          <a:xfrm>
            <a:off x="6480175" y="152400"/>
            <a:ext cx="1236236" cy="46166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b="1" i="1" dirty="0" smtClean="0"/>
              <a:t>Carica I</a:t>
            </a:r>
            <a:endParaRPr lang="it-IT" dirty="0"/>
          </a:p>
        </p:txBody>
      </p:sp>
      <p:sp>
        <p:nvSpPr>
          <p:cNvPr id="104" name="Text Box 71"/>
          <p:cNvSpPr txBox="1">
            <a:spLocks noChangeArrowheads="1"/>
          </p:cNvSpPr>
          <p:nvPr/>
        </p:nvSpPr>
        <p:spPr bwMode="auto">
          <a:xfrm>
            <a:off x="860425" y="8350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R1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05" name="Text Box 72"/>
          <p:cNvSpPr txBox="1">
            <a:spLocks noChangeArrowheads="1"/>
          </p:cNvSpPr>
          <p:nvPr/>
        </p:nvSpPr>
        <p:spPr bwMode="auto">
          <a:xfrm>
            <a:off x="863600" y="15081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R2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06" name="Text Box 73"/>
          <p:cNvSpPr txBox="1">
            <a:spLocks noChangeArrowheads="1"/>
          </p:cNvSpPr>
          <p:nvPr/>
        </p:nvSpPr>
        <p:spPr bwMode="auto">
          <a:xfrm>
            <a:off x="850900" y="2689225"/>
            <a:ext cx="21723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err="1" smtClean="0">
                <a:latin typeface="Courier New" pitchFamily="49" charset="0"/>
              </a:rPr>
              <a:t>SALTA_SE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</a:t>
            </a:r>
            <a:r>
              <a:rPr lang="it-IT" sz="2000" b="1" dirty="0" smtClean="0">
                <a:latin typeface="Courier New" pitchFamily="49" charset="0"/>
              </a:rPr>
              <a:t> 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07" name="Text Box 74"/>
          <p:cNvSpPr txBox="1">
            <a:spLocks noChangeArrowheads="1"/>
          </p:cNvSpPr>
          <p:nvPr/>
        </p:nvSpPr>
        <p:spPr bwMode="auto">
          <a:xfrm>
            <a:off x="876300" y="33750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R2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08" name="Text Box 75"/>
          <p:cNvSpPr txBox="1">
            <a:spLocks noChangeArrowheads="1"/>
          </p:cNvSpPr>
          <p:nvPr/>
        </p:nvSpPr>
        <p:spPr bwMode="auto">
          <a:xfrm>
            <a:off x="876300" y="41243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- 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09" name="Text Box 76"/>
          <p:cNvSpPr txBox="1">
            <a:spLocks noChangeArrowheads="1"/>
          </p:cNvSpPr>
          <p:nvPr/>
        </p:nvSpPr>
        <p:spPr bwMode="auto">
          <a:xfrm>
            <a:off x="876300" y="48482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R1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0" name="Text Box 77"/>
          <p:cNvSpPr txBox="1">
            <a:spLocks noChangeArrowheads="1"/>
          </p:cNvSpPr>
          <p:nvPr/>
        </p:nvSpPr>
        <p:spPr bwMode="auto">
          <a:xfrm>
            <a:off x="889000" y="5622925"/>
            <a:ext cx="18774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HALT  </a:t>
            </a:r>
            <a:r>
              <a:rPr lang="it-IT" sz="2000" b="1" dirty="0">
                <a:latin typeface="Courier New" pitchFamily="49" charset="0"/>
              </a:rPr>
              <a:t>- </a:t>
            </a:r>
            <a:r>
              <a:rPr lang="it-IT" sz="2000" dirty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1" name="Text Box 78"/>
          <p:cNvSpPr txBox="1">
            <a:spLocks noChangeArrowheads="1"/>
          </p:cNvSpPr>
          <p:nvPr/>
        </p:nvSpPr>
        <p:spPr bwMode="auto">
          <a:xfrm>
            <a:off x="850900" y="2298700"/>
            <a:ext cx="21852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COMPARA R1</a:t>
            </a:r>
            <a:r>
              <a:rPr lang="it-IT" sz="2000" dirty="0" smtClean="0">
                <a:latin typeface="Courier New" pitchFamily="49" charset="0"/>
              </a:rPr>
              <a:t> </a:t>
            </a:r>
            <a:r>
              <a:rPr lang="it-IT" sz="2000" b="1" dirty="0">
                <a:latin typeface="Courier New" pitchFamily="49" charset="0"/>
              </a:rPr>
              <a:t>R2</a:t>
            </a:r>
            <a:endParaRPr lang="it-IT" dirty="0"/>
          </a:p>
        </p:txBody>
      </p:sp>
      <p:sp>
        <p:nvSpPr>
          <p:cNvPr id="112" name="Text Box 79"/>
          <p:cNvSpPr txBox="1">
            <a:spLocks noChangeArrowheads="1"/>
          </p:cNvSpPr>
          <p:nvPr/>
        </p:nvSpPr>
        <p:spPr bwMode="auto">
          <a:xfrm>
            <a:off x="1206500" y="12192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200 </a:t>
            </a:r>
            <a:endParaRPr lang="it-IT"/>
          </a:p>
        </p:txBody>
      </p:sp>
      <p:sp>
        <p:nvSpPr>
          <p:cNvPr id="113" name="Text Box 80"/>
          <p:cNvSpPr txBox="1">
            <a:spLocks noChangeArrowheads="1"/>
          </p:cNvSpPr>
          <p:nvPr/>
        </p:nvSpPr>
        <p:spPr bwMode="auto">
          <a:xfrm>
            <a:off x="1206500" y="1901825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202 </a:t>
            </a:r>
            <a:endParaRPr lang="it-IT"/>
          </a:p>
        </p:txBody>
      </p:sp>
      <p:sp>
        <p:nvSpPr>
          <p:cNvPr id="114" name="Text Box 81"/>
          <p:cNvSpPr txBox="1">
            <a:spLocks noChangeArrowheads="1"/>
          </p:cNvSpPr>
          <p:nvPr/>
        </p:nvSpPr>
        <p:spPr bwMode="auto">
          <a:xfrm>
            <a:off x="1231900" y="30480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111 </a:t>
            </a:r>
            <a:endParaRPr lang="it-IT"/>
          </a:p>
        </p:txBody>
      </p:sp>
      <p:sp>
        <p:nvSpPr>
          <p:cNvPr id="115" name="Text Box 82"/>
          <p:cNvSpPr txBox="1">
            <a:spLocks noChangeArrowheads="1"/>
          </p:cNvSpPr>
          <p:nvPr/>
        </p:nvSpPr>
        <p:spPr bwMode="auto">
          <a:xfrm>
            <a:off x="1244600" y="37338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204 </a:t>
            </a:r>
            <a:endParaRPr lang="it-IT"/>
          </a:p>
        </p:txBody>
      </p:sp>
      <p:sp>
        <p:nvSpPr>
          <p:cNvPr id="116" name="Text Box 83"/>
          <p:cNvSpPr txBox="1">
            <a:spLocks noChangeArrowheads="1"/>
          </p:cNvSpPr>
          <p:nvPr/>
        </p:nvSpPr>
        <p:spPr bwMode="auto">
          <a:xfrm>
            <a:off x="1295400" y="44958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113 </a:t>
            </a:r>
            <a:endParaRPr lang="it-IT"/>
          </a:p>
        </p:txBody>
      </p:sp>
      <p:sp>
        <p:nvSpPr>
          <p:cNvPr id="117" name="Text Box 84"/>
          <p:cNvSpPr txBox="1">
            <a:spLocks noChangeArrowheads="1"/>
          </p:cNvSpPr>
          <p:nvPr/>
        </p:nvSpPr>
        <p:spPr bwMode="auto">
          <a:xfrm>
            <a:off x="1295400" y="5241925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204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794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2" name="Group 2"/>
          <p:cNvGrpSpPr>
            <a:grpSpLocks/>
          </p:cNvGrpSpPr>
          <p:nvPr/>
        </p:nvGrpSpPr>
        <p:grpSpPr bwMode="auto">
          <a:xfrm>
            <a:off x="114300" y="76200"/>
            <a:ext cx="8915400" cy="6680200"/>
            <a:chOff x="72" y="48"/>
            <a:chExt cx="5616" cy="4208"/>
          </a:xfrm>
        </p:grpSpPr>
        <p:grpSp>
          <p:nvGrpSpPr>
            <p:cNvPr id="76821" name="Group 4"/>
            <p:cNvGrpSpPr>
              <a:grpSpLocks/>
            </p:cNvGrpSpPr>
            <p:nvPr/>
          </p:nvGrpSpPr>
          <p:grpSpPr bwMode="auto">
            <a:xfrm>
              <a:off x="72" y="48"/>
              <a:ext cx="5616" cy="4208"/>
              <a:chOff x="72" y="48"/>
              <a:chExt cx="5616" cy="4208"/>
            </a:xfrm>
          </p:grpSpPr>
          <p:sp>
            <p:nvSpPr>
              <p:cNvPr id="76836" name="Rectangle 5"/>
              <p:cNvSpPr>
                <a:spLocks noChangeArrowheads="1"/>
              </p:cNvSpPr>
              <p:nvPr/>
            </p:nvSpPr>
            <p:spPr bwMode="auto">
              <a:xfrm>
                <a:off x="72" y="48"/>
                <a:ext cx="5616" cy="41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000" b="1"/>
              </a:p>
            </p:txBody>
          </p:sp>
          <p:sp>
            <p:nvSpPr>
              <p:cNvPr id="76837" name="Text Box 6"/>
              <p:cNvSpPr txBox="1">
                <a:spLocks noChangeArrowheads="1"/>
              </p:cNvSpPr>
              <p:nvPr/>
            </p:nvSpPr>
            <p:spPr bwMode="auto">
              <a:xfrm>
                <a:off x="4344" y="2976"/>
                <a:ext cx="49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MAR</a:t>
                </a:r>
                <a:endParaRPr lang="it-IT"/>
              </a:p>
            </p:txBody>
          </p:sp>
          <p:sp>
            <p:nvSpPr>
              <p:cNvPr id="76838" name="Text Box 7"/>
              <p:cNvSpPr txBox="1">
                <a:spLocks noChangeArrowheads="1"/>
              </p:cNvSpPr>
              <p:nvPr/>
            </p:nvSpPr>
            <p:spPr bwMode="auto">
              <a:xfrm>
                <a:off x="4338" y="3287"/>
                <a:ext cx="49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MBR</a:t>
                </a:r>
              </a:p>
            </p:txBody>
          </p:sp>
          <p:grpSp>
            <p:nvGrpSpPr>
              <p:cNvPr id="76839" name="Group 8"/>
              <p:cNvGrpSpPr>
                <a:grpSpLocks/>
              </p:cNvGrpSpPr>
              <p:nvPr/>
            </p:nvGrpSpPr>
            <p:grpSpPr bwMode="auto">
              <a:xfrm>
                <a:off x="4368" y="1824"/>
                <a:ext cx="1296" cy="538"/>
                <a:chOff x="3648" y="1824"/>
                <a:chExt cx="1728" cy="538"/>
              </a:xfrm>
            </p:grpSpPr>
            <p:grpSp>
              <p:nvGrpSpPr>
                <p:cNvPr id="76905" name="Group 9"/>
                <p:cNvGrpSpPr>
                  <a:grpSpLocks/>
                </p:cNvGrpSpPr>
                <p:nvPr/>
              </p:nvGrpSpPr>
              <p:grpSpPr bwMode="auto">
                <a:xfrm>
                  <a:off x="3648" y="2112"/>
                  <a:ext cx="1728" cy="250"/>
                  <a:chOff x="3648" y="2112"/>
                  <a:chExt cx="1728" cy="250"/>
                </a:xfrm>
              </p:grpSpPr>
              <p:sp>
                <p:nvSpPr>
                  <p:cNvPr id="7690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4176" y="2117"/>
                    <a:ext cx="12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6910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48" y="2112"/>
                    <a:ext cx="416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it-IT" sz="2000" b="1"/>
                      <a:t>R2</a:t>
                    </a:r>
                  </a:p>
                </p:txBody>
              </p:sp>
            </p:grpSp>
            <p:grpSp>
              <p:nvGrpSpPr>
                <p:cNvPr id="76906" name="Group 12"/>
                <p:cNvGrpSpPr>
                  <a:grpSpLocks/>
                </p:cNvGrpSpPr>
                <p:nvPr/>
              </p:nvGrpSpPr>
              <p:grpSpPr bwMode="auto">
                <a:xfrm>
                  <a:off x="3648" y="1824"/>
                  <a:ext cx="1728" cy="250"/>
                  <a:chOff x="3648" y="2112"/>
                  <a:chExt cx="1728" cy="250"/>
                </a:xfrm>
              </p:grpSpPr>
              <p:sp>
                <p:nvSpPr>
                  <p:cNvPr id="76907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176" y="2117"/>
                    <a:ext cx="12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6908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48" y="2112"/>
                    <a:ext cx="416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it-IT" sz="2000" b="1"/>
                      <a:t>R1</a:t>
                    </a:r>
                  </a:p>
                </p:txBody>
              </p:sp>
            </p:grpSp>
          </p:grpSp>
          <p:grpSp>
            <p:nvGrpSpPr>
              <p:cNvPr id="76840" name="Group 15"/>
              <p:cNvGrpSpPr>
                <a:grpSpLocks/>
              </p:cNvGrpSpPr>
              <p:nvPr/>
            </p:nvGrpSpPr>
            <p:grpSpPr bwMode="auto">
              <a:xfrm>
                <a:off x="4206" y="624"/>
                <a:ext cx="1458" cy="250"/>
                <a:chOff x="4206" y="624"/>
                <a:chExt cx="1458" cy="250"/>
              </a:xfrm>
            </p:grpSpPr>
            <p:sp>
              <p:nvSpPr>
                <p:cNvPr id="76903" name="Rectangle 16"/>
                <p:cNvSpPr>
                  <a:spLocks noChangeArrowheads="1"/>
                </p:cNvSpPr>
                <p:nvPr/>
              </p:nvSpPr>
              <p:spPr bwMode="auto">
                <a:xfrm>
                  <a:off x="4800" y="629"/>
                  <a:ext cx="864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6904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206" y="624"/>
                  <a:ext cx="33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/>
                    <a:t>PC</a:t>
                  </a:r>
                </a:p>
              </p:txBody>
            </p:sp>
          </p:grpSp>
          <p:grpSp>
            <p:nvGrpSpPr>
              <p:cNvPr id="76841" name="Group 18"/>
              <p:cNvGrpSpPr>
                <a:grpSpLocks/>
              </p:cNvGrpSpPr>
              <p:nvPr/>
            </p:nvGrpSpPr>
            <p:grpSpPr bwMode="auto">
              <a:xfrm>
                <a:off x="3984" y="987"/>
                <a:ext cx="1680" cy="250"/>
                <a:chOff x="3952" y="987"/>
                <a:chExt cx="1680" cy="250"/>
              </a:xfrm>
            </p:grpSpPr>
            <p:sp>
              <p:nvSpPr>
                <p:cNvPr id="76901" name="Rectangle 19"/>
                <p:cNvSpPr>
                  <a:spLocks noChangeArrowheads="1"/>
                </p:cNvSpPr>
                <p:nvPr/>
              </p:nvSpPr>
              <p:spPr bwMode="auto">
                <a:xfrm>
                  <a:off x="4272" y="992"/>
                  <a:ext cx="136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690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952" y="987"/>
                  <a:ext cx="33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/>
                    <a:t> IR</a:t>
                  </a:r>
                  <a:endParaRPr lang="it-IT"/>
                </a:p>
              </p:txBody>
            </p:sp>
          </p:grpSp>
          <p:grpSp>
            <p:nvGrpSpPr>
              <p:cNvPr id="76842" name="Group 21"/>
              <p:cNvGrpSpPr>
                <a:grpSpLocks/>
              </p:cNvGrpSpPr>
              <p:nvPr/>
            </p:nvGrpSpPr>
            <p:grpSpPr bwMode="auto">
              <a:xfrm>
                <a:off x="104" y="192"/>
                <a:ext cx="1738" cy="4064"/>
                <a:chOff x="104" y="192"/>
                <a:chExt cx="1738" cy="4064"/>
              </a:xfrm>
            </p:grpSpPr>
            <p:grpSp>
              <p:nvGrpSpPr>
                <p:cNvPr id="76877" name="Group 22"/>
                <p:cNvGrpSpPr>
                  <a:grpSpLocks/>
                </p:cNvGrpSpPr>
                <p:nvPr/>
              </p:nvGrpSpPr>
              <p:grpSpPr bwMode="auto">
                <a:xfrm>
                  <a:off x="466" y="192"/>
                  <a:ext cx="1376" cy="3888"/>
                  <a:chOff x="288" y="192"/>
                  <a:chExt cx="1632" cy="3888"/>
                </a:xfrm>
              </p:grpSpPr>
              <p:grpSp>
                <p:nvGrpSpPr>
                  <p:cNvPr id="76879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288" y="288"/>
                    <a:ext cx="1632" cy="3696"/>
                    <a:chOff x="720" y="384"/>
                    <a:chExt cx="1296" cy="3840"/>
                  </a:xfrm>
                </p:grpSpPr>
                <p:grpSp>
                  <p:nvGrpSpPr>
                    <p:cNvPr id="76884" name="Group 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20" y="384"/>
                      <a:ext cx="1296" cy="2880"/>
                      <a:chOff x="720" y="1296"/>
                      <a:chExt cx="1296" cy="2880"/>
                    </a:xfrm>
                  </p:grpSpPr>
                  <p:sp>
                    <p:nvSpPr>
                      <p:cNvPr id="76889" name="Rectangle 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2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6890" name="Rectangle 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5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6891" name="Rectangle 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7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6892" name="Rectangle 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0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6893" name="Rectangle 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2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6894" name="Rectangle 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4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6895" name="Rectangle 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7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6896" name="Rectangle 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9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6897" name="Rectangle 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2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6898" name="Rectangle 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4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6899" name="Rectangle 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6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6900" name="Rectangle 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9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</p:grpSp>
                <p:sp>
                  <p:nvSpPr>
                    <p:cNvPr id="76885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26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6886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50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6887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74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6888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98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76880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288" y="398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6881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8" y="192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6882" name="Line 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0" y="192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6883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1920" y="3936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76878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104" y="280"/>
                  <a:ext cx="404" cy="39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100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101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102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103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104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105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106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107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108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109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110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111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112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113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/>
                </a:p>
              </p:txBody>
            </p:sp>
          </p:grpSp>
          <p:grpSp>
            <p:nvGrpSpPr>
              <p:cNvPr id="76843" name="Group 46"/>
              <p:cNvGrpSpPr>
                <a:grpSpLocks/>
              </p:cNvGrpSpPr>
              <p:nvPr/>
            </p:nvGrpSpPr>
            <p:grpSpPr bwMode="auto">
              <a:xfrm>
                <a:off x="2066" y="192"/>
                <a:ext cx="1760" cy="3888"/>
                <a:chOff x="2066" y="192"/>
                <a:chExt cx="1760" cy="3888"/>
              </a:xfrm>
            </p:grpSpPr>
            <p:grpSp>
              <p:nvGrpSpPr>
                <p:cNvPr id="76853" name="Group 47"/>
                <p:cNvGrpSpPr>
                  <a:grpSpLocks/>
                </p:cNvGrpSpPr>
                <p:nvPr/>
              </p:nvGrpSpPr>
              <p:grpSpPr bwMode="auto">
                <a:xfrm>
                  <a:off x="2450" y="192"/>
                  <a:ext cx="1376" cy="3888"/>
                  <a:chOff x="288" y="192"/>
                  <a:chExt cx="1632" cy="3888"/>
                </a:xfrm>
              </p:grpSpPr>
              <p:grpSp>
                <p:nvGrpSpPr>
                  <p:cNvPr id="76855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88" y="288"/>
                    <a:ext cx="1632" cy="3696"/>
                    <a:chOff x="720" y="384"/>
                    <a:chExt cx="1296" cy="3840"/>
                  </a:xfrm>
                </p:grpSpPr>
                <p:grpSp>
                  <p:nvGrpSpPr>
                    <p:cNvPr id="76860" name="Group 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20" y="384"/>
                      <a:ext cx="1296" cy="2880"/>
                      <a:chOff x="720" y="1296"/>
                      <a:chExt cx="1296" cy="2880"/>
                    </a:xfrm>
                  </p:grpSpPr>
                  <p:sp>
                    <p:nvSpPr>
                      <p:cNvPr id="76865" name="Rectangle 5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2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6866" name="Rectangle 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5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6867" name="Rectangle 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7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6868" name="Rectangle 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0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6869" name="Rectangle 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2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6870" name="Rectangle 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4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6871" name="Rectangle 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7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6872" name="Rectangle 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9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6873" name="Rectangle 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2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6874" name="Rectangle 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4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6875" name="Rectangle 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6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6876" name="Rectangle 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9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</p:grpSp>
                <p:sp>
                  <p:nvSpPr>
                    <p:cNvPr id="76861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26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6862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50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6863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74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6864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98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76856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288" y="398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6857" name="Line 6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8" y="192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6858" name="Line 6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0" y="192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6859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1920" y="3936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76854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2066" y="748"/>
                  <a:ext cx="404" cy="32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 sz="2000" b="1">
                    <a:latin typeface="Courier New" pitchFamily="49" charset="0"/>
                  </a:endParaRP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 sz="2000" b="1">
                    <a:latin typeface="Courier New" pitchFamily="49" charset="0"/>
                  </a:endParaRP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200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201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202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203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204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205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206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207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 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 sz="2000" b="1"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76844" name="Group 71"/>
              <p:cNvGrpSpPr>
                <a:grpSpLocks/>
              </p:cNvGrpSpPr>
              <p:nvPr/>
            </p:nvGrpSpPr>
            <p:grpSpPr bwMode="auto">
              <a:xfrm>
                <a:off x="3820" y="1680"/>
                <a:ext cx="404" cy="432"/>
                <a:chOff x="3820" y="1680"/>
                <a:chExt cx="404" cy="432"/>
              </a:xfrm>
            </p:grpSpPr>
            <p:sp>
              <p:nvSpPr>
                <p:cNvPr id="76851" name="AutoShape 72"/>
                <p:cNvSpPr>
                  <a:spLocks/>
                </p:cNvSpPr>
                <p:nvPr/>
              </p:nvSpPr>
              <p:spPr bwMode="auto">
                <a:xfrm>
                  <a:off x="3888" y="1680"/>
                  <a:ext cx="48" cy="432"/>
                </a:xfrm>
                <a:prstGeom prst="rightBrace">
                  <a:avLst>
                    <a:gd name="adj1" fmla="val 7500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6852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3820" y="1776"/>
                  <a:ext cx="40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>
                      <a:latin typeface="Courier New" pitchFamily="49" charset="0"/>
                    </a:rPr>
                    <a:t> A </a:t>
                  </a:r>
                  <a:endParaRPr lang="it-IT"/>
                </a:p>
              </p:txBody>
            </p:sp>
          </p:grpSp>
          <p:grpSp>
            <p:nvGrpSpPr>
              <p:cNvPr id="76845" name="Group 74"/>
              <p:cNvGrpSpPr>
                <a:grpSpLocks/>
              </p:cNvGrpSpPr>
              <p:nvPr/>
            </p:nvGrpSpPr>
            <p:grpSpPr bwMode="auto">
              <a:xfrm>
                <a:off x="3820" y="2160"/>
                <a:ext cx="404" cy="432"/>
                <a:chOff x="3820" y="1680"/>
                <a:chExt cx="404" cy="432"/>
              </a:xfrm>
            </p:grpSpPr>
            <p:sp>
              <p:nvSpPr>
                <p:cNvPr id="76849" name="AutoShape 75"/>
                <p:cNvSpPr>
                  <a:spLocks/>
                </p:cNvSpPr>
                <p:nvPr/>
              </p:nvSpPr>
              <p:spPr bwMode="auto">
                <a:xfrm>
                  <a:off x="3888" y="1680"/>
                  <a:ext cx="48" cy="432"/>
                </a:xfrm>
                <a:prstGeom prst="rightBrace">
                  <a:avLst>
                    <a:gd name="adj1" fmla="val 7500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6850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3820" y="1776"/>
                  <a:ext cx="40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>
                      <a:latin typeface="Courier New" pitchFamily="49" charset="0"/>
                    </a:rPr>
                    <a:t> B </a:t>
                  </a:r>
                  <a:endParaRPr lang="it-IT"/>
                </a:p>
              </p:txBody>
            </p:sp>
          </p:grpSp>
          <p:grpSp>
            <p:nvGrpSpPr>
              <p:cNvPr id="76846" name="Group 77"/>
              <p:cNvGrpSpPr>
                <a:grpSpLocks/>
              </p:cNvGrpSpPr>
              <p:nvPr/>
            </p:nvGrpSpPr>
            <p:grpSpPr bwMode="auto">
              <a:xfrm>
                <a:off x="3836" y="2624"/>
                <a:ext cx="596" cy="432"/>
                <a:chOff x="3820" y="1680"/>
                <a:chExt cx="596" cy="432"/>
              </a:xfrm>
            </p:grpSpPr>
            <p:sp>
              <p:nvSpPr>
                <p:cNvPr id="76847" name="AutoShape 78"/>
                <p:cNvSpPr>
                  <a:spLocks/>
                </p:cNvSpPr>
                <p:nvPr/>
              </p:nvSpPr>
              <p:spPr bwMode="auto">
                <a:xfrm>
                  <a:off x="3888" y="1680"/>
                  <a:ext cx="48" cy="432"/>
                </a:xfrm>
                <a:prstGeom prst="rightBrace">
                  <a:avLst>
                    <a:gd name="adj1" fmla="val 7500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6848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3820" y="1776"/>
                  <a:ext cx="59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>
                      <a:latin typeface="Courier New" pitchFamily="49" charset="0"/>
                    </a:rPr>
                    <a:t> MAX </a:t>
                  </a:r>
                  <a:endParaRPr lang="it-IT"/>
                </a:p>
              </p:txBody>
            </p:sp>
          </p:grpSp>
        </p:grpSp>
        <p:sp>
          <p:nvSpPr>
            <p:cNvPr id="76819" name="Rectangle 94"/>
            <p:cNvSpPr>
              <a:spLocks noChangeArrowheads="1"/>
            </p:cNvSpPr>
            <p:nvPr/>
          </p:nvSpPr>
          <p:spPr bwMode="auto">
            <a:xfrm>
              <a:off x="4773" y="3293"/>
              <a:ext cx="891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6820" name="Rectangle 95"/>
            <p:cNvSpPr>
              <a:spLocks noChangeArrowheads="1"/>
            </p:cNvSpPr>
            <p:nvPr/>
          </p:nvSpPr>
          <p:spPr bwMode="auto">
            <a:xfrm>
              <a:off x="4773" y="2981"/>
              <a:ext cx="891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76803" name="Text Box 96"/>
          <p:cNvSpPr txBox="1">
            <a:spLocks noChangeArrowheads="1"/>
          </p:cNvSpPr>
          <p:nvPr/>
        </p:nvSpPr>
        <p:spPr bwMode="auto">
          <a:xfrm>
            <a:off x="6643702" y="1600200"/>
            <a:ext cx="24929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- R1 204</a:t>
            </a:r>
            <a:endParaRPr lang="it-IT" dirty="0">
              <a:latin typeface="Courier New" pitchFamily="49" charset="0"/>
            </a:endParaRPr>
          </a:p>
        </p:txBody>
      </p:sp>
      <p:sp>
        <p:nvSpPr>
          <p:cNvPr id="76804" name="Text Box 97"/>
          <p:cNvSpPr txBox="1">
            <a:spLocks noChangeArrowheads="1"/>
          </p:cNvSpPr>
          <p:nvPr/>
        </p:nvSpPr>
        <p:spPr bwMode="auto">
          <a:xfrm>
            <a:off x="7924800" y="3352800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845</a:t>
            </a:r>
          </a:p>
        </p:txBody>
      </p:sp>
      <p:grpSp>
        <p:nvGrpSpPr>
          <p:cNvPr id="76805" name="Group 98"/>
          <p:cNvGrpSpPr>
            <a:grpSpLocks/>
          </p:cNvGrpSpPr>
          <p:nvPr/>
        </p:nvGrpSpPr>
        <p:grpSpPr bwMode="auto">
          <a:xfrm>
            <a:off x="4010025" y="2622550"/>
            <a:ext cx="1898650" cy="1403350"/>
            <a:chOff x="2526" y="1652"/>
            <a:chExt cx="1196" cy="884"/>
          </a:xfrm>
        </p:grpSpPr>
        <p:sp>
          <p:nvSpPr>
            <p:cNvPr id="76816" name="Text Box 99"/>
            <p:cNvSpPr txBox="1">
              <a:spLocks noChangeArrowheads="1"/>
            </p:cNvSpPr>
            <p:nvPr/>
          </p:nvSpPr>
          <p:spPr bwMode="auto">
            <a:xfrm>
              <a:off x="2526" y="1652"/>
              <a:ext cx="11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>
                  <a:latin typeface="Courier New" pitchFamily="49" charset="0"/>
                </a:rPr>
                <a:t>_____</a:t>
              </a:r>
              <a:r>
                <a:rPr lang="it-IT" sz="2000" b="1">
                  <a:latin typeface="Courier New" pitchFamily="49" charset="0"/>
                </a:rPr>
                <a:t>905 </a:t>
              </a:r>
              <a:r>
                <a:rPr lang="it-IT" sz="2000">
                  <a:latin typeface="Courier New" pitchFamily="49" charset="0"/>
                </a:rPr>
                <a:t>_</a:t>
              </a:r>
            </a:p>
            <a:p>
              <a:pPr eaLnBrk="0" hangingPunct="0"/>
              <a:r>
                <a:rPr lang="it-IT" sz="2000">
                  <a:latin typeface="Courier New" pitchFamily="49" charset="0"/>
                </a:rPr>
                <a:t>___________</a:t>
              </a:r>
              <a:endParaRPr lang="it-IT">
                <a:latin typeface="Courier New" pitchFamily="49" charset="0"/>
              </a:endParaRPr>
            </a:p>
          </p:txBody>
        </p:sp>
        <p:sp>
          <p:nvSpPr>
            <p:cNvPr id="76817" name="Text Box 100"/>
            <p:cNvSpPr txBox="1">
              <a:spLocks noChangeArrowheads="1"/>
            </p:cNvSpPr>
            <p:nvPr/>
          </p:nvSpPr>
          <p:spPr bwMode="auto">
            <a:xfrm>
              <a:off x="2550" y="2094"/>
              <a:ext cx="11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>
                  <a:latin typeface="Courier New" pitchFamily="49" charset="0"/>
                </a:rPr>
                <a:t>____ </a:t>
              </a:r>
              <a:r>
                <a:rPr lang="it-IT" sz="2000" b="1">
                  <a:latin typeface="Courier New" pitchFamily="49" charset="0"/>
                </a:rPr>
                <a:t>845</a:t>
              </a:r>
              <a:r>
                <a:rPr lang="it-IT" sz="2000">
                  <a:latin typeface="Courier New" pitchFamily="49" charset="0"/>
                </a:rPr>
                <a:t> _</a:t>
              </a:r>
            </a:p>
            <a:p>
              <a:pPr eaLnBrk="0" hangingPunct="0"/>
              <a:r>
                <a:rPr lang="it-IT" sz="2000">
                  <a:latin typeface="Courier New" pitchFamily="49" charset="0"/>
                </a:rPr>
                <a:t>___________</a:t>
              </a:r>
              <a:endParaRPr lang="it-IT">
                <a:latin typeface="Courier New" pitchFamily="49" charset="0"/>
              </a:endParaRPr>
            </a:p>
          </p:txBody>
        </p:sp>
      </p:grpSp>
      <p:sp>
        <p:nvSpPr>
          <p:cNvPr id="76806" name="Text Box 101"/>
          <p:cNvSpPr txBox="1">
            <a:spLocks noChangeArrowheads="1"/>
          </p:cNvSpPr>
          <p:nvPr/>
        </p:nvSpPr>
        <p:spPr bwMode="auto">
          <a:xfrm>
            <a:off x="8032750" y="1000125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113</a:t>
            </a:r>
          </a:p>
        </p:txBody>
      </p:sp>
      <p:sp>
        <p:nvSpPr>
          <p:cNvPr id="76807" name="Text Box 102"/>
          <p:cNvSpPr txBox="1">
            <a:spLocks noChangeArrowheads="1"/>
          </p:cNvSpPr>
          <p:nvPr/>
        </p:nvSpPr>
        <p:spPr bwMode="auto">
          <a:xfrm>
            <a:off x="6480175" y="152400"/>
            <a:ext cx="1253869" cy="46166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b="1" i="1" dirty="0" smtClean="0"/>
              <a:t>Esegui I</a:t>
            </a:r>
            <a:endParaRPr lang="it-IT" dirty="0"/>
          </a:p>
        </p:txBody>
      </p:sp>
      <p:grpSp>
        <p:nvGrpSpPr>
          <p:cNvPr id="76808" name="Group 103"/>
          <p:cNvGrpSpPr>
            <a:grpSpLocks/>
          </p:cNvGrpSpPr>
          <p:nvPr/>
        </p:nvGrpSpPr>
        <p:grpSpPr bwMode="auto">
          <a:xfrm>
            <a:off x="6934200" y="2362200"/>
            <a:ext cx="1130300" cy="533400"/>
            <a:chOff x="4128" y="1488"/>
            <a:chExt cx="952" cy="336"/>
          </a:xfrm>
        </p:grpSpPr>
        <p:sp>
          <p:nvSpPr>
            <p:cNvPr id="76814" name="Arc 104"/>
            <p:cNvSpPr>
              <a:spLocks/>
            </p:cNvSpPr>
            <p:nvPr/>
          </p:nvSpPr>
          <p:spPr bwMode="auto">
            <a:xfrm flipH="1">
              <a:off x="4128" y="1488"/>
              <a:ext cx="480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6815" name="Arc 105"/>
            <p:cNvSpPr>
              <a:spLocks/>
            </p:cNvSpPr>
            <p:nvPr/>
          </p:nvSpPr>
          <p:spPr bwMode="auto">
            <a:xfrm>
              <a:off x="4600" y="1488"/>
              <a:ext cx="480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76809" name="Text Box 106"/>
          <p:cNvSpPr txBox="1">
            <a:spLocks noChangeArrowheads="1"/>
          </p:cNvSpPr>
          <p:nvPr/>
        </p:nvSpPr>
        <p:spPr bwMode="auto">
          <a:xfrm>
            <a:off x="7937500" y="2895600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905</a:t>
            </a:r>
          </a:p>
        </p:txBody>
      </p:sp>
      <p:sp>
        <p:nvSpPr>
          <p:cNvPr id="76810" name="Arc 107"/>
          <p:cNvSpPr>
            <a:spLocks/>
          </p:cNvSpPr>
          <p:nvPr/>
        </p:nvSpPr>
        <p:spPr bwMode="auto">
          <a:xfrm flipV="1">
            <a:off x="6553200" y="2895600"/>
            <a:ext cx="381000" cy="1371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76811" name="Group 108"/>
          <p:cNvGrpSpPr>
            <a:grpSpLocks/>
          </p:cNvGrpSpPr>
          <p:nvPr/>
        </p:nvGrpSpPr>
        <p:grpSpPr bwMode="auto">
          <a:xfrm>
            <a:off x="4048125" y="4121150"/>
            <a:ext cx="1860550" cy="1114425"/>
            <a:chOff x="2526" y="1652"/>
            <a:chExt cx="1172" cy="702"/>
          </a:xfrm>
        </p:grpSpPr>
        <p:sp>
          <p:nvSpPr>
            <p:cNvPr id="76812" name="Text Box 109"/>
            <p:cNvSpPr txBox="1">
              <a:spLocks noChangeArrowheads="1"/>
            </p:cNvSpPr>
            <p:nvPr/>
          </p:nvSpPr>
          <p:spPr bwMode="auto">
            <a:xfrm>
              <a:off x="2526" y="1652"/>
              <a:ext cx="11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>
                  <a:latin typeface="Courier New" pitchFamily="49" charset="0"/>
                </a:rPr>
                <a:t>_____</a:t>
              </a:r>
              <a:r>
                <a:rPr lang="it-IT" sz="2000" b="1">
                  <a:latin typeface="Courier New" pitchFamily="49" charset="0"/>
                </a:rPr>
                <a:t>905 </a:t>
              </a:r>
              <a:r>
                <a:rPr lang="it-IT" sz="2000">
                  <a:latin typeface="Courier New" pitchFamily="49" charset="0"/>
                </a:rPr>
                <a:t>_</a:t>
              </a:r>
            </a:p>
            <a:p>
              <a:pPr eaLnBrk="0" hangingPunct="0"/>
              <a:r>
                <a:rPr lang="it-IT" sz="2000">
                  <a:latin typeface="Courier New" pitchFamily="49" charset="0"/>
                </a:rPr>
                <a:t>___________</a:t>
              </a:r>
              <a:endParaRPr lang="it-IT">
                <a:latin typeface="Courier New" pitchFamily="49" charset="0"/>
              </a:endParaRPr>
            </a:p>
          </p:txBody>
        </p:sp>
        <p:sp>
          <p:nvSpPr>
            <p:cNvPr id="76813" name="Text Box 110"/>
            <p:cNvSpPr txBox="1">
              <a:spLocks noChangeArrowheads="1"/>
            </p:cNvSpPr>
            <p:nvPr/>
          </p:nvSpPr>
          <p:spPr bwMode="auto">
            <a:xfrm>
              <a:off x="2550" y="2066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it-IT">
                <a:latin typeface="Courier New" pitchFamily="49" charset="0"/>
              </a:endParaRPr>
            </a:p>
          </p:txBody>
        </p:sp>
      </p:grpSp>
      <p:sp>
        <p:nvSpPr>
          <p:cNvPr id="111" name="Text Box 71"/>
          <p:cNvSpPr txBox="1">
            <a:spLocks noChangeArrowheads="1"/>
          </p:cNvSpPr>
          <p:nvPr/>
        </p:nvSpPr>
        <p:spPr bwMode="auto">
          <a:xfrm>
            <a:off x="860425" y="8350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R1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2" name="Text Box 72"/>
          <p:cNvSpPr txBox="1">
            <a:spLocks noChangeArrowheads="1"/>
          </p:cNvSpPr>
          <p:nvPr/>
        </p:nvSpPr>
        <p:spPr bwMode="auto">
          <a:xfrm>
            <a:off x="863600" y="15081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R2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3" name="Text Box 73"/>
          <p:cNvSpPr txBox="1">
            <a:spLocks noChangeArrowheads="1"/>
          </p:cNvSpPr>
          <p:nvPr/>
        </p:nvSpPr>
        <p:spPr bwMode="auto">
          <a:xfrm>
            <a:off x="850900" y="2689225"/>
            <a:ext cx="21723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err="1" smtClean="0">
                <a:latin typeface="Courier New" pitchFamily="49" charset="0"/>
              </a:rPr>
              <a:t>SALTA_SE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</a:t>
            </a:r>
            <a:r>
              <a:rPr lang="it-IT" sz="2000" b="1" dirty="0" smtClean="0">
                <a:latin typeface="Courier New" pitchFamily="49" charset="0"/>
              </a:rPr>
              <a:t> 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4" name="Text Box 74"/>
          <p:cNvSpPr txBox="1">
            <a:spLocks noChangeArrowheads="1"/>
          </p:cNvSpPr>
          <p:nvPr/>
        </p:nvSpPr>
        <p:spPr bwMode="auto">
          <a:xfrm>
            <a:off x="876300" y="33750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R2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5" name="Text Box 75"/>
          <p:cNvSpPr txBox="1">
            <a:spLocks noChangeArrowheads="1"/>
          </p:cNvSpPr>
          <p:nvPr/>
        </p:nvSpPr>
        <p:spPr bwMode="auto">
          <a:xfrm>
            <a:off x="876300" y="41243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- 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6" name="Text Box 76"/>
          <p:cNvSpPr txBox="1">
            <a:spLocks noChangeArrowheads="1"/>
          </p:cNvSpPr>
          <p:nvPr/>
        </p:nvSpPr>
        <p:spPr bwMode="auto">
          <a:xfrm>
            <a:off x="876300" y="48482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</a:t>
            </a:r>
            <a:r>
              <a:rPr lang="it-IT" sz="2000" dirty="0" smtClean="0">
                <a:latin typeface="Courier New" pitchFamily="49" charset="0"/>
              </a:rPr>
              <a:t> </a:t>
            </a:r>
            <a:r>
              <a:rPr lang="it-IT" sz="2000" b="1" dirty="0" smtClean="0">
                <a:latin typeface="Courier New" pitchFamily="49" charset="0"/>
              </a:rPr>
              <a:t>- R1</a:t>
            </a:r>
            <a:endParaRPr lang="it-IT" dirty="0"/>
          </a:p>
        </p:txBody>
      </p:sp>
      <p:sp>
        <p:nvSpPr>
          <p:cNvPr id="117" name="Text Box 77"/>
          <p:cNvSpPr txBox="1">
            <a:spLocks noChangeArrowheads="1"/>
          </p:cNvSpPr>
          <p:nvPr/>
        </p:nvSpPr>
        <p:spPr bwMode="auto">
          <a:xfrm>
            <a:off x="889000" y="5622925"/>
            <a:ext cx="18774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HALT  </a:t>
            </a:r>
            <a:r>
              <a:rPr lang="it-IT" sz="2000" b="1" dirty="0">
                <a:latin typeface="Courier New" pitchFamily="49" charset="0"/>
              </a:rPr>
              <a:t>- </a:t>
            </a:r>
            <a:r>
              <a:rPr lang="it-IT" sz="2000" dirty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8" name="Text Box 78"/>
          <p:cNvSpPr txBox="1">
            <a:spLocks noChangeArrowheads="1"/>
          </p:cNvSpPr>
          <p:nvPr/>
        </p:nvSpPr>
        <p:spPr bwMode="auto">
          <a:xfrm>
            <a:off x="850900" y="2298700"/>
            <a:ext cx="21852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COMPARA R1</a:t>
            </a:r>
            <a:r>
              <a:rPr lang="it-IT" sz="2000" dirty="0" smtClean="0">
                <a:latin typeface="Courier New" pitchFamily="49" charset="0"/>
              </a:rPr>
              <a:t> </a:t>
            </a:r>
            <a:r>
              <a:rPr lang="it-IT" sz="2000" b="1" dirty="0">
                <a:latin typeface="Courier New" pitchFamily="49" charset="0"/>
              </a:rPr>
              <a:t>R2</a:t>
            </a:r>
            <a:endParaRPr lang="it-IT" dirty="0"/>
          </a:p>
        </p:txBody>
      </p:sp>
      <p:sp>
        <p:nvSpPr>
          <p:cNvPr id="119" name="Text Box 79"/>
          <p:cNvSpPr txBox="1">
            <a:spLocks noChangeArrowheads="1"/>
          </p:cNvSpPr>
          <p:nvPr/>
        </p:nvSpPr>
        <p:spPr bwMode="auto">
          <a:xfrm>
            <a:off x="1206500" y="12192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200 </a:t>
            </a:r>
            <a:endParaRPr lang="it-IT"/>
          </a:p>
        </p:txBody>
      </p:sp>
      <p:sp>
        <p:nvSpPr>
          <p:cNvPr id="120" name="Text Box 80"/>
          <p:cNvSpPr txBox="1">
            <a:spLocks noChangeArrowheads="1"/>
          </p:cNvSpPr>
          <p:nvPr/>
        </p:nvSpPr>
        <p:spPr bwMode="auto">
          <a:xfrm>
            <a:off x="1206500" y="1901825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202 </a:t>
            </a:r>
            <a:endParaRPr lang="it-IT"/>
          </a:p>
        </p:txBody>
      </p:sp>
      <p:sp>
        <p:nvSpPr>
          <p:cNvPr id="121" name="Text Box 81"/>
          <p:cNvSpPr txBox="1">
            <a:spLocks noChangeArrowheads="1"/>
          </p:cNvSpPr>
          <p:nvPr/>
        </p:nvSpPr>
        <p:spPr bwMode="auto">
          <a:xfrm>
            <a:off x="1231900" y="30480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111 </a:t>
            </a:r>
            <a:endParaRPr lang="it-IT"/>
          </a:p>
        </p:txBody>
      </p:sp>
      <p:sp>
        <p:nvSpPr>
          <p:cNvPr id="122" name="Text Box 82"/>
          <p:cNvSpPr txBox="1">
            <a:spLocks noChangeArrowheads="1"/>
          </p:cNvSpPr>
          <p:nvPr/>
        </p:nvSpPr>
        <p:spPr bwMode="auto">
          <a:xfrm>
            <a:off x="1244600" y="37338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204 </a:t>
            </a:r>
            <a:endParaRPr lang="it-IT"/>
          </a:p>
        </p:txBody>
      </p:sp>
      <p:sp>
        <p:nvSpPr>
          <p:cNvPr id="123" name="Text Box 83"/>
          <p:cNvSpPr txBox="1">
            <a:spLocks noChangeArrowheads="1"/>
          </p:cNvSpPr>
          <p:nvPr/>
        </p:nvSpPr>
        <p:spPr bwMode="auto">
          <a:xfrm>
            <a:off x="1295400" y="44958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113 </a:t>
            </a:r>
            <a:endParaRPr lang="it-IT"/>
          </a:p>
        </p:txBody>
      </p:sp>
      <p:sp>
        <p:nvSpPr>
          <p:cNvPr id="124" name="Text Box 84"/>
          <p:cNvSpPr txBox="1">
            <a:spLocks noChangeArrowheads="1"/>
          </p:cNvSpPr>
          <p:nvPr/>
        </p:nvSpPr>
        <p:spPr bwMode="auto">
          <a:xfrm>
            <a:off x="1295400" y="5241925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204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672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Ricapitaliamo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mtClean="0"/>
              <a:t>Idee Fondamentali</a:t>
            </a:r>
          </a:p>
          <a:p>
            <a:pPr lvl="1" eaLnBrk="1" hangingPunct="1">
              <a:lnSpc>
                <a:spcPct val="90000"/>
              </a:lnSpc>
            </a:pPr>
            <a:r>
              <a:rPr lang="it-IT" b="1" smtClean="0"/>
              <a:t>Algoritmo Vitale: </a:t>
            </a:r>
            <a:r>
              <a:rPr lang="it-IT" smtClean="0"/>
              <a:t>Si può pensare ad un algoritmo “vitale” che abbia come scopo quello di eseguire algoritmi </a:t>
            </a:r>
          </a:p>
          <a:p>
            <a:pPr lvl="1" eaLnBrk="1" hangingPunct="1">
              <a:lnSpc>
                <a:spcPct val="90000"/>
              </a:lnSpc>
            </a:pPr>
            <a:r>
              <a:rPr lang="it-IT" b="1" smtClean="0"/>
              <a:t>Dati e algoritmi: </a:t>
            </a:r>
            <a:r>
              <a:rPr lang="it-IT" smtClean="0"/>
              <a:t>Un algortmo scritto con una certa codifica può essere “dato” di un altro algoritmo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/>
              <a:t>Abbiamo visto:</a:t>
            </a:r>
          </a:p>
          <a:p>
            <a:pPr lvl="1" eaLnBrk="1" hangingPunct="1">
              <a:lnSpc>
                <a:spcPct val="90000"/>
              </a:lnSpc>
            </a:pPr>
            <a:r>
              <a:rPr lang="it-IT" smtClean="0"/>
              <a:t>Macchina di Von Neumann</a:t>
            </a:r>
          </a:p>
          <a:p>
            <a:pPr lvl="2" eaLnBrk="1" hangingPunct="1">
              <a:lnSpc>
                <a:spcPct val="90000"/>
              </a:lnSpc>
            </a:pPr>
            <a:r>
              <a:rPr lang="it-IT" smtClean="0"/>
              <a:t>Memoria</a:t>
            </a:r>
          </a:p>
          <a:p>
            <a:pPr lvl="2" eaLnBrk="1" hangingPunct="1">
              <a:lnSpc>
                <a:spcPct val="90000"/>
              </a:lnSpc>
            </a:pPr>
            <a:r>
              <a:rPr lang="it-IT" smtClean="0"/>
              <a:t>Central Processing Unit</a:t>
            </a:r>
          </a:p>
          <a:p>
            <a:pPr lvl="1" eaLnBrk="1" hangingPunct="1">
              <a:lnSpc>
                <a:spcPct val="90000"/>
              </a:lnSpc>
            </a:pPr>
            <a:r>
              <a:rPr lang="it-IT" smtClean="0"/>
              <a:t>Concetto di Programma</a:t>
            </a:r>
          </a:p>
          <a:p>
            <a:pPr lvl="1" eaLnBrk="1" hangingPunct="1">
              <a:lnSpc>
                <a:spcPct val="90000"/>
              </a:lnSpc>
            </a:pPr>
            <a:r>
              <a:rPr lang="it-IT" smtClean="0"/>
              <a:t>Un esempio di esecuzione di programma</a:t>
            </a:r>
          </a:p>
          <a:p>
            <a:pPr lvl="1" eaLnBrk="1" hangingPunct="1">
              <a:lnSpc>
                <a:spcPct val="90000"/>
              </a:lnSpc>
            </a:pPr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291676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ART_TV_Nuovo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Template_ART_TV_Nuovo</Template>
  <TotalTime>621</TotalTime>
  <Words>3067</Words>
  <Application>Microsoft Office PowerPoint</Application>
  <PresentationFormat>Presentazione su schermo (4:3)</PresentationFormat>
  <Paragraphs>1402</Paragraphs>
  <Slides>97</Slides>
  <Notes>0</Notes>
  <HiddenSlides>2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97</vt:i4>
      </vt:variant>
    </vt:vector>
  </HeadingPairs>
  <TitlesOfParts>
    <vt:vector size="98" baseType="lpstr">
      <vt:lpstr>Template_ART_TV_Nuovo</vt:lpstr>
      <vt:lpstr>Architettura di un Elaboratore</vt:lpstr>
      <vt:lpstr>Cosa vedremo nelle lezioni</vt:lpstr>
      <vt:lpstr>Ricapitoliamo puntate precedenti</vt:lpstr>
      <vt:lpstr>Idee Fondamentali</vt:lpstr>
      <vt:lpstr>Come cambia la macchina che abbiamo visto?</vt:lpstr>
      <vt:lpstr>Architettura di un Elaboratore</vt:lpstr>
      <vt:lpstr>Cosa vedremo</vt:lpstr>
      <vt:lpstr>Organizzazione della Memoria</vt:lpstr>
      <vt:lpstr>Memoria</vt:lpstr>
      <vt:lpstr>Cos’è una memoria?</vt:lpstr>
      <vt:lpstr>Cos’è una memoria?</vt:lpstr>
      <vt:lpstr>Quando una memoria è utilizzabile?</vt:lpstr>
      <vt:lpstr>Quando una memoria è utilizzabile?</vt:lpstr>
      <vt:lpstr>Quando una memoria è utilizzabile?</vt:lpstr>
      <vt:lpstr>Cos’è una memoria?</vt:lpstr>
      <vt:lpstr>Quando una memoria è utilizzabile?</vt:lpstr>
      <vt:lpstr>Cos’è una memoria?</vt:lpstr>
      <vt:lpstr>Organizzazione della memoria</vt:lpstr>
      <vt:lpstr>Organizzazione della memoria</vt:lpstr>
      <vt:lpstr>Organizzazione della memoria</vt:lpstr>
      <vt:lpstr>Organizzazione della memoria</vt:lpstr>
      <vt:lpstr>Organizzazione della memoria</vt:lpstr>
      <vt:lpstr>Operazioni nella memoria</vt:lpstr>
      <vt:lpstr>Operazioni della Memoria</vt:lpstr>
      <vt:lpstr>Operazioni della Memoria</vt:lpstr>
      <vt:lpstr>Operazioni della Memoria</vt:lpstr>
      <vt:lpstr>Operazioni della Memoria</vt:lpstr>
      <vt:lpstr>Canali di comunicazione</vt:lpstr>
      <vt:lpstr>Operazioni della Memoria</vt:lpstr>
      <vt:lpstr>Canali di comunicazione e registri</vt:lpstr>
      <vt:lpstr>Memoria come funzione</vt:lpstr>
      <vt:lpstr>Memoria come funzione</vt:lpstr>
      <vt:lpstr>Operazioni della Memoria</vt:lpstr>
      <vt:lpstr>Gerarchia della Memoria</vt:lpstr>
      <vt:lpstr>Ricapitoliamo</vt:lpstr>
      <vt:lpstr>CPU e Algoritmo vitale</vt:lpstr>
      <vt:lpstr>CPU e Algoritmo vitale</vt:lpstr>
      <vt:lpstr>Il Processore Centrale (CPU)</vt:lpstr>
      <vt:lpstr>Cosa deve fare l’algoritmo vitale? </vt:lpstr>
      <vt:lpstr>Cosa deve fare l’algoritmo vitale?</vt:lpstr>
      <vt:lpstr>Il Processore Centrale (CPU)</vt:lpstr>
      <vt:lpstr>Algoritmo vitale</vt:lpstr>
      <vt:lpstr>Il Processore Centrale (CPU)</vt:lpstr>
      <vt:lpstr>Il Processore Centrale (CPU)</vt:lpstr>
      <vt:lpstr>L’unità di controllo</vt:lpstr>
      <vt:lpstr>Il Processore Centrale (CPU)</vt:lpstr>
      <vt:lpstr>Il Processore Centrale (CPU)</vt:lpstr>
      <vt:lpstr>Una visione di insieme</vt:lpstr>
      <vt:lpstr>Il Processore Centrale (CPU)</vt:lpstr>
      <vt:lpstr>Codificare le istruzioni</vt:lpstr>
      <vt:lpstr>Una visione di insieme</vt:lpstr>
      <vt:lpstr>Codificare le istruzioni</vt:lpstr>
      <vt:lpstr>Codificare le istruzioni</vt:lpstr>
      <vt:lpstr>Classi di istruzioni</vt:lpstr>
      <vt:lpstr>Codificare Istruzioni</vt:lpstr>
      <vt:lpstr>Codificare Istruzioni</vt:lpstr>
      <vt:lpstr>Codificare Istruzioni</vt:lpstr>
      <vt:lpstr>Codificare Istruzioni</vt:lpstr>
      <vt:lpstr>Codificare Istruzioni</vt:lpstr>
      <vt:lpstr>Codificare Istruzioni</vt:lpstr>
      <vt:lpstr>Ricadute delle nostre scelte</vt:lpstr>
      <vt:lpstr>Ricadute delle nostre scelte</vt:lpstr>
      <vt:lpstr>Classi di Istruzioni: salto</vt:lpstr>
      <vt:lpstr>Classi di Istruzioni: salto</vt:lpstr>
      <vt:lpstr>Salto incondizionato</vt:lpstr>
      <vt:lpstr>Salto condizionato: base</vt:lpstr>
      <vt:lpstr>Salto condizionato: generalizzato</vt:lpstr>
      <vt:lpstr>Classi di Istruzioni</vt:lpstr>
      <vt:lpstr>Classi di Istruzioni</vt:lpstr>
      <vt:lpstr>Istruzione di Salto</vt:lpstr>
      <vt:lpstr>Salto condizionato: generalizzato</vt:lpstr>
      <vt:lpstr>Istruzioni di I/O</vt:lpstr>
      <vt:lpstr>Il Linguaggio L definito</vt:lpstr>
      <vt:lpstr>Codificare le istruzioni</vt:lpstr>
      <vt:lpstr>Da Algoritmo a Programma</vt:lpstr>
      <vt:lpstr>Da Algoritmo a Programma</vt:lpstr>
      <vt:lpstr>Cominciamo a programmare</vt:lpstr>
      <vt:lpstr>Cominciamo a programmare</vt:lpstr>
      <vt:lpstr>Cominciamo a programmare</vt:lpstr>
      <vt:lpstr>Da Algoritmo a Programma</vt:lpstr>
      <vt:lpstr>Elementi di Linguaggio Macchina</vt:lpstr>
      <vt:lpstr>Osserviamo il concetto introdotto</vt:lpstr>
      <vt:lpstr>Come cambia la macchina che abbiamo visto?</vt:lpstr>
      <vt:lpstr>Un esempio di programma nella macchina semplificata</vt:lpstr>
      <vt:lpstr>La macchina in azione</vt:lpstr>
      <vt:lpstr>… ricordiamoci che l’algoritmo vitale (ciclo operativo) è…</vt:lpstr>
      <vt:lpstr>Linguaggio Macchina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Ricapitaliamo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Fondamenti di Informatica per Umanisti Informatica e Rappresentazione della Conoscenza</dc:title>
  <dc:creator>fmz</dc:creator>
  <cp:lastModifiedBy>fmz</cp:lastModifiedBy>
  <cp:revision>28</cp:revision>
  <dcterms:created xsi:type="dcterms:W3CDTF">2013-10-02T12:22:06Z</dcterms:created>
  <dcterms:modified xsi:type="dcterms:W3CDTF">2013-11-08T07:43:28Z</dcterms:modified>
</cp:coreProperties>
</file>