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640513" cy="99044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8000"/>
    <a:srgbClr val="000000"/>
    <a:srgbClr val="CC9900"/>
    <a:srgbClr val="FFFFCC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74" autoAdjust="0"/>
    <p:restoredTop sz="86323" autoAdjust="0"/>
  </p:normalViewPr>
  <p:slideViewPr>
    <p:cSldViewPr>
      <p:cViewPr>
        <p:scale>
          <a:sx n="60" d="100"/>
          <a:sy n="60" d="100"/>
        </p:scale>
        <p:origin x="-133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957" y="0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4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92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5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957" y="9409192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C52263-5BB9-44B1-B68D-30DD1F1810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67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61421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12B049D-2071-475C-9E02-282F6100DA55}" type="datetimeFigureOut">
              <a:rPr lang="it-IT"/>
              <a:pPr>
                <a:defRPr/>
              </a:pPr>
              <a:t>02/01/2014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44550" y="742950"/>
            <a:ext cx="4951413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4052" y="4704596"/>
            <a:ext cx="5312410" cy="445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61421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4E1EE23-0C4E-42ED-A695-0BCC89C5FE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508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0D82-5097-4468-8E89-66193469CB1A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354848" y="3645024"/>
            <a:ext cx="7920864" cy="0"/>
          </a:xfrm>
          <a:prstGeom prst="line">
            <a:avLst/>
          </a:prstGeom>
          <a:noFill/>
          <a:ln w="38100">
            <a:gradFill>
              <a:gsLst>
                <a:gs pos="0">
                  <a:srgbClr val="009900"/>
                </a:gs>
                <a:gs pos="87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pic>
        <p:nvPicPr>
          <p:cNvPr id="6" name="Picture 6" descr="Carta di giorna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70084" y="3575061"/>
            <a:ext cx="1273916" cy="110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" y="3494639"/>
            <a:ext cx="1060261" cy="118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FB3B3-D88A-4CB0-8872-16D1E33B64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F7FE8-573B-4DB9-B89B-BFA8269917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A6647-BE62-45C2-8DAC-6CB1DB241C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42C9-DB65-49B4-9A88-8DF91CEC92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C8369-6D93-4AFE-9739-E731617D05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32E5-900D-4365-9958-46CEDF1EEF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E81C-E9C8-4619-B120-4F42069FCE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FD10-BA9E-42EE-9AFD-4BBE312E49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8FAC-DCAE-48BC-99BD-680B5D5BF2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07C3-00C1-43C6-B039-4E6AB29EC1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2496231-ECEF-4D6D-A033-2B19F18764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7544" y="105166"/>
            <a:ext cx="7920864" cy="0"/>
          </a:xfrm>
          <a:prstGeom prst="line">
            <a:avLst/>
          </a:prstGeom>
          <a:noFill/>
          <a:ln w="38100">
            <a:gradFill>
              <a:gsLst>
                <a:gs pos="0">
                  <a:srgbClr val="009900"/>
                </a:gs>
                <a:gs pos="87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52400" y="6248400"/>
            <a:ext cx="9364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 smtClean="0">
                <a:cs typeface="+mn-cs"/>
              </a:rPr>
              <a:t>© </a:t>
            </a:r>
            <a:r>
              <a:rPr lang="it-IT" sz="900" dirty="0" err="1" smtClean="0">
                <a:cs typeface="+mn-cs"/>
              </a:rPr>
              <a:t>F.M.Zanzotto</a:t>
            </a:r>
            <a:endParaRPr lang="it-IT" sz="900" dirty="0">
              <a:cs typeface="+mn-cs"/>
            </a:endParaRPr>
          </a:p>
        </p:txBody>
      </p:sp>
      <p:pic>
        <p:nvPicPr>
          <p:cNvPr id="10" name="Picture 6" descr="Carta di giornal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60416" y="49478"/>
            <a:ext cx="648088" cy="564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" y="7421"/>
            <a:ext cx="638893" cy="7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54371" y="6237312"/>
            <a:ext cx="9097566" cy="11088"/>
          </a:xfrm>
          <a:prstGeom prst="line">
            <a:avLst/>
          </a:prstGeom>
          <a:noFill/>
          <a:ln w="38100">
            <a:gradFill>
              <a:gsLst>
                <a:gs pos="0">
                  <a:srgbClr val="009900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Reti di Calcolatori ed Internet</a:t>
            </a: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Fabio Massimo Zanzotto</a:t>
            </a:r>
          </a:p>
        </p:txBody>
      </p:sp>
    </p:spTree>
    <p:extLst>
      <p:ext uri="{BB962C8B-B14F-4D97-AF65-F5344CB8AC3E}">
        <p14:creationId xmlns:p14="http://schemas.microsoft.com/office/powerpoint/2010/main" val="19148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Tecnologie di Rete</a:t>
            </a:r>
            <a:endParaRPr lang="it-IT"/>
          </a:p>
        </p:txBody>
      </p:sp>
      <p:pic>
        <p:nvPicPr>
          <p:cNvPr id="290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2957313" cy="221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3240282" cy="214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79512" y="1671191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Commutazione di circuito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148064" y="162880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Commutazione di pacchetto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378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Infrastrutture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it-IT"/>
              <a:t>Il Livello Fisico</a:t>
            </a:r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304800" y="1828800"/>
            <a:ext cx="8610600" cy="3657600"/>
            <a:chOff x="288" y="2016"/>
            <a:chExt cx="5232" cy="1920"/>
          </a:xfrm>
        </p:grpSpPr>
        <p:sp>
          <p:nvSpPr>
            <p:cNvPr id="289797" name="Line 5"/>
            <p:cNvSpPr>
              <a:spLocks noChangeShapeType="1"/>
            </p:cNvSpPr>
            <p:nvPr/>
          </p:nvSpPr>
          <p:spPr bwMode="auto">
            <a:xfrm>
              <a:off x="2592" y="32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798" name="Line 6"/>
            <p:cNvSpPr>
              <a:spLocks noChangeShapeType="1"/>
            </p:cNvSpPr>
            <p:nvPr/>
          </p:nvSpPr>
          <p:spPr bwMode="auto">
            <a:xfrm flipV="1">
              <a:off x="3120" y="3168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799" name="Line 7"/>
            <p:cNvSpPr>
              <a:spLocks noChangeShapeType="1"/>
            </p:cNvSpPr>
            <p:nvPr/>
          </p:nvSpPr>
          <p:spPr bwMode="auto">
            <a:xfrm>
              <a:off x="2400" y="2592"/>
              <a:ext cx="110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0" name="Line 8"/>
            <p:cNvSpPr>
              <a:spLocks noChangeShapeType="1"/>
            </p:cNvSpPr>
            <p:nvPr/>
          </p:nvSpPr>
          <p:spPr bwMode="auto">
            <a:xfrm flipV="1">
              <a:off x="2016" y="2592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1" name="Line 9"/>
            <p:cNvSpPr>
              <a:spLocks noChangeShapeType="1"/>
            </p:cNvSpPr>
            <p:nvPr/>
          </p:nvSpPr>
          <p:spPr bwMode="auto">
            <a:xfrm flipH="1">
              <a:off x="3456" y="288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68" y="273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 flipH="1">
              <a:off x="2592" y="2688"/>
              <a:ext cx="6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2352" y="2640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2400" y="2592"/>
              <a:ext cx="81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6" name="Rectangle 14"/>
            <p:cNvSpPr>
              <a:spLocks noChangeArrowheads="1"/>
            </p:cNvSpPr>
            <p:nvPr/>
          </p:nvSpPr>
          <p:spPr bwMode="auto">
            <a:xfrm>
              <a:off x="1824" y="2544"/>
              <a:ext cx="192" cy="7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7" name="Rectangle 15"/>
            <p:cNvSpPr>
              <a:spLocks noChangeArrowheads="1"/>
            </p:cNvSpPr>
            <p:nvPr/>
          </p:nvSpPr>
          <p:spPr bwMode="auto">
            <a:xfrm>
              <a:off x="3792" y="2544"/>
              <a:ext cx="192" cy="7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8" name="Oval 16"/>
            <p:cNvSpPr>
              <a:spLocks noChangeArrowheads="1"/>
            </p:cNvSpPr>
            <p:nvPr/>
          </p:nvSpPr>
          <p:spPr bwMode="auto">
            <a:xfrm>
              <a:off x="2304" y="2496"/>
              <a:ext cx="144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9" name="Oval 17"/>
            <p:cNvSpPr>
              <a:spLocks noChangeArrowheads="1"/>
            </p:cNvSpPr>
            <p:nvPr/>
          </p:nvSpPr>
          <p:spPr bwMode="auto">
            <a:xfrm>
              <a:off x="2544" y="3120"/>
              <a:ext cx="144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0" name="Oval 18"/>
            <p:cNvSpPr>
              <a:spLocks noChangeArrowheads="1"/>
            </p:cNvSpPr>
            <p:nvPr/>
          </p:nvSpPr>
          <p:spPr bwMode="auto">
            <a:xfrm>
              <a:off x="3120" y="2592"/>
              <a:ext cx="144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1" name="Oval 19"/>
            <p:cNvSpPr>
              <a:spLocks noChangeArrowheads="1"/>
            </p:cNvSpPr>
            <p:nvPr/>
          </p:nvSpPr>
          <p:spPr bwMode="auto">
            <a:xfrm>
              <a:off x="3408" y="3024"/>
              <a:ext cx="144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2" name="AutoShape 20"/>
            <p:cNvSpPr>
              <a:spLocks noChangeArrowheads="1"/>
            </p:cNvSpPr>
            <p:nvPr/>
          </p:nvSpPr>
          <p:spPr bwMode="auto">
            <a:xfrm>
              <a:off x="2208" y="2400"/>
              <a:ext cx="1488" cy="105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289813" name="AutoShape 21"/>
            <p:cNvSpPr>
              <a:spLocks noChangeArrowheads="1"/>
            </p:cNvSpPr>
            <p:nvPr/>
          </p:nvSpPr>
          <p:spPr bwMode="auto">
            <a:xfrm>
              <a:off x="960" y="2160"/>
              <a:ext cx="3936" cy="16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4" name="AutoShape 22"/>
            <p:cNvSpPr>
              <a:spLocks noChangeArrowheads="1"/>
            </p:cNvSpPr>
            <p:nvPr/>
          </p:nvSpPr>
          <p:spPr bwMode="auto">
            <a:xfrm>
              <a:off x="288" y="2016"/>
              <a:ext cx="5232" cy="19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5" name="Oval 23"/>
            <p:cNvSpPr>
              <a:spLocks noChangeArrowheads="1"/>
            </p:cNvSpPr>
            <p:nvPr/>
          </p:nvSpPr>
          <p:spPr bwMode="auto">
            <a:xfrm>
              <a:off x="3024" y="3120"/>
              <a:ext cx="144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6" name="Freeform 24"/>
            <p:cNvSpPr>
              <a:spLocks/>
            </p:cNvSpPr>
            <p:nvPr/>
          </p:nvSpPr>
          <p:spPr bwMode="auto">
            <a:xfrm>
              <a:off x="1344" y="2496"/>
              <a:ext cx="263" cy="2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206"/>
                </a:cxn>
                <a:cxn ang="0">
                  <a:pos x="253" y="206"/>
                </a:cxn>
                <a:cxn ang="0">
                  <a:pos x="253" y="197"/>
                </a:cxn>
                <a:cxn ang="0">
                  <a:pos x="185" y="197"/>
                </a:cxn>
                <a:cxn ang="0">
                  <a:pos x="185" y="206"/>
                </a:cxn>
                <a:cxn ang="0">
                  <a:pos x="164" y="206"/>
                </a:cxn>
                <a:cxn ang="0">
                  <a:pos x="164" y="197"/>
                </a:cxn>
                <a:cxn ang="0">
                  <a:pos x="97" y="197"/>
                </a:cxn>
                <a:cxn ang="0">
                  <a:pos x="97" y="206"/>
                </a:cxn>
                <a:cxn ang="0">
                  <a:pos x="77" y="206"/>
                </a:cxn>
                <a:cxn ang="0">
                  <a:pos x="77" y="197"/>
                </a:cxn>
                <a:cxn ang="0">
                  <a:pos x="10" y="197"/>
                </a:cxn>
                <a:cxn ang="0">
                  <a:pos x="10" y="206"/>
                </a:cxn>
                <a:cxn ang="0">
                  <a:pos x="0" y="206"/>
                </a:cxn>
                <a:cxn ang="0">
                  <a:pos x="0" y="0"/>
                </a:cxn>
              </a:cxnLst>
              <a:rect l="0" t="0" r="r" b="b"/>
              <a:pathLst>
                <a:path w="263" h="207">
                  <a:moveTo>
                    <a:pt x="0" y="0"/>
                  </a:moveTo>
                  <a:lnTo>
                    <a:pt x="262" y="0"/>
                  </a:lnTo>
                  <a:lnTo>
                    <a:pt x="262" y="206"/>
                  </a:lnTo>
                  <a:lnTo>
                    <a:pt x="253" y="206"/>
                  </a:lnTo>
                  <a:lnTo>
                    <a:pt x="253" y="197"/>
                  </a:lnTo>
                  <a:lnTo>
                    <a:pt x="185" y="197"/>
                  </a:lnTo>
                  <a:lnTo>
                    <a:pt x="185" y="206"/>
                  </a:lnTo>
                  <a:lnTo>
                    <a:pt x="164" y="206"/>
                  </a:lnTo>
                  <a:lnTo>
                    <a:pt x="164" y="197"/>
                  </a:lnTo>
                  <a:lnTo>
                    <a:pt x="97" y="197"/>
                  </a:lnTo>
                  <a:lnTo>
                    <a:pt x="97" y="206"/>
                  </a:lnTo>
                  <a:lnTo>
                    <a:pt x="77" y="206"/>
                  </a:lnTo>
                  <a:lnTo>
                    <a:pt x="77" y="197"/>
                  </a:lnTo>
                  <a:lnTo>
                    <a:pt x="10" y="197"/>
                  </a:lnTo>
                  <a:lnTo>
                    <a:pt x="10" y="206"/>
                  </a:lnTo>
                  <a:lnTo>
                    <a:pt x="0" y="20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>
              <a:off x="1350" y="2508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>
              <a:off x="1524" y="2527"/>
              <a:ext cx="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>
              <a:off x="1350" y="2614"/>
              <a:ext cx="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20" name="Line 28"/>
            <p:cNvSpPr>
              <a:spLocks noChangeShapeType="1"/>
            </p:cNvSpPr>
            <p:nvPr/>
          </p:nvSpPr>
          <p:spPr bwMode="auto">
            <a:xfrm>
              <a:off x="1350" y="2658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21" name="Line 29"/>
            <p:cNvSpPr>
              <a:spLocks noChangeShapeType="1"/>
            </p:cNvSpPr>
            <p:nvPr/>
          </p:nvSpPr>
          <p:spPr bwMode="auto">
            <a:xfrm>
              <a:off x="1350" y="2686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22" name="Line 30"/>
            <p:cNvSpPr>
              <a:spLocks noChangeShapeType="1"/>
            </p:cNvSpPr>
            <p:nvPr/>
          </p:nvSpPr>
          <p:spPr bwMode="auto">
            <a:xfrm>
              <a:off x="1359" y="2514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23" name="Line 31"/>
            <p:cNvSpPr>
              <a:spLocks noChangeShapeType="1"/>
            </p:cNvSpPr>
            <p:nvPr/>
          </p:nvSpPr>
          <p:spPr bwMode="auto">
            <a:xfrm>
              <a:off x="1385" y="2514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24" name="Rectangle 32"/>
            <p:cNvSpPr>
              <a:spLocks noChangeArrowheads="1"/>
            </p:cNvSpPr>
            <p:nvPr/>
          </p:nvSpPr>
          <p:spPr bwMode="auto">
            <a:xfrm>
              <a:off x="1459" y="2596"/>
              <a:ext cx="32" cy="2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89825" name="Group 33"/>
            <p:cNvGrpSpPr>
              <a:grpSpLocks/>
            </p:cNvGrpSpPr>
            <p:nvPr/>
          </p:nvGrpSpPr>
          <p:grpSpPr bwMode="auto">
            <a:xfrm>
              <a:off x="4175" y="2448"/>
              <a:ext cx="241" cy="248"/>
              <a:chOff x="2595" y="1628"/>
              <a:chExt cx="241" cy="248"/>
            </a:xfrm>
          </p:grpSpPr>
          <p:sp>
            <p:nvSpPr>
              <p:cNvPr id="289826" name="AutoShape 34"/>
              <p:cNvSpPr>
                <a:spLocks noChangeArrowheads="1"/>
              </p:cNvSpPr>
              <p:nvPr/>
            </p:nvSpPr>
            <p:spPr bwMode="auto">
              <a:xfrm>
                <a:off x="2607" y="1628"/>
                <a:ext cx="217" cy="167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27" name="AutoShape 35"/>
              <p:cNvSpPr>
                <a:spLocks noChangeArrowheads="1"/>
              </p:cNvSpPr>
              <p:nvPr/>
            </p:nvSpPr>
            <p:spPr bwMode="auto">
              <a:xfrm>
                <a:off x="2632" y="1649"/>
                <a:ext cx="166" cy="125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28" name="Line 36"/>
              <p:cNvSpPr>
                <a:spLocks noChangeShapeType="1"/>
              </p:cNvSpPr>
              <p:nvPr/>
            </p:nvSpPr>
            <p:spPr bwMode="auto">
              <a:xfrm>
                <a:off x="2657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29" name="Line 37"/>
              <p:cNvSpPr>
                <a:spLocks noChangeShapeType="1"/>
              </p:cNvSpPr>
              <p:nvPr/>
            </p:nvSpPr>
            <p:spPr bwMode="auto">
              <a:xfrm>
                <a:off x="2776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0" name="Rectangle 38"/>
              <p:cNvSpPr>
                <a:spLocks noChangeArrowheads="1"/>
              </p:cNvSpPr>
              <p:nvPr/>
            </p:nvSpPr>
            <p:spPr bwMode="auto">
              <a:xfrm>
                <a:off x="2595" y="1819"/>
                <a:ext cx="241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1" name="Line 39"/>
              <p:cNvSpPr>
                <a:spLocks noChangeShapeType="1"/>
              </p:cNvSpPr>
              <p:nvPr/>
            </p:nvSpPr>
            <p:spPr bwMode="auto">
              <a:xfrm>
                <a:off x="26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2" name="Line 40"/>
              <p:cNvSpPr>
                <a:spLocks noChangeShapeType="1"/>
              </p:cNvSpPr>
              <p:nvPr/>
            </p:nvSpPr>
            <p:spPr bwMode="auto">
              <a:xfrm>
                <a:off x="261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3" name="Line 41"/>
              <p:cNvSpPr>
                <a:spLocks noChangeShapeType="1"/>
              </p:cNvSpPr>
              <p:nvPr/>
            </p:nvSpPr>
            <p:spPr bwMode="auto">
              <a:xfrm>
                <a:off x="2619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4" name="Line 42"/>
              <p:cNvSpPr>
                <a:spLocks noChangeShapeType="1"/>
              </p:cNvSpPr>
              <p:nvPr/>
            </p:nvSpPr>
            <p:spPr bwMode="auto">
              <a:xfrm>
                <a:off x="262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5" name="Line 43"/>
              <p:cNvSpPr>
                <a:spLocks noChangeShapeType="1"/>
              </p:cNvSpPr>
              <p:nvPr/>
            </p:nvSpPr>
            <p:spPr bwMode="auto">
              <a:xfrm>
                <a:off x="263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6" name="Line 44"/>
              <p:cNvSpPr>
                <a:spLocks noChangeShapeType="1"/>
              </p:cNvSpPr>
              <p:nvPr/>
            </p:nvSpPr>
            <p:spPr bwMode="auto">
              <a:xfrm>
                <a:off x="263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7" name="Line 45"/>
              <p:cNvSpPr>
                <a:spLocks noChangeShapeType="1"/>
              </p:cNvSpPr>
              <p:nvPr/>
            </p:nvSpPr>
            <p:spPr bwMode="auto">
              <a:xfrm>
                <a:off x="264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8" name="Line 46"/>
              <p:cNvSpPr>
                <a:spLocks noChangeShapeType="1"/>
              </p:cNvSpPr>
              <p:nvPr/>
            </p:nvSpPr>
            <p:spPr bwMode="auto">
              <a:xfrm>
                <a:off x="265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9" name="Line 47"/>
              <p:cNvSpPr>
                <a:spLocks noChangeShapeType="1"/>
              </p:cNvSpPr>
              <p:nvPr/>
            </p:nvSpPr>
            <p:spPr bwMode="auto">
              <a:xfrm>
                <a:off x="265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0" name="Line 48"/>
              <p:cNvSpPr>
                <a:spLocks noChangeShapeType="1"/>
              </p:cNvSpPr>
              <p:nvPr/>
            </p:nvSpPr>
            <p:spPr bwMode="auto">
              <a:xfrm>
                <a:off x="266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1" name="Line 49"/>
              <p:cNvSpPr>
                <a:spLocks noChangeShapeType="1"/>
              </p:cNvSpPr>
              <p:nvPr/>
            </p:nvSpPr>
            <p:spPr bwMode="auto">
              <a:xfrm>
                <a:off x="267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2" name="Line 50"/>
              <p:cNvSpPr>
                <a:spLocks noChangeShapeType="1"/>
              </p:cNvSpPr>
              <p:nvPr/>
            </p:nvSpPr>
            <p:spPr bwMode="auto">
              <a:xfrm>
                <a:off x="2676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3" name="Line 51"/>
              <p:cNvSpPr>
                <a:spLocks noChangeShapeType="1"/>
              </p:cNvSpPr>
              <p:nvPr/>
            </p:nvSpPr>
            <p:spPr bwMode="auto">
              <a:xfrm>
                <a:off x="268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4" name="Line 52"/>
              <p:cNvSpPr>
                <a:spLocks noChangeShapeType="1"/>
              </p:cNvSpPr>
              <p:nvPr/>
            </p:nvSpPr>
            <p:spPr bwMode="auto">
              <a:xfrm>
                <a:off x="268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5" name="Line 53"/>
              <p:cNvSpPr>
                <a:spLocks noChangeShapeType="1"/>
              </p:cNvSpPr>
              <p:nvPr/>
            </p:nvSpPr>
            <p:spPr bwMode="auto">
              <a:xfrm>
                <a:off x="269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6" name="Line 54"/>
              <p:cNvSpPr>
                <a:spLocks noChangeShapeType="1"/>
              </p:cNvSpPr>
              <p:nvPr/>
            </p:nvSpPr>
            <p:spPr bwMode="auto">
              <a:xfrm>
                <a:off x="270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7" name="Line 55"/>
              <p:cNvSpPr>
                <a:spLocks noChangeShapeType="1"/>
              </p:cNvSpPr>
              <p:nvPr/>
            </p:nvSpPr>
            <p:spPr bwMode="auto">
              <a:xfrm>
                <a:off x="27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8" name="Line 56"/>
              <p:cNvSpPr>
                <a:spLocks noChangeShapeType="1"/>
              </p:cNvSpPr>
              <p:nvPr/>
            </p:nvSpPr>
            <p:spPr bwMode="auto">
              <a:xfrm>
                <a:off x="271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9" name="Line 57"/>
              <p:cNvSpPr>
                <a:spLocks noChangeShapeType="1"/>
              </p:cNvSpPr>
              <p:nvPr/>
            </p:nvSpPr>
            <p:spPr bwMode="auto">
              <a:xfrm>
                <a:off x="272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0" name="Rectangle 58"/>
              <p:cNvSpPr>
                <a:spLocks noChangeArrowheads="1"/>
              </p:cNvSpPr>
              <p:nvPr/>
            </p:nvSpPr>
            <p:spPr bwMode="auto">
              <a:xfrm>
                <a:off x="2776" y="1835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1" name="Rectangle 59"/>
              <p:cNvSpPr>
                <a:spLocks noChangeArrowheads="1"/>
              </p:cNvSpPr>
              <p:nvPr/>
            </p:nvSpPr>
            <p:spPr bwMode="auto">
              <a:xfrm>
                <a:off x="2751" y="1838"/>
                <a:ext cx="73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2" name="Rectangle 60"/>
              <p:cNvSpPr>
                <a:spLocks noChangeArrowheads="1"/>
              </p:cNvSpPr>
              <p:nvPr/>
            </p:nvSpPr>
            <p:spPr bwMode="auto">
              <a:xfrm>
                <a:off x="2776" y="1856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3" name="Rectangle 61"/>
              <p:cNvSpPr>
                <a:spLocks noChangeArrowheads="1"/>
              </p:cNvSpPr>
              <p:nvPr/>
            </p:nvSpPr>
            <p:spPr bwMode="auto">
              <a:xfrm>
                <a:off x="2751" y="1858"/>
                <a:ext cx="73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4" name="Rectangle 62"/>
              <p:cNvSpPr>
                <a:spLocks noChangeArrowheads="1"/>
              </p:cNvSpPr>
              <p:nvPr/>
            </p:nvSpPr>
            <p:spPr bwMode="auto">
              <a:xfrm>
                <a:off x="2700" y="1787"/>
                <a:ext cx="33" cy="1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5" name="Rectangle 63"/>
              <p:cNvSpPr>
                <a:spLocks noChangeArrowheads="1"/>
              </p:cNvSpPr>
              <p:nvPr/>
            </p:nvSpPr>
            <p:spPr bwMode="auto">
              <a:xfrm>
                <a:off x="2668" y="1658"/>
                <a:ext cx="96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6" name="Rectangle 64"/>
              <p:cNvSpPr>
                <a:spLocks noChangeArrowheads="1"/>
              </p:cNvSpPr>
              <p:nvPr/>
            </p:nvSpPr>
            <p:spPr bwMode="auto">
              <a:xfrm>
                <a:off x="2667" y="1698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7" name="Rectangle 65"/>
              <p:cNvSpPr>
                <a:spLocks noChangeArrowheads="1"/>
              </p:cNvSpPr>
              <p:nvPr/>
            </p:nvSpPr>
            <p:spPr bwMode="auto">
              <a:xfrm>
                <a:off x="2700" y="1701"/>
                <a:ext cx="96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8" name="Rectangle 66"/>
              <p:cNvSpPr>
                <a:spLocks noChangeArrowheads="1"/>
              </p:cNvSpPr>
              <p:nvPr/>
            </p:nvSpPr>
            <p:spPr bwMode="auto">
              <a:xfrm>
                <a:off x="2733" y="1727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89859" name="Line 67"/>
            <p:cNvSpPr>
              <a:spLocks noChangeShapeType="1"/>
            </p:cNvSpPr>
            <p:nvPr/>
          </p:nvSpPr>
          <p:spPr bwMode="auto">
            <a:xfrm>
              <a:off x="1431" y="2502"/>
              <a:ext cx="0" cy="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60" name="Line 68"/>
            <p:cNvSpPr>
              <a:spLocks noChangeShapeType="1"/>
            </p:cNvSpPr>
            <p:nvPr/>
          </p:nvSpPr>
          <p:spPr bwMode="auto">
            <a:xfrm>
              <a:off x="1518" y="2502"/>
              <a:ext cx="0" cy="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89861" name="Group 69"/>
            <p:cNvGrpSpPr>
              <a:grpSpLocks/>
            </p:cNvGrpSpPr>
            <p:nvPr/>
          </p:nvGrpSpPr>
          <p:grpSpPr bwMode="auto">
            <a:xfrm>
              <a:off x="4176" y="2920"/>
              <a:ext cx="241" cy="248"/>
              <a:chOff x="2595" y="1628"/>
              <a:chExt cx="241" cy="248"/>
            </a:xfrm>
          </p:grpSpPr>
          <p:sp>
            <p:nvSpPr>
              <p:cNvPr id="289862" name="AutoShape 70"/>
              <p:cNvSpPr>
                <a:spLocks noChangeArrowheads="1"/>
              </p:cNvSpPr>
              <p:nvPr/>
            </p:nvSpPr>
            <p:spPr bwMode="auto">
              <a:xfrm>
                <a:off x="2607" y="1628"/>
                <a:ext cx="217" cy="167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3" name="AutoShape 71"/>
              <p:cNvSpPr>
                <a:spLocks noChangeArrowheads="1"/>
              </p:cNvSpPr>
              <p:nvPr/>
            </p:nvSpPr>
            <p:spPr bwMode="auto">
              <a:xfrm>
                <a:off x="2632" y="1649"/>
                <a:ext cx="166" cy="125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4" name="Line 72"/>
              <p:cNvSpPr>
                <a:spLocks noChangeShapeType="1"/>
              </p:cNvSpPr>
              <p:nvPr/>
            </p:nvSpPr>
            <p:spPr bwMode="auto">
              <a:xfrm>
                <a:off x="2657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5" name="Line 73"/>
              <p:cNvSpPr>
                <a:spLocks noChangeShapeType="1"/>
              </p:cNvSpPr>
              <p:nvPr/>
            </p:nvSpPr>
            <p:spPr bwMode="auto">
              <a:xfrm>
                <a:off x="2776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6" name="Rectangle 74"/>
              <p:cNvSpPr>
                <a:spLocks noChangeArrowheads="1"/>
              </p:cNvSpPr>
              <p:nvPr/>
            </p:nvSpPr>
            <p:spPr bwMode="auto">
              <a:xfrm>
                <a:off x="2595" y="1819"/>
                <a:ext cx="241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7" name="Line 75"/>
              <p:cNvSpPr>
                <a:spLocks noChangeShapeType="1"/>
              </p:cNvSpPr>
              <p:nvPr/>
            </p:nvSpPr>
            <p:spPr bwMode="auto">
              <a:xfrm>
                <a:off x="26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8" name="Line 76"/>
              <p:cNvSpPr>
                <a:spLocks noChangeShapeType="1"/>
              </p:cNvSpPr>
              <p:nvPr/>
            </p:nvSpPr>
            <p:spPr bwMode="auto">
              <a:xfrm>
                <a:off x="261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9" name="Line 77"/>
              <p:cNvSpPr>
                <a:spLocks noChangeShapeType="1"/>
              </p:cNvSpPr>
              <p:nvPr/>
            </p:nvSpPr>
            <p:spPr bwMode="auto">
              <a:xfrm>
                <a:off x="2619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0" name="Line 78"/>
              <p:cNvSpPr>
                <a:spLocks noChangeShapeType="1"/>
              </p:cNvSpPr>
              <p:nvPr/>
            </p:nvSpPr>
            <p:spPr bwMode="auto">
              <a:xfrm>
                <a:off x="262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1" name="Line 79"/>
              <p:cNvSpPr>
                <a:spLocks noChangeShapeType="1"/>
              </p:cNvSpPr>
              <p:nvPr/>
            </p:nvSpPr>
            <p:spPr bwMode="auto">
              <a:xfrm>
                <a:off x="263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2" name="Line 80"/>
              <p:cNvSpPr>
                <a:spLocks noChangeShapeType="1"/>
              </p:cNvSpPr>
              <p:nvPr/>
            </p:nvSpPr>
            <p:spPr bwMode="auto">
              <a:xfrm>
                <a:off x="263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3" name="Line 81"/>
              <p:cNvSpPr>
                <a:spLocks noChangeShapeType="1"/>
              </p:cNvSpPr>
              <p:nvPr/>
            </p:nvSpPr>
            <p:spPr bwMode="auto">
              <a:xfrm>
                <a:off x="264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4" name="Line 82"/>
              <p:cNvSpPr>
                <a:spLocks noChangeShapeType="1"/>
              </p:cNvSpPr>
              <p:nvPr/>
            </p:nvSpPr>
            <p:spPr bwMode="auto">
              <a:xfrm>
                <a:off x="265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5" name="Line 83"/>
              <p:cNvSpPr>
                <a:spLocks noChangeShapeType="1"/>
              </p:cNvSpPr>
              <p:nvPr/>
            </p:nvSpPr>
            <p:spPr bwMode="auto">
              <a:xfrm>
                <a:off x="265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6" name="Line 84"/>
              <p:cNvSpPr>
                <a:spLocks noChangeShapeType="1"/>
              </p:cNvSpPr>
              <p:nvPr/>
            </p:nvSpPr>
            <p:spPr bwMode="auto">
              <a:xfrm>
                <a:off x="266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7" name="Line 85"/>
              <p:cNvSpPr>
                <a:spLocks noChangeShapeType="1"/>
              </p:cNvSpPr>
              <p:nvPr/>
            </p:nvSpPr>
            <p:spPr bwMode="auto">
              <a:xfrm>
                <a:off x="267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8" name="Line 86"/>
              <p:cNvSpPr>
                <a:spLocks noChangeShapeType="1"/>
              </p:cNvSpPr>
              <p:nvPr/>
            </p:nvSpPr>
            <p:spPr bwMode="auto">
              <a:xfrm>
                <a:off x="2676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9" name="Line 87"/>
              <p:cNvSpPr>
                <a:spLocks noChangeShapeType="1"/>
              </p:cNvSpPr>
              <p:nvPr/>
            </p:nvSpPr>
            <p:spPr bwMode="auto">
              <a:xfrm>
                <a:off x="268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0" name="Line 88"/>
              <p:cNvSpPr>
                <a:spLocks noChangeShapeType="1"/>
              </p:cNvSpPr>
              <p:nvPr/>
            </p:nvSpPr>
            <p:spPr bwMode="auto">
              <a:xfrm>
                <a:off x="268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1" name="Line 89"/>
              <p:cNvSpPr>
                <a:spLocks noChangeShapeType="1"/>
              </p:cNvSpPr>
              <p:nvPr/>
            </p:nvSpPr>
            <p:spPr bwMode="auto">
              <a:xfrm>
                <a:off x="269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2" name="Line 90"/>
              <p:cNvSpPr>
                <a:spLocks noChangeShapeType="1"/>
              </p:cNvSpPr>
              <p:nvPr/>
            </p:nvSpPr>
            <p:spPr bwMode="auto">
              <a:xfrm>
                <a:off x="270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3" name="Line 91"/>
              <p:cNvSpPr>
                <a:spLocks noChangeShapeType="1"/>
              </p:cNvSpPr>
              <p:nvPr/>
            </p:nvSpPr>
            <p:spPr bwMode="auto">
              <a:xfrm>
                <a:off x="27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4" name="Line 92"/>
              <p:cNvSpPr>
                <a:spLocks noChangeShapeType="1"/>
              </p:cNvSpPr>
              <p:nvPr/>
            </p:nvSpPr>
            <p:spPr bwMode="auto">
              <a:xfrm>
                <a:off x="271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5" name="Line 93"/>
              <p:cNvSpPr>
                <a:spLocks noChangeShapeType="1"/>
              </p:cNvSpPr>
              <p:nvPr/>
            </p:nvSpPr>
            <p:spPr bwMode="auto">
              <a:xfrm>
                <a:off x="272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6" name="Rectangle 94"/>
              <p:cNvSpPr>
                <a:spLocks noChangeArrowheads="1"/>
              </p:cNvSpPr>
              <p:nvPr/>
            </p:nvSpPr>
            <p:spPr bwMode="auto">
              <a:xfrm>
                <a:off x="2776" y="1835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7" name="Rectangle 95"/>
              <p:cNvSpPr>
                <a:spLocks noChangeArrowheads="1"/>
              </p:cNvSpPr>
              <p:nvPr/>
            </p:nvSpPr>
            <p:spPr bwMode="auto">
              <a:xfrm>
                <a:off x="2751" y="1838"/>
                <a:ext cx="73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8" name="Rectangle 96"/>
              <p:cNvSpPr>
                <a:spLocks noChangeArrowheads="1"/>
              </p:cNvSpPr>
              <p:nvPr/>
            </p:nvSpPr>
            <p:spPr bwMode="auto">
              <a:xfrm>
                <a:off x="2776" y="1856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9" name="Rectangle 97"/>
              <p:cNvSpPr>
                <a:spLocks noChangeArrowheads="1"/>
              </p:cNvSpPr>
              <p:nvPr/>
            </p:nvSpPr>
            <p:spPr bwMode="auto">
              <a:xfrm>
                <a:off x="2751" y="1858"/>
                <a:ext cx="73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0" name="Rectangle 98"/>
              <p:cNvSpPr>
                <a:spLocks noChangeArrowheads="1"/>
              </p:cNvSpPr>
              <p:nvPr/>
            </p:nvSpPr>
            <p:spPr bwMode="auto">
              <a:xfrm>
                <a:off x="2700" y="1787"/>
                <a:ext cx="33" cy="1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1" name="Rectangle 99"/>
              <p:cNvSpPr>
                <a:spLocks noChangeArrowheads="1"/>
              </p:cNvSpPr>
              <p:nvPr/>
            </p:nvSpPr>
            <p:spPr bwMode="auto">
              <a:xfrm>
                <a:off x="2668" y="1658"/>
                <a:ext cx="96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2" name="Rectangle 100"/>
              <p:cNvSpPr>
                <a:spLocks noChangeArrowheads="1"/>
              </p:cNvSpPr>
              <p:nvPr/>
            </p:nvSpPr>
            <p:spPr bwMode="auto">
              <a:xfrm>
                <a:off x="2667" y="1698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3" name="Rectangle 101"/>
              <p:cNvSpPr>
                <a:spLocks noChangeArrowheads="1"/>
              </p:cNvSpPr>
              <p:nvPr/>
            </p:nvSpPr>
            <p:spPr bwMode="auto">
              <a:xfrm>
                <a:off x="2700" y="1701"/>
                <a:ext cx="96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4" name="Rectangle 102"/>
              <p:cNvSpPr>
                <a:spLocks noChangeArrowheads="1"/>
              </p:cNvSpPr>
              <p:nvPr/>
            </p:nvSpPr>
            <p:spPr bwMode="auto">
              <a:xfrm>
                <a:off x="2733" y="1727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89895" name="Group 103"/>
            <p:cNvGrpSpPr>
              <a:grpSpLocks/>
            </p:cNvGrpSpPr>
            <p:nvPr/>
          </p:nvGrpSpPr>
          <p:grpSpPr bwMode="auto">
            <a:xfrm>
              <a:off x="4176" y="3352"/>
              <a:ext cx="241" cy="248"/>
              <a:chOff x="2595" y="1628"/>
              <a:chExt cx="241" cy="248"/>
            </a:xfrm>
          </p:grpSpPr>
          <p:sp>
            <p:nvSpPr>
              <p:cNvPr id="289896" name="AutoShape 104"/>
              <p:cNvSpPr>
                <a:spLocks noChangeArrowheads="1"/>
              </p:cNvSpPr>
              <p:nvPr/>
            </p:nvSpPr>
            <p:spPr bwMode="auto">
              <a:xfrm>
                <a:off x="2607" y="1628"/>
                <a:ext cx="217" cy="167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7" name="AutoShape 105"/>
              <p:cNvSpPr>
                <a:spLocks noChangeArrowheads="1"/>
              </p:cNvSpPr>
              <p:nvPr/>
            </p:nvSpPr>
            <p:spPr bwMode="auto">
              <a:xfrm>
                <a:off x="2632" y="1649"/>
                <a:ext cx="166" cy="125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8" name="Line 106"/>
              <p:cNvSpPr>
                <a:spLocks noChangeShapeType="1"/>
              </p:cNvSpPr>
              <p:nvPr/>
            </p:nvSpPr>
            <p:spPr bwMode="auto">
              <a:xfrm>
                <a:off x="2657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9" name="Line 107"/>
              <p:cNvSpPr>
                <a:spLocks noChangeShapeType="1"/>
              </p:cNvSpPr>
              <p:nvPr/>
            </p:nvSpPr>
            <p:spPr bwMode="auto">
              <a:xfrm>
                <a:off x="2776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0" name="Rectangle 108"/>
              <p:cNvSpPr>
                <a:spLocks noChangeArrowheads="1"/>
              </p:cNvSpPr>
              <p:nvPr/>
            </p:nvSpPr>
            <p:spPr bwMode="auto">
              <a:xfrm>
                <a:off x="2595" y="1819"/>
                <a:ext cx="241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1" name="Line 109"/>
              <p:cNvSpPr>
                <a:spLocks noChangeShapeType="1"/>
              </p:cNvSpPr>
              <p:nvPr/>
            </p:nvSpPr>
            <p:spPr bwMode="auto">
              <a:xfrm>
                <a:off x="26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2" name="Line 110"/>
              <p:cNvSpPr>
                <a:spLocks noChangeShapeType="1"/>
              </p:cNvSpPr>
              <p:nvPr/>
            </p:nvSpPr>
            <p:spPr bwMode="auto">
              <a:xfrm>
                <a:off x="261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3" name="Line 111"/>
              <p:cNvSpPr>
                <a:spLocks noChangeShapeType="1"/>
              </p:cNvSpPr>
              <p:nvPr/>
            </p:nvSpPr>
            <p:spPr bwMode="auto">
              <a:xfrm>
                <a:off x="2619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4" name="Line 112"/>
              <p:cNvSpPr>
                <a:spLocks noChangeShapeType="1"/>
              </p:cNvSpPr>
              <p:nvPr/>
            </p:nvSpPr>
            <p:spPr bwMode="auto">
              <a:xfrm>
                <a:off x="262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5" name="Line 113"/>
              <p:cNvSpPr>
                <a:spLocks noChangeShapeType="1"/>
              </p:cNvSpPr>
              <p:nvPr/>
            </p:nvSpPr>
            <p:spPr bwMode="auto">
              <a:xfrm>
                <a:off x="263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6" name="Line 114"/>
              <p:cNvSpPr>
                <a:spLocks noChangeShapeType="1"/>
              </p:cNvSpPr>
              <p:nvPr/>
            </p:nvSpPr>
            <p:spPr bwMode="auto">
              <a:xfrm>
                <a:off x="263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7" name="Line 115"/>
              <p:cNvSpPr>
                <a:spLocks noChangeShapeType="1"/>
              </p:cNvSpPr>
              <p:nvPr/>
            </p:nvSpPr>
            <p:spPr bwMode="auto">
              <a:xfrm>
                <a:off x="264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8" name="Line 116"/>
              <p:cNvSpPr>
                <a:spLocks noChangeShapeType="1"/>
              </p:cNvSpPr>
              <p:nvPr/>
            </p:nvSpPr>
            <p:spPr bwMode="auto">
              <a:xfrm>
                <a:off x="265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9" name="Line 117"/>
              <p:cNvSpPr>
                <a:spLocks noChangeShapeType="1"/>
              </p:cNvSpPr>
              <p:nvPr/>
            </p:nvSpPr>
            <p:spPr bwMode="auto">
              <a:xfrm>
                <a:off x="265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0" name="Line 118"/>
              <p:cNvSpPr>
                <a:spLocks noChangeShapeType="1"/>
              </p:cNvSpPr>
              <p:nvPr/>
            </p:nvSpPr>
            <p:spPr bwMode="auto">
              <a:xfrm>
                <a:off x="266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1" name="Line 119"/>
              <p:cNvSpPr>
                <a:spLocks noChangeShapeType="1"/>
              </p:cNvSpPr>
              <p:nvPr/>
            </p:nvSpPr>
            <p:spPr bwMode="auto">
              <a:xfrm>
                <a:off x="267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2" name="Line 120"/>
              <p:cNvSpPr>
                <a:spLocks noChangeShapeType="1"/>
              </p:cNvSpPr>
              <p:nvPr/>
            </p:nvSpPr>
            <p:spPr bwMode="auto">
              <a:xfrm>
                <a:off x="2676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3" name="Line 121"/>
              <p:cNvSpPr>
                <a:spLocks noChangeShapeType="1"/>
              </p:cNvSpPr>
              <p:nvPr/>
            </p:nvSpPr>
            <p:spPr bwMode="auto">
              <a:xfrm>
                <a:off x="268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4" name="Line 122"/>
              <p:cNvSpPr>
                <a:spLocks noChangeShapeType="1"/>
              </p:cNvSpPr>
              <p:nvPr/>
            </p:nvSpPr>
            <p:spPr bwMode="auto">
              <a:xfrm>
                <a:off x="268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5" name="Line 123"/>
              <p:cNvSpPr>
                <a:spLocks noChangeShapeType="1"/>
              </p:cNvSpPr>
              <p:nvPr/>
            </p:nvSpPr>
            <p:spPr bwMode="auto">
              <a:xfrm>
                <a:off x="269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6" name="Line 124"/>
              <p:cNvSpPr>
                <a:spLocks noChangeShapeType="1"/>
              </p:cNvSpPr>
              <p:nvPr/>
            </p:nvSpPr>
            <p:spPr bwMode="auto">
              <a:xfrm>
                <a:off x="270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7" name="Line 125"/>
              <p:cNvSpPr>
                <a:spLocks noChangeShapeType="1"/>
              </p:cNvSpPr>
              <p:nvPr/>
            </p:nvSpPr>
            <p:spPr bwMode="auto">
              <a:xfrm>
                <a:off x="27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8" name="Line 126"/>
              <p:cNvSpPr>
                <a:spLocks noChangeShapeType="1"/>
              </p:cNvSpPr>
              <p:nvPr/>
            </p:nvSpPr>
            <p:spPr bwMode="auto">
              <a:xfrm>
                <a:off x="271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9" name="Line 127"/>
              <p:cNvSpPr>
                <a:spLocks noChangeShapeType="1"/>
              </p:cNvSpPr>
              <p:nvPr/>
            </p:nvSpPr>
            <p:spPr bwMode="auto">
              <a:xfrm>
                <a:off x="272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0" name="Rectangle 128"/>
              <p:cNvSpPr>
                <a:spLocks noChangeArrowheads="1"/>
              </p:cNvSpPr>
              <p:nvPr/>
            </p:nvSpPr>
            <p:spPr bwMode="auto">
              <a:xfrm>
                <a:off x="2776" y="1835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1" name="Rectangle 129"/>
              <p:cNvSpPr>
                <a:spLocks noChangeArrowheads="1"/>
              </p:cNvSpPr>
              <p:nvPr/>
            </p:nvSpPr>
            <p:spPr bwMode="auto">
              <a:xfrm>
                <a:off x="2751" y="1838"/>
                <a:ext cx="73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2" name="Rectangle 130"/>
              <p:cNvSpPr>
                <a:spLocks noChangeArrowheads="1"/>
              </p:cNvSpPr>
              <p:nvPr/>
            </p:nvSpPr>
            <p:spPr bwMode="auto">
              <a:xfrm>
                <a:off x="2776" y="1856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3" name="Rectangle 131"/>
              <p:cNvSpPr>
                <a:spLocks noChangeArrowheads="1"/>
              </p:cNvSpPr>
              <p:nvPr/>
            </p:nvSpPr>
            <p:spPr bwMode="auto">
              <a:xfrm>
                <a:off x="2751" y="1858"/>
                <a:ext cx="73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4" name="Rectangle 132"/>
              <p:cNvSpPr>
                <a:spLocks noChangeArrowheads="1"/>
              </p:cNvSpPr>
              <p:nvPr/>
            </p:nvSpPr>
            <p:spPr bwMode="auto">
              <a:xfrm>
                <a:off x="2700" y="1787"/>
                <a:ext cx="33" cy="1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5" name="Rectangle 133"/>
              <p:cNvSpPr>
                <a:spLocks noChangeArrowheads="1"/>
              </p:cNvSpPr>
              <p:nvPr/>
            </p:nvSpPr>
            <p:spPr bwMode="auto">
              <a:xfrm>
                <a:off x="2668" y="1658"/>
                <a:ext cx="96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6" name="Rectangle 134"/>
              <p:cNvSpPr>
                <a:spLocks noChangeArrowheads="1"/>
              </p:cNvSpPr>
              <p:nvPr/>
            </p:nvSpPr>
            <p:spPr bwMode="auto">
              <a:xfrm>
                <a:off x="2667" y="1698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7" name="Rectangle 135"/>
              <p:cNvSpPr>
                <a:spLocks noChangeArrowheads="1"/>
              </p:cNvSpPr>
              <p:nvPr/>
            </p:nvSpPr>
            <p:spPr bwMode="auto">
              <a:xfrm>
                <a:off x="2700" y="1701"/>
                <a:ext cx="96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8" name="Rectangle 136"/>
              <p:cNvSpPr>
                <a:spLocks noChangeArrowheads="1"/>
              </p:cNvSpPr>
              <p:nvPr/>
            </p:nvSpPr>
            <p:spPr bwMode="auto">
              <a:xfrm>
                <a:off x="2733" y="1727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89929" name="Group 137"/>
            <p:cNvGrpSpPr>
              <a:grpSpLocks/>
            </p:cNvGrpSpPr>
            <p:nvPr/>
          </p:nvGrpSpPr>
          <p:grpSpPr bwMode="auto">
            <a:xfrm>
              <a:off x="1343" y="2920"/>
              <a:ext cx="241" cy="248"/>
              <a:chOff x="2595" y="1628"/>
              <a:chExt cx="241" cy="248"/>
            </a:xfrm>
          </p:grpSpPr>
          <p:sp>
            <p:nvSpPr>
              <p:cNvPr id="289930" name="AutoShape 138"/>
              <p:cNvSpPr>
                <a:spLocks noChangeArrowheads="1"/>
              </p:cNvSpPr>
              <p:nvPr/>
            </p:nvSpPr>
            <p:spPr bwMode="auto">
              <a:xfrm>
                <a:off x="2607" y="1628"/>
                <a:ext cx="217" cy="167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1" name="AutoShape 139"/>
              <p:cNvSpPr>
                <a:spLocks noChangeArrowheads="1"/>
              </p:cNvSpPr>
              <p:nvPr/>
            </p:nvSpPr>
            <p:spPr bwMode="auto">
              <a:xfrm>
                <a:off x="2632" y="1649"/>
                <a:ext cx="166" cy="125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2" name="Line 140"/>
              <p:cNvSpPr>
                <a:spLocks noChangeShapeType="1"/>
              </p:cNvSpPr>
              <p:nvPr/>
            </p:nvSpPr>
            <p:spPr bwMode="auto">
              <a:xfrm>
                <a:off x="2657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3" name="Line 141"/>
              <p:cNvSpPr>
                <a:spLocks noChangeShapeType="1"/>
              </p:cNvSpPr>
              <p:nvPr/>
            </p:nvSpPr>
            <p:spPr bwMode="auto">
              <a:xfrm>
                <a:off x="2776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4" name="Rectangle 142"/>
              <p:cNvSpPr>
                <a:spLocks noChangeArrowheads="1"/>
              </p:cNvSpPr>
              <p:nvPr/>
            </p:nvSpPr>
            <p:spPr bwMode="auto">
              <a:xfrm>
                <a:off x="2595" y="1819"/>
                <a:ext cx="241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5" name="Line 143"/>
              <p:cNvSpPr>
                <a:spLocks noChangeShapeType="1"/>
              </p:cNvSpPr>
              <p:nvPr/>
            </p:nvSpPr>
            <p:spPr bwMode="auto">
              <a:xfrm>
                <a:off x="26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6" name="Line 144"/>
              <p:cNvSpPr>
                <a:spLocks noChangeShapeType="1"/>
              </p:cNvSpPr>
              <p:nvPr/>
            </p:nvSpPr>
            <p:spPr bwMode="auto">
              <a:xfrm>
                <a:off x="261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7" name="Line 145"/>
              <p:cNvSpPr>
                <a:spLocks noChangeShapeType="1"/>
              </p:cNvSpPr>
              <p:nvPr/>
            </p:nvSpPr>
            <p:spPr bwMode="auto">
              <a:xfrm>
                <a:off x="2619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8" name="Line 146"/>
              <p:cNvSpPr>
                <a:spLocks noChangeShapeType="1"/>
              </p:cNvSpPr>
              <p:nvPr/>
            </p:nvSpPr>
            <p:spPr bwMode="auto">
              <a:xfrm>
                <a:off x="262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9" name="Line 147"/>
              <p:cNvSpPr>
                <a:spLocks noChangeShapeType="1"/>
              </p:cNvSpPr>
              <p:nvPr/>
            </p:nvSpPr>
            <p:spPr bwMode="auto">
              <a:xfrm>
                <a:off x="263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0" name="Line 148"/>
              <p:cNvSpPr>
                <a:spLocks noChangeShapeType="1"/>
              </p:cNvSpPr>
              <p:nvPr/>
            </p:nvSpPr>
            <p:spPr bwMode="auto">
              <a:xfrm>
                <a:off x="263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1" name="Line 149"/>
              <p:cNvSpPr>
                <a:spLocks noChangeShapeType="1"/>
              </p:cNvSpPr>
              <p:nvPr/>
            </p:nvSpPr>
            <p:spPr bwMode="auto">
              <a:xfrm>
                <a:off x="264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2" name="Line 150"/>
              <p:cNvSpPr>
                <a:spLocks noChangeShapeType="1"/>
              </p:cNvSpPr>
              <p:nvPr/>
            </p:nvSpPr>
            <p:spPr bwMode="auto">
              <a:xfrm>
                <a:off x="265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3" name="Line 151"/>
              <p:cNvSpPr>
                <a:spLocks noChangeShapeType="1"/>
              </p:cNvSpPr>
              <p:nvPr/>
            </p:nvSpPr>
            <p:spPr bwMode="auto">
              <a:xfrm>
                <a:off x="265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4" name="Line 152"/>
              <p:cNvSpPr>
                <a:spLocks noChangeShapeType="1"/>
              </p:cNvSpPr>
              <p:nvPr/>
            </p:nvSpPr>
            <p:spPr bwMode="auto">
              <a:xfrm>
                <a:off x="266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5" name="Line 153"/>
              <p:cNvSpPr>
                <a:spLocks noChangeShapeType="1"/>
              </p:cNvSpPr>
              <p:nvPr/>
            </p:nvSpPr>
            <p:spPr bwMode="auto">
              <a:xfrm>
                <a:off x="267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6" name="Line 154"/>
              <p:cNvSpPr>
                <a:spLocks noChangeShapeType="1"/>
              </p:cNvSpPr>
              <p:nvPr/>
            </p:nvSpPr>
            <p:spPr bwMode="auto">
              <a:xfrm>
                <a:off x="2676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7" name="Line 155"/>
              <p:cNvSpPr>
                <a:spLocks noChangeShapeType="1"/>
              </p:cNvSpPr>
              <p:nvPr/>
            </p:nvSpPr>
            <p:spPr bwMode="auto">
              <a:xfrm>
                <a:off x="268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8" name="Line 156"/>
              <p:cNvSpPr>
                <a:spLocks noChangeShapeType="1"/>
              </p:cNvSpPr>
              <p:nvPr/>
            </p:nvSpPr>
            <p:spPr bwMode="auto">
              <a:xfrm>
                <a:off x="268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9" name="Line 157"/>
              <p:cNvSpPr>
                <a:spLocks noChangeShapeType="1"/>
              </p:cNvSpPr>
              <p:nvPr/>
            </p:nvSpPr>
            <p:spPr bwMode="auto">
              <a:xfrm>
                <a:off x="269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0" name="Line 158"/>
              <p:cNvSpPr>
                <a:spLocks noChangeShapeType="1"/>
              </p:cNvSpPr>
              <p:nvPr/>
            </p:nvSpPr>
            <p:spPr bwMode="auto">
              <a:xfrm>
                <a:off x="270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1" name="Line 159"/>
              <p:cNvSpPr>
                <a:spLocks noChangeShapeType="1"/>
              </p:cNvSpPr>
              <p:nvPr/>
            </p:nvSpPr>
            <p:spPr bwMode="auto">
              <a:xfrm>
                <a:off x="27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2" name="Line 160"/>
              <p:cNvSpPr>
                <a:spLocks noChangeShapeType="1"/>
              </p:cNvSpPr>
              <p:nvPr/>
            </p:nvSpPr>
            <p:spPr bwMode="auto">
              <a:xfrm>
                <a:off x="271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3" name="Line 161"/>
              <p:cNvSpPr>
                <a:spLocks noChangeShapeType="1"/>
              </p:cNvSpPr>
              <p:nvPr/>
            </p:nvSpPr>
            <p:spPr bwMode="auto">
              <a:xfrm>
                <a:off x="272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4" name="Rectangle 162"/>
              <p:cNvSpPr>
                <a:spLocks noChangeArrowheads="1"/>
              </p:cNvSpPr>
              <p:nvPr/>
            </p:nvSpPr>
            <p:spPr bwMode="auto">
              <a:xfrm>
                <a:off x="2776" y="1835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5" name="Rectangle 163"/>
              <p:cNvSpPr>
                <a:spLocks noChangeArrowheads="1"/>
              </p:cNvSpPr>
              <p:nvPr/>
            </p:nvSpPr>
            <p:spPr bwMode="auto">
              <a:xfrm>
                <a:off x="2751" y="1838"/>
                <a:ext cx="73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6" name="Rectangle 164"/>
              <p:cNvSpPr>
                <a:spLocks noChangeArrowheads="1"/>
              </p:cNvSpPr>
              <p:nvPr/>
            </p:nvSpPr>
            <p:spPr bwMode="auto">
              <a:xfrm>
                <a:off x="2776" y="1856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7" name="Rectangle 165"/>
              <p:cNvSpPr>
                <a:spLocks noChangeArrowheads="1"/>
              </p:cNvSpPr>
              <p:nvPr/>
            </p:nvSpPr>
            <p:spPr bwMode="auto">
              <a:xfrm>
                <a:off x="2751" y="1858"/>
                <a:ext cx="73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8" name="Rectangle 166"/>
              <p:cNvSpPr>
                <a:spLocks noChangeArrowheads="1"/>
              </p:cNvSpPr>
              <p:nvPr/>
            </p:nvSpPr>
            <p:spPr bwMode="auto">
              <a:xfrm>
                <a:off x="2700" y="1787"/>
                <a:ext cx="33" cy="1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9" name="Rectangle 167"/>
              <p:cNvSpPr>
                <a:spLocks noChangeArrowheads="1"/>
              </p:cNvSpPr>
              <p:nvPr/>
            </p:nvSpPr>
            <p:spPr bwMode="auto">
              <a:xfrm>
                <a:off x="2668" y="1658"/>
                <a:ext cx="96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0" name="Rectangle 168"/>
              <p:cNvSpPr>
                <a:spLocks noChangeArrowheads="1"/>
              </p:cNvSpPr>
              <p:nvPr/>
            </p:nvSpPr>
            <p:spPr bwMode="auto">
              <a:xfrm>
                <a:off x="2667" y="1698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1" name="Rectangle 169"/>
              <p:cNvSpPr>
                <a:spLocks noChangeArrowheads="1"/>
              </p:cNvSpPr>
              <p:nvPr/>
            </p:nvSpPr>
            <p:spPr bwMode="auto">
              <a:xfrm>
                <a:off x="2700" y="1701"/>
                <a:ext cx="96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2" name="Rectangle 170"/>
              <p:cNvSpPr>
                <a:spLocks noChangeArrowheads="1"/>
              </p:cNvSpPr>
              <p:nvPr/>
            </p:nvSpPr>
            <p:spPr bwMode="auto">
              <a:xfrm>
                <a:off x="2733" y="1727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89963" name="Group 171"/>
            <p:cNvGrpSpPr>
              <a:grpSpLocks/>
            </p:cNvGrpSpPr>
            <p:nvPr/>
          </p:nvGrpSpPr>
          <p:grpSpPr bwMode="auto">
            <a:xfrm>
              <a:off x="1343" y="3352"/>
              <a:ext cx="241" cy="248"/>
              <a:chOff x="2595" y="1628"/>
              <a:chExt cx="241" cy="248"/>
            </a:xfrm>
          </p:grpSpPr>
          <p:sp>
            <p:nvSpPr>
              <p:cNvPr id="289964" name="AutoShape 172"/>
              <p:cNvSpPr>
                <a:spLocks noChangeArrowheads="1"/>
              </p:cNvSpPr>
              <p:nvPr/>
            </p:nvSpPr>
            <p:spPr bwMode="auto">
              <a:xfrm>
                <a:off x="2607" y="1628"/>
                <a:ext cx="217" cy="167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5" name="AutoShape 173"/>
              <p:cNvSpPr>
                <a:spLocks noChangeArrowheads="1"/>
              </p:cNvSpPr>
              <p:nvPr/>
            </p:nvSpPr>
            <p:spPr bwMode="auto">
              <a:xfrm>
                <a:off x="2632" y="1649"/>
                <a:ext cx="166" cy="125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6" name="Line 174"/>
              <p:cNvSpPr>
                <a:spLocks noChangeShapeType="1"/>
              </p:cNvSpPr>
              <p:nvPr/>
            </p:nvSpPr>
            <p:spPr bwMode="auto">
              <a:xfrm>
                <a:off x="2657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7" name="Line 175"/>
              <p:cNvSpPr>
                <a:spLocks noChangeShapeType="1"/>
              </p:cNvSpPr>
              <p:nvPr/>
            </p:nvSpPr>
            <p:spPr bwMode="auto">
              <a:xfrm>
                <a:off x="2776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8" name="Rectangle 176"/>
              <p:cNvSpPr>
                <a:spLocks noChangeArrowheads="1"/>
              </p:cNvSpPr>
              <p:nvPr/>
            </p:nvSpPr>
            <p:spPr bwMode="auto">
              <a:xfrm>
                <a:off x="2595" y="1819"/>
                <a:ext cx="241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9" name="Line 177"/>
              <p:cNvSpPr>
                <a:spLocks noChangeShapeType="1"/>
              </p:cNvSpPr>
              <p:nvPr/>
            </p:nvSpPr>
            <p:spPr bwMode="auto">
              <a:xfrm>
                <a:off x="26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0" name="Line 178"/>
              <p:cNvSpPr>
                <a:spLocks noChangeShapeType="1"/>
              </p:cNvSpPr>
              <p:nvPr/>
            </p:nvSpPr>
            <p:spPr bwMode="auto">
              <a:xfrm>
                <a:off x="261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1" name="Line 179"/>
              <p:cNvSpPr>
                <a:spLocks noChangeShapeType="1"/>
              </p:cNvSpPr>
              <p:nvPr/>
            </p:nvSpPr>
            <p:spPr bwMode="auto">
              <a:xfrm>
                <a:off x="2619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2" name="Line 180"/>
              <p:cNvSpPr>
                <a:spLocks noChangeShapeType="1"/>
              </p:cNvSpPr>
              <p:nvPr/>
            </p:nvSpPr>
            <p:spPr bwMode="auto">
              <a:xfrm>
                <a:off x="262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3" name="Line 181"/>
              <p:cNvSpPr>
                <a:spLocks noChangeShapeType="1"/>
              </p:cNvSpPr>
              <p:nvPr/>
            </p:nvSpPr>
            <p:spPr bwMode="auto">
              <a:xfrm>
                <a:off x="263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4" name="Line 182"/>
              <p:cNvSpPr>
                <a:spLocks noChangeShapeType="1"/>
              </p:cNvSpPr>
              <p:nvPr/>
            </p:nvSpPr>
            <p:spPr bwMode="auto">
              <a:xfrm>
                <a:off x="263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5" name="Line 183"/>
              <p:cNvSpPr>
                <a:spLocks noChangeShapeType="1"/>
              </p:cNvSpPr>
              <p:nvPr/>
            </p:nvSpPr>
            <p:spPr bwMode="auto">
              <a:xfrm>
                <a:off x="264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6" name="Line 184"/>
              <p:cNvSpPr>
                <a:spLocks noChangeShapeType="1"/>
              </p:cNvSpPr>
              <p:nvPr/>
            </p:nvSpPr>
            <p:spPr bwMode="auto">
              <a:xfrm>
                <a:off x="265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7" name="Line 185"/>
              <p:cNvSpPr>
                <a:spLocks noChangeShapeType="1"/>
              </p:cNvSpPr>
              <p:nvPr/>
            </p:nvSpPr>
            <p:spPr bwMode="auto">
              <a:xfrm>
                <a:off x="265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8" name="Line 186"/>
              <p:cNvSpPr>
                <a:spLocks noChangeShapeType="1"/>
              </p:cNvSpPr>
              <p:nvPr/>
            </p:nvSpPr>
            <p:spPr bwMode="auto">
              <a:xfrm>
                <a:off x="266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9" name="Line 187"/>
              <p:cNvSpPr>
                <a:spLocks noChangeShapeType="1"/>
              </p:cNvSpPr>
              <p:nvPr/>
            </p:nvSpPr>
            <p:spPr bwMode="auto">
              <a:xfrm>
                <a:off x="267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0" name="Line 188"/>
              <p:cNvSpPr>
                <a:spLocks noChangeShapeType="1"/>
              </p:cNvSpPr>
              <p:nvPr/>
            </p:nvSpPr>
            <p:spPr bwMode="auto">
              <a:xfrm>
                <a:off x="2676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1" name="Line 189"/>
              <p:cNvSpPr>
                <a:spLocks noChangeShapeType="1"/>
              </p:cNvSpPr>
              <p:nvPr/>
            </p:nvSpPr>
            <p:spPr bwMode="auto">
              <a:xfrm>
                <a:off x="268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2" name="Line 190"/>
              <p:cNvSpPr>
                <a:spLocks noChangeShapeType="1"/>
              </p:cNvSpPr>
              <p:nvPr/>
            </p:nvSpPr>
            <p:spPr bwMode="auto">
              <a:xfrm>
                <a:off x="268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3" name="Line 191"/>
              <p:cNvSpPr>
                <a:spLocks noChangeShapeType="1"/>
              </p:cNvSpPr>
              <p:nvPr/>
            </p:nvSpPr>
            <p:spPr bwMode="auto">
              <a:xfrm>
                <a:off x="269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4" name="Line 192"/>
              <p:cNvSpPr>
                <a:spLocks noChangeShapeType="1"/>
              </p:cNvSpPr>
              <p:nvPr/>
            </p:nvSpPr>
            <p:spPr bwMode="auto">
              <a:xfrm>
                <a:off x="270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5" name="Line 193"/>
              <p:cNvSpPr>
                <a:spLocks noChangeShapeType="1"/>
              </p:cNvSpPr>
              <p:nvPr/>
            </p:nvSpPr>
            <p:spPr bwMode="auto">
              <a:xfrm>
                <a:off x="27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6" name="Line 194"/>
              <p:cNvSpPr>
                <a:spLocks noChangeShapeType="1"/>
              </p:cNvSpPr>
              <p:nvPr/>
            </p:nvSpPr>
            <p:spPr bwMode="auto">
              <a:xfrm>
                <a:off x="271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7" name="Line 195"/>
              <p:cNvSpPr>
                <a:spLocks noChangeShapeType="1"/>
              </p:cNvSpPr>
              <p:nvPr/>
            </p:nvSpPr>
            <p:spPr bwMode="auto">
              <a:xfrm>
                <a:off x="272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8" name="Rectangle 196"/>
              <p:cNvSpPr>
                <a:spLocks noChangeArrowheads="1"/>
              </p:cNvSpPr>
              <p:nvPr/>
            </p:nvSpPr>
            <p:spPr bwMode="auto">
              <a:xfrm>
                <a:off x="2776" y="1835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9" name="Rectangle 197"/>
              <p:cNvSpPr>
                <a:spLocks noChangeArrowheads="1"/>
              </p:cNvSpPr>
              <p:nvPr/>
            </p:nvSpPr>
            <p:spPr bwMode="auto">
              <a:xfrm>
                <a:off x="2751" y="1838"/>
                <a:ext cx="73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0" name="Rectangle 198"/>
              <p:cNvSpPr>
                <a:spLocks noChangeArrowheads="1"/>
              </p:cNvSpPr>
              <p:nvPr/>
            </p:nvSpPr>
            <p:spPr bwMode="auto">
              <a:xfrm>
                <a:off x="2776" y="1856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1" name="Rectangle 199"/>
              <p:cNvSpPr>
                <a:spLocks noChangeArrowheads="1"/>
              </p:cNvSpPr>
              <p:nvPr/>
            </p:nvSpPr>
            <p:spPr bwMode="auto">
              <a:xfrm>
                <a:off x="2751" y="1858"/>
                <a:ext cx="73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2" name="Rectangle 200"/>
              <p:cNvSpPr>
                <a:spLocks noChangeArrowheads="1"/>
              </p:cNvSpPr>
              <p:nvPr/>
            </p:nvSpPr>
            <p:spPr bwMode="auto">
              <a:xfrm>
                <a:off x="2700" y="1787"/>
                <a:ext cx="33" cy="1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3" name="Rectangle 201"/>
              <p:cNvSpPr>
                <a:spLocks noChangeArrowheads="1"/>
              </p:cNvSpPr>
              <p:nvPr/>
            </p:nvSpPr>
            <p:spPr bwMode="auto">
              <a:xfrm>
                <a:off x="2668" y="1658"/>
                <a:ext cx="96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4" name="Rectangle 202"/>
              <p:cNvSpPr>
                <a:spLocks noChangeArrowheads="1"/>
              </p:cNvSpPr>
              <p:nvPr/>
            </p:nvSpPr>
            <p:spPr bwMode="auto">
              <a:xfrm>
                <a:off x="2667" y="1698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5" name="Rectangle 203"/>
              <p:cNvSpPr>
                <a:spLocks noChangeArrowheads="1"/>
              </p:cNvSpPr>
              <p:nvPr/>
            </p:nvSpPr>
            <p:spPr bwMode="auto">
              <a:xfrm>
                <a:off x="2700" y="1701"/>
                <a:ext cx="96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6" name="Rectangle 204"/>
              <p:cNvSpPr>
                <a:spLocks noChangeArrowheads="1"/>
              </p:cNvSpPr>
              <p:nvPr/>
            </p:nvSpPr>
            <p:spPr bwMode="auto">
              <a:xfrm>
                <a:off x="2733" y="1727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89997" name="Line 205"/>
            <p:cNvSpPr>
              <a:spLocks noChangeShapeType="1"/>
            </p:cNvSpPr>
            <p:nvPr/>
          </p:nvSpPr>
          <p:spPr bwMode="auto">
            <a:xfrm flipV="1">
              <a:off x="1584" y="2976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998" name="Line 206"/>
            <p:cNvSpPr>
              <a:spLocks noChangeShapeType="1"/>
            </p:cNvSpPr>
            <p:nvPr/>
          </p:nvSpPr>
          <p:spPr bwMode="auto">
            <a:xfrm>
              <a:off x="1488" y="268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999" name="Line 207"/>
            <p:cNvSpPr>
              <a:spLocks noChangeShapeType="1"/>
            </p:cNvSpPr>
            <p:nvPr/>
          </p:nvSpPr>
          <p:spPr bwMode="auto">
            <a:xfrm flipV="1">
              <a:off x="1584" y="29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000" name="Line 208"/>
            <p:cNvSpPr>
              <a:spLocks noChangeShapeType="1"/>
            </p:cNvSpPr>
            <p:nvPr/>
          </p:nvSpPr>
          <p:spPr bwMode="auto">
            <a:xfrm flipH="1" flipV="1">
              <a:off x="3984" y="2976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001" name="Line 209"/>
            <p:cNvSpPr>
              <a:spLocks noChangeShapeType="1"/>
            </p:cNvSpPr>
            <p:nvPr/>
          </p:nvSpPr>
          <p:spPr bwMode="auto">
            <a:xfrm flipH="1" flipV="1">
              <a:off x="3984" y="288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002" name="Line 210"/>
            <p:cNvSpPr>
              <a:spLocks noChangeShapeType="1"/>
            </p:cNvSpPr>
            <p:nvPr/>
          </p:nvSpPr>
          <p:spPr bwMode="auto">
            <a:xfrm flipH="1">
              <a:off x="3984" y="268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003" name="Text Box 211"/>
            <p:cNvSpPr txBox="1">
              <a:spLocks noChangeArrowheads="1"/>
            </p:cNvSpPr>
            <p:nvPr/>
          </p:nvSpPr>
          <p:spPr bwMode="auto">
            <a:xfrm>
              <a:off x="2466" y="3288"/>
              <a:ext cx="32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400" b="1"/>
                <a:t>IMP</a:t>
              </a:r>
              <a:endParaRPr lang="it-IT"/>
            </a:p>
          </p:txBody>
        </p:sp>
        <p:sp>
          <p:nvSpPr>
            <p:cNvPr id="290004" name="Text Box 212"/>
            <p:cNvSpPr txBox="1">
              <a:spLocks noChangeArrowheads="1"/>
            </p:cNvSpPr>
            <p:nvPr/>
          </p:nvSpPr>
          <p:spPr bwMode="auto">
            <a:xfrm>
              <a:off x="4128" y="3584"/>
              <a:ext cx="40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 b="1" i="1"/>
                <a:t>Hosts</a:t>
              </a:r>
              <a:endParaRPr lang="it-IT"/>
            </a:p>
          </p:txBody>
        </p:sp>
        <p:grpSp>
          <p:nvGrpSpPr>
            <p:cNvPr id="290005" name="Group 213"/>
            <p:cNvGrpSpPr>
              <a:grpSpLocks/>
            </p:cNvGrpSpPr>
            <p:nvPr/>
          </p:nvGrpSpPr>
          <p:grpSpPr bwMode="auto">
            <a:xfrm flipH="1">
              <a:off x="5090" y="2306"/>
              <a:ext cx="334" cy="430"/>
              <a:chOff x="4946" y="2306"/>
              <a:chExt cx="502" cy="541"/>
            </a:xfrm>
          </p:grpSpPr>
          <p:grpSp>
            <p:nvGrpSpPr>
              <p:cNvPr id="290006" name="Group 214"/>
              <p:cNvGrpSpPr>
                <a:grpSpLocks/>
              </p:cNvGrpSpPr>
              <p:nvPr/>
            </p:nvGrpSpPr>
            <p:grpSpPr bwMode="auto">
              <a:xfrm>
                <a:off x="5217" y="2435"/>
                <a:ext cx="231" cy="154"/>
                <a:chOff x="5217" y="2435"/>
                <a:chExt cx="231" cy="154"/>
              </a:xfrm>
            </p:grpSpPr>
            <p:grpSp>
              <p:nvGrpSpPr>
                <p:cNvPr id="290007" name="Group 215"/>
                <p:cNvGrpSpPr>
                  <a:grpSpLocks/>
                </p:cNvGrpSpPr>
                <p:nvPr/>
              </p:nvGrpSpPr>
              <p:grpSpPr bwMode="auto">
                <a:xfrm>
                  <a:off x="5217" y="2497"/>
                  <a:ext cx="107" cy="92"/>
                  <a:chOff x="5217" y="2497"/>
                  <a:chExt cx="107" cy="92"/>
                </a:xfrm>
              </p:grpSpPr>
              <p:sp>
                <p:nvSpPr>
                  <p:cNvPr id="290008" name="Freeform 216"/>
                  <p:cNvSpPr>
                    <a:spLocks/>
                  </p:cNvSpPr>
                  <p:nvPr/>
                </p:nvSpPr>
                <p:spPr bwMode="auto">
                  <a:xfrm>
                    <a:off x="5217" y="2497"/>
                    <a:ext cx="107" cy="92"/>
                  </a:xfrm>
                  <a:custGeom>
                    <a:avLst/>
                    <a:gdLst/>
                    <a:ahLst/>
                    <a:cxnLst>
                      <a:cxn ang="0">
                        <a:pos x="176" y="0"/>
                      </a:cxn>
                      <a:cxn ang="0">
                        <a:pos x="318" y="64"/>
                      </a:cxn>
                      <a:cxn ang="0">
                        <a:pos x="384" y="102"/>
                      </a:cxn>
                      <a:cxn ang="0">
                        <a:pos x="415" y="134"/>
                      </a:cxn>
                      <a:cxn ang="0">
                        <a:pos x="425" y="191"/>
                      </a:cxn>
                      <a:cxn ang="0">
                        <a:pos x="418" y="248"/>
                      </a:cxn>
                      <a:cxn ang="0">
                        <a:pos x="390" y="306"/>
                      </a:cxn>
                      <a:cxn ang="0">
                        <a:pos x="345" y="340"/>
                      </a:cxn>
                      <a:cxn ang="0">
                        <a:pos x="324" y="368"/>
                      </a:cxn>
                      <a:cxn ang="0">
                        <a:pos x="252" y="329"/>
                      </a:cxn>
                      <a:cxn ang="0">
                        <a:pos x="198" y="309"/>
                      </a:cxn>
                      <a:cxn ang="0">
                        <a:pos x="149" y="280"/>
                      </a:cxn>
                      <a:cxn ang="0">
                        <a:pos x="104" y="242"/>
                      </a:cxn>
                      <a:cxn ang="0">
                        <a:pos x="63" y="207"/>
                      </a:cxn>
                      <a:cxn ang="0">
                        <a:pos x="31" y="165"/>
                      </a:cxn>
                      <a:cxn ang="0">
                        <a:pos x="0" y="128"/>
                      </a:cxn>
                      <a:cxn ang="0">
                        <a:pos x="107" y="64"/>
                      </a:cxn>
                      <a:cxn ang="0">
                        <a:pos x="176" y="0"/>
                      </a:cxn>
                    </a:cxnLst>
                    <a:rect l="0" t="0" r="r" b="b"/>
                    <a:pathLst>
                      <a:path w="425" h="368">
                        <a:moveTo>
                          <a:pt x="176" y="0"/>
                        </a:moveTo>
                        <a:lnTo>
                          <a:pt x="318" y="64"/>
                        </a:lnTo>
                        <a:lnTo>
                          <a:pt x="384" y="102"/>
                        </a:lnTo>
                        <a:lnTo>
                          <a:pt x="415" y="134"/>
                        </a:lnTo>
                        <a:lnTo>
                          <a:pt x="425" y="191"/>
                        </a:lnTo>
                        <a:lnTo>
                          <a:pt x="418" y="248"/>
                        </a:lnTo>
                        <a:lnTo>
                          <a:pt x="390" y="306"/>
                        </a:lnTo>
                        <a:lnTo>
                          <a:pt x="345" y="340"/>
                        </a:lnTo>
                        <a:lnTo>
                          <a:pt x="324" y="368"/>
                        </a:lnTo>
                        <a:lnTo>
                          <a:pt x="252" y="329"/>
                        </a:lnTo>
                        <a:lnTo>
                          <a:pt x="198" y="309"/>
                        </a:lnTo>
                        <a:lnTo>
                          <a:pt x="149" y="280"/>
                        </a:lnTo>
                        <a:lnTo>
                          <a:pt x="104" y="242"/>
                        </a:lnTo>
                        <a:lnTo>
                          <a:pt x="63" y="207"/>
                        </a:lnTo>
                        <a:lnTo>
                          <a:pt x="31" y="165"/>
                        </a:lnTo>
                        <a:lnTo>
                          <a:pt x="0" y="128"/>
                        </a:lnTo>
                        <a:lnTo>
                          <a:pt x="107" y="64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009" name="Freeform 217"/>
                  <p:cNvSpPr>
                    <a:spLocks/>
                  </p:cNvSpPr>
                  <p:nvPr/>
                </p:nvSpPr>
                <p:spPr bwMode="auto">
                  <a:xfrm>
                    <a:off x="5292" y="2531"/>
                    <a:ext cx="30" cy="46"/>
                  </a:xfrm>
                  <a:custGeom>
                    <a:avLst/>
                    <a:gdLst/>
                    <a:ahLst/>
                    <a:cxnLst>
                      <a:cxn ang="0">
                        <a:pos x="50" y="26"/>
                      </a:cxn>
                      <a:cxn ang="0">
                        <a:pos x="80" y="5"/>
                      </a:cxn>
                      <a:cxn ang="0">
                        <a:pos x="105" y="0"/>
                      </a:cxn>
                      <a:cxn ang="0">
                        <a:pos x="119" y="6"/>
                      </a:cxn>
                      <a:cxn ang="0">
                        <a:pos x="89" y="41"/>
                      </a:cxn>
                      <a:cxn ang="0">
                        <a:pos x="73" y="74"/>
                      </a:cxn>
                      <a:cxn ang="0">
                        <a:pos x="65" y="113"/>
                      </a:cxn>
                      <a:cxn ang="0">
                        <a:pos x="70" y="131"/>
                      </a:cxn>
                      <a:cxn ang="0">
                        <a:pos x="94" y="157"/>
                      </a:cxn>
                      <a:cxn ang="0">
                        <a:pos x="63" y="175"/>
                      </a:cxn>
                      <a:cxn ang="0">
                        <a:pos x="35" y="174"/>
                      </a:cxn>
                      <a:cxn ang="0">
                        <a:pos x="4" y="186"/>
                      </a:cxn>
                      <a:cxn ang="0">
                        <a:pos x="0" y="145"/>
                      </a:cxn>
                      <a:cxn ang="0">
                        <a:pos x="6" y="111"/>
                      </a:cxn>
                      <a:cxn ang="0">
                        <a:pos x="26" y="63"/>
                      </a:cxn>
                      <a:cxn ang="0">
                        <a:pos x="50" y="26"/>
                      </a:cxn>
                    </a:cxnLst>
                    <a:rect l="0" t="0" r="r" b="b"/>
                    <a:pathLst>
                      <a:path w="119" h="186">
                        <a:moveTo>
                          <a:pt x="50" y="26"/>
                        </a:moveTo>
                        <a:lnTo>
                          <a:pt x="80" y="5"/>
                        </a:lnTo>
                        <a:lnTo>
                          <a:pt x="105" y="0"/>
                        </a:lnTo>
                        <a:lnTo>
                          <a:pt x="119" y="6"/>
                        </a:lnTo>
                        <a:lnTo>
                          <a:pt x="89" y="41"/>
                        </a:lnTo>
                        <a:lnTo>
                          <a:pt x="73" y="74"/>
                        </a:lnTo>
                        <a:lnTo>
                          <a:pt x="65" y="113"/>
                        </a:lnTo>
                        <a:lnTo>
                          <a:pt x="70" y="131"/>
                        </a:lnTo>
                        <a:lnTo>
                          <a:pt x="94" y="157"/>
                        </a:lnTo>
                        <a:lnTo>
                          <a:pt x="63" y="175"/>
                        </a:lnTo>
                        <a:lnTo>
                          <a:pt x="35" y="174"/>
                        </a:lnTo>
                        <a:lnTo>
                          <a:pt x="4" y="186"/>
                        </a:lnTo>
                        <a:lnTo>
                          <a:pt x="0" y="145"/>
                        </a:lnTo>
                        <a:lnTo>
                          <a:pt x="6" y="111"/>
                        </a:lnTo>
                        <a:lnTo>
                          <a:pt x="26" y="63"/>
                        </a:lnTo>
                        <a:lnTo>
                          <a:pt x="50" y="26"/>
                        </a:lnTo>
                        <a:close/>
                      </a:path>
                    </a:pathLst>
                  </a:custGeom>
                  <a:solidFill>
                    <a:srgbClr val="E0E0FF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010" name="Freeform 218"/>
                  <p:cNvSpPr>
                    <a:spLocks/>
                  </p:cNvSpPr>
                  <p:nvPr/>
                </p:nvSpPr>
                <p:spPr bwMode="auto">
                  <a:xfrm>
                    <a:off x="5291" y="2530"/>
                    <a:ext cx="30" cy="59"/>
                  </a:xfrm>
                  <a:custGeom>
                    <a:avLst/>
                    <a:gdLst/>
                    <a:ahLst/>
                    <a:cxnLst>
                      <a:cxn ang="0">
                        <a:pos x="27" y="237"/>
                      </a:cxn>
                      <a:cxn ang="0">
                        <a:pos x="11" y="210"/>
                      </a:cxn>
                      <a:cxn ang="0">
                        <a:pos x="0" y="164"/>
                      </a:cxn>
                      <a:cxn ang="0">
                        <a:pos x="8" y="114"/>
                      </a:cxn>
                      <a:cxn ang="0">
                        <a:pos x="27" y="64"/>
                      </a:cxn>
                      <a:cxn ang="0">
                        <a:pos x="56" y="26"/>
                      </a:cxn>
                      <a:cxn ang="0">
                        <a:pos x="86" y="4"/>
                      </a:cxn>
                      <a:cxn ang="0">
                        <a:pos x="119" y="0"/>
                      </a:cxn>
                    </a:cxnLst>
                    <a:rect l="0" t="0" r="r" b="b"/>
                    <a:pathLst>
                      <a:path w="119" h="237">
                        <a:moveTo>
                          <a:pt x="27" y="237"/>
                        </a:moveTo>
                        <a:lnTo>
                          <a:pt x="11" y="210"/>
                        </a:lnTo>
                        <a:lnTo>
                          <a:pt x="0" y="164"/>
                        </a:lnTo>
                        <a:lnTo>
                          <a:pt x="8" y="114"/>
                        </a:lnTo>
                        <a:lnTo>
                          <a:pt x="27" y="64"/>
                        </a:lnTo>
                        <a:lnTo>
                          <a:pt x="56" y="26"/>
                        </a:lnTo>
                        <a:lnTo>
                          <a:pt x="86" y="4"/>
                        </a:lnTo>
                        <a:lnTo>
                          <a:pt x="119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90011" name="Group 219"/>
                <p:cNvGrpSpPr>
                  <a:grpSpLocks/>
                </p:cNvGrpSpPr>
                <p:nvPr/>
              </p:nvGrpSpPr>
              <p:grpSpPr bwMode="auto">
                <a:xfrm>
                  <a:off x="5307" y="2435"/>
                  <a:ext cx="141" cy="145"/>
                  <a:chOff x="5307" y="2435"/>
                  <a:chExt cx="141" cy="145"/>
                </a:xfrm>
              </p:grpSpPr>
              <p:sp>
                <p:nvSpPr>
                  <p:cNvPr id="290012" name="Freeform 220"/>
                  <p:cNvSpPr>
                    <a:spLocks/>
                  </p:cNvSpPr>
                  <p:nvPr/>
                </p:nvSpPr>
                <p:spPr bwMode="auto">
                  <a:xfrm>
                    <a:off x="5307" y="2493"/>
                    <a:ext cx="63" cy="82"/>
                  </a:xfrm>
                  <a:custGeom>
                    <a:avLst/>
                    <a:gdLst/>
                    <a:ahLst/>
                    <a:cxnLst>
                      <a:cxn ang="0">
                        <a:pos x="11" y="214"/>
                      </a:cxn>
                      <a:cxn ang="0">
                        <a:pos x="20" y="195"/>
                      </a:cxn>
                      <a:cxn ang="0">
                        <a:pos x="30" y="180"/>
                      </a:cxn>
                      <a:cxn ang="0">
                        <a:pos x="43" y="172"/>
                      </a:cxn>
                      <a:cxn ang="0">
                        <a:pos x="61" y="159"/>
                      </a:cxn>
                      <a:cxn ang="0">
                        <a:pos x="75" y="146"/>
                      </a:cxn>
                      <a:cxn ang="0">
                        <a:pos x="87" y="132"/>
                      </a:cxn>
                      <a:cxn ang="0">
                        <a:pos x="97" y="119"/>
                      </a:cxn>
                      <a:cxn ang="0">
                        <a:pos x="113" y="107"/>
                      </a:cxn>
                      <a:cxn ang="0">
                        <a:pos x="134" y="98"/>
                      </a:cxn>
                      <a:cxn ang="0">
                        <a:pos x="150" y="86"/>
                      </a:cxn>
                      <a:cxn ang="0">
                        <a:pos x="158" y="61"/>
                      </a:cxn>
                      <a:cxn ang="0">
                        <a:pos x="173" y="44"/>
                      </a:cxn>
                      <a:cxn ang="0">
                        <a:pos x="193" y="3"/>
                      </a:cxn>
                      <a:cxn ang="0">
                        <a:pos x="205" y="0"/>
                      </a:cxn>
                      <a:cxn ang="0">
                        <a:pos x="216" y="8"/>
                      </a:cxn>
                      <a:cxn ang="0">
                        <a:pos x="223" y="19"/>
                      </a:cxn>
                      <a:cxn ang="0">
                        <a:pos x="225" y="38"/>
                      </a:cxn>
                      <a:cxn ang="0">
                        <a:pos x="217" y="62"/>
                      </a:cxn>
                      <a:cxn ang="0">
                        <a:pos x="208" y="73"/>
                      </a:cxn>
                      <a:cxn ang="0">
                        <a:pos x="199" y="86"/>
                      </a:cxn>
                      <a:cxn ang="0">
                        <a:pos x="190" y="107"/>
                      </a:cxn>
                      <a:cxn ang="0">
                        <a:pos x="201" y="103"/>
                      </a:cxn>
                      <a:cxn ang="0">
                        <a:pos x="219" y="103"/>
                      </a:cxn>
                      <a:cxn ang="0">
                        <a:pos x="227" y="107"/>
                      </a:cxn>
                      <a:cxn ang="0">
                        <a:pos x="247" y="120"/>
                      </a:cxn>
                      <a:cxn ang="0">
                        <a:pos x="253" y="141"/>
                      </a:cxn>
                      <a:cxn ang="0">
                        <a:pos x="255" y="172"/>
                      </a:cxn>
                      <a:cxn ang="0">
                        <a:pos x="250" y="209"/>
                      </a:cxn>
                      <a:cxn ang="0">
                        <a:pos x="239" y="233"/>
                      </a:cxn>
                      <a:cxn ang="0">
                        <a:pos x="226" y="264"/>
                      </a:cxn>
                      <a:cxn ang="0">
                        <a:pos x="205" y="297"/>
                      </a:cxn>
                      <a:cxn ang="0">
                        <a:pos x="192" y="316"/>
                      </a:cxn>
                      <a:cxn ang="0">
                        <a:pos x="177" y="326"/>
                      </a:cxn>
                      <a:cxn ang="0">
                        <a:pos x="158" y="329"/>
                      </a:cxn>
                      <a:cxn ang="0">
                        <a:pos x="136" y="326"/>
                      </a:cxn>
                      <a:cxn ang="0">
                        <a:pos x="118" y="320"/>
                      </a:cxn>
                      <a:cxn ang="0">
                        <a:pos x="107" y="312"/>
                      </a:cxn>
                      <a:cxn ang="0">
                        <a:pos x="96" y="305"/>
                      </a:cxn>
                      <a:cxn ang="0">
                        <a:pos x="85" y="309"/>
                      </a:cxn>
                      <a:cxn ang="0">
                        <a:pos x="69" y="311"/>
                      </a:cxn>
                      <a:cxn ang="0">
                        <a:pos x="53" y="313"/>
                      </a:cxn>
                      <a:cxn ang="0">
                        <a:pos x="31" y="309"/>
                      </a:cxn>
                      <a:cxn ang="0">
                        <a:pos x="18" y="298"/>
                      </a:cxn>
                      <a:cxn ang="0">
                        <a:pos x="6" y="279"/>
                      </a:cxn>
                      <a:cxn ang="0">
                        <a:pos x="0" y="250"/>
                      </a:cxn>
                      <a:cxn ang="0">
                        <a:pos x="7" y="220"/>
                      </a:cxn>
                      <a:cxn ang="0">
                        <a:pos x="11" y="214"/>
                      </a:cxn>
                    </a:cxnLst>
                    <a:rect l="0" t="0" r="r" b="b"/>
                    <a:pathLst>
                      <a:path w="255" h="329">
                        <a:moveTo>
                          <a:pt x="11" y="214"/>
                        </a:moveTo>
                        <a:lnTo>
                          <a:pt x="20" y="195"/>
                        </a:lnTo>
                        <a:lnTo>
                          <a:pt x="30" y="180"/>
                        </a:lnTo>
                        <a:lnTo>
                          <a:pt x="43" y="172"/>
                        </a:lnTo>
                        <a:lnTo>
                          <a:pt x="61" y="159"/>
                        </a:lnTo>
                        <a:lnTo>
                          <a:pt x="75" y="146"/>
                        </a:lnTo>
                        <a:lnTo>
                          <a:pt x="87" y="132"/>
                        </a:lnTo>
                        <a:lnTo>
                          <a:pt x="97" y="119"/>
                        </a:lnTo>
                        <a:lnTo>
                          <a:pt x="113" y="107"/>
                        </a:lnTo>
                        <a:lnTo>
                          <a:pt x="134" y="98"/>
                        </a:lnTo>
                        <a:lnTo>
                          <a:pt x="150" y="86"/>
                        </a:lnTo>
                        <a:lnTo>
                          <a:pt x="158" y="61"/>
                        </a:lnTo>
                        <a:lnTo>
                          <a:pt x="173" y="44"/>
                        </a:lnTo>
                        <a:lnTo>
                          <a:pt x="193" y="3"/>
                        </a:lnTo>
                        <a:lnTo>
                          <a:pt x="205" y="0"/>
                        </a:lnTo>
                        <a:lnTo>
                          <a:pt x="216" y="8"/>
                        </a:lnTo>
                        <a:lnTo>
                          <a:pt x="223" y="19"/>
                        </a:lnTo>
                        <a:lnTo>
                          <a:pt x="225" y="38"/>
                        </a:lnTo>
                        <a:lnTo>
                          <a:pt x="217" y="62"/>
                        </a:lnTo>
                        <a:lnTo>
                          <a:pt x="208" y="73"/>
                        </a:lnTo>
                        <a:lnTo>
                          <a:pt x="199" y="86"/>
                        </a:lnTo>
                        <a:lnTo>
                          <a:pt x="190" y="107"/>
                        </a:lnTo>
                        <a:lnTo>
                          <a:pt x="201" y="103"/>
                        </a:lnTo>
                        <a:lnTo>
                          <a:pt x="219" y="103"/>
                        </a:lnTo>
                        <a:lnTo>
                          <a:pt x="227" y="107"/>
                        </a:lnTo>
                        <a:lnTo>
                          <a:pt x="247" y="120"/>
                        </a:lnTo>
                        <a:lnTo>
                          <a:pt x="253" y="141"/>
                        </a:lnTo>
                        <a:lnTo>
                          <a:pt x="255" y="172"/>
                        </a:lnTo>
                        <a:lnTo>
                          <a:pt x="250" y="209"/>
                        </a:lnTo>
                        <a:lnTo>
                          <a:pt x="239" y="233"/>
                        </a:lnTo>
                        <a:lnTo>
                          <a:pt x="226" y="264"/>
                        </a:lnTo>
                        <a:lnTo>
                          <a:pt x="205" y="297"/>
                        </a:lnTo>
                        <a:lnTo>
                          <a:pt x="192" y="316"/>
                        </a:lnTo>
                        <a:lnTo>
                          <a:pt x="177" y="326"/>
                        </a:lnTo>
                        <a:lnTo>
                          <a:pt x="158" y="329"/>
                        </a:lnTo>
                        <a:lnTo>
                          <a:pt x="136" y="326"/>
                        </a:lnTo>
                        <a:lnTo>
                          <a:pt x="118" y="320"/>
                        </a:lnTo>
                        <a:lnTo>
                          <a:pt x="107" y="312"/>
                        </a:lnTo>
                        <a:lnTo>
                          <a:pt x="96" y="305"/>
                        </a:lnTo>
                        <a:lnTo>
                          <a:pt x="85" y="309"/>
                        </a:lnTo>
                        <a:lnTo>
                          <a:pt x="69" y="311"/>
                        </a:lnTo>
                        <a:lnTo>
                          <a:pt x="53" y="313"/>
                        </a:lnTo>
                        <a:lnTo>
                          <a:pt x="31" y="309"/>
                        </a:lnTo>
                        <a:lnTo>
                          <a:pt x="18" y="298"/>
                        </a:lnTo>
                        <a:lnTo>
                          <a:pt x="6" y="279"/>
                        </a:lnTo>
                        <a:lnTo>
                          <a:pt x="0" y="250"/>
                        </a:lnTo>
                        <a:lnTo>
                          <a:pt x="7" y="220"/>
                        </a:lnTo>
                        <a:lnTo>
                          <a:pt x="11" y="214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013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5321" y="2435"/>
                    <a:ext cx="127" cy="145"/>
                    <a:chOff x="5321" y="2435"/>
                    <a:chExt cx="127" cy="145"/>
                  </a:xfrm>
                </p:grpSpPr>
                <p:grpSp>
                  <p:nvGrpSpPr>
                    <p:cNvPr id="290014" name="Group 2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1" y="2435"/>
                      <a:ext cx="127" cy="127"/>
                      <a:chOff x="5321" y="2435"/>
                      <a:chExt cx="127" cy="127"/>
                    </a:xfrm>
                  </p:grpSpPr>
                  <p:sp>
                    <p:nvSpPr>
                      <p:cNvPr id="290015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1" y="2435"/>
                        <a:ext cx="127" cy="1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453"/>
                          </a:cxn>
                          <a:cxn ang="0">
                            <a:pos x="32" y="419"/>
                          </a:cxn>
                          <a:cxn ang="0">
                            <a:pos x="70" y="372"/>
                          </a:cxn>
                          <a:cxn ang="0">
                            <a:pos x="116" y="327"/>
                          </a:cxn>
                          <a:cxn ang="0">
                            <a:pos x="151" y="299"/>
                          </a:cxn>
                          <a:cxn ang="0">
                            <a:pos x="178" y="289"/>
                          </a:cxn>
                          <a:cxn ang="0">
                            <a:pos x="198" y="283"/>
                          </a:cxn>
                          <a:cxn ang="0">
                            <a:pos x="210" y="270"/>
                          </a:cxn>
                          <a:cxn ang="0">
                            <a:pos x="206" y="238"/>
                          </a:cxn>
                          <a:cxn ang="0">
                            <a:pos x="214" y="203"/>
                          </a:cxn>
                          <a:cxn ang="0">
                            <a:pos x="232" y="168"/>
                          </a:cxn>
                          <a:cxn ang="0">
                            <a:pos x="258" y="131"/>
                          </a:cxn>
                          <a:cxn ang="0">
                            <a:pos x="299" y="92"/>
                          </a:cxn>
                          <a:cxn ang="0">
                            <a:pos x="341" y="56"/>
                          </a:cxn>
                          <a:cxn ang="0">
                            <a:pos x="382" y="26"/>
                          </a:cxn>
                          <a:cxn ang="0">
                            <a:pos x="426" y="6"/>
                          </a:cxn>
                          <a:cxn ang="0">
                            <a:pos x="457" y="0"/>
                          </a:cxn>
                          <a:cxn ang="0">
                            <a:pos x="485" y="10"/>
                          </a:cxn>
                          <a:cxn ang="0">
                            <a:pos x="501" y="28"/>
                          </a:cxn>
                          <a:cxn ang="0">
                            <a:pos x="508" y="53"/>
                          </a:cxn>
                          <a:cxn ang="0">
                            <a:pos x="505" y="88"/>
                          </a:cxn>
                          <a:cxn ang="0">
                            <a:pos x="491" y="126"/>
                          </a:cxn>
                          <a:cxn ang="0">
                            <a:pos x="473" y="159"/>
                          </a:cxn>
                          <a:cxn ang="0">
                            <a:pos x="447" y="195"/>
                          </a:cxn>
                          <a:cxn ang="0">
                            <a:pos x="417" y="225"/>
                          </a:cxn>
                          <a:cxn ang="0">
                            <a:pos x="375" y="259"/>
                          </a:cxn>
                          <a:cxn ang="0">
                            <a:pos x="337" y="287"/>
                          </a:cxn>
                          <a:cxn ang="0">
                            <a:pos x="304" y="303"/>
                          </a:cxn>
                          <a:cxn ang="0">
                            <a:pos x="274" y="305"/>
                          </a:cxn>
                          <a:cxn ang="0">
                            <a:pos x="247" y="301"/>
                          </a:cxn>
                          <a:cxn ang="0">
                            <a:pos x="228" y="308"/>
                          </a:cxn>
                          <a:cxn ang="0">
                            <a:pos x="217" y="325"/>
                          </a:cxn>
                          <a:cxn ang="0">
                            <a:pos x="207" y="355"/>
                          </a:cxn>
                          <a:cxn ang="0">
                            <a:pos x="183" y="388"/>
                          </a:cxn>
                          <a:cxn ang="0">
                            <a:pos x="145" y="424"/>
                          </a:cxn>
                          <a:cxn ang="0">
                            <a:pos x="117" y="455"/>
                          </a:cxn>
                          <a:cxn ang="0">
                            <a:pos x="90" y="482"/>
                          </a:cxn>
                          <a:cxn ang="0">
                            <a:pos x="67" y="499"/>
                          </a:cxn>
                          <a:cxn ang="0">
                            <a:pos x="41" y="508"/>
                          </a:cxn>
                          <a:cxn ang="0">
                            <a:pos x="19" y="509"/>
                          </a:cxn>
                          <a:cxn ang="0">
                            <a:pos x="1" y="499"/>
                          </a:cxn>
                          <a:cxn ang="0">
                            <a:pos x="0" y="476"/>
                          </a:cxn>
                          <a:cxn ang="0">
                            <a:pos x="6" y="453"/>
                          </a:cxn>
                        </a:cxnLst>
                        <a:rect l="0" t="0" r="r" b="b"/>
                        <a:pathLst>
                          <a:path w="508" h="509">
                            <a:moveTo>
                              <a:pt x="6" y="453"/>
                            </a:moveTo>
                            <a:lnTo>
                              <a:pt x="32" y="419"/>
                            </a:lnTo>
                            <a:lnTo>
                              <a:pt x="70" y="372"/>
                            </a:lnTo>
                            <a:lnTo>
                              <a:pt x="116" y="327"/>
                            </a:lnTo>
                            <a:lnTo>
                              <a:pt x="151" y="299"/>
                            </a:lnTo>
                            <a:lnTo>
                              <a:pt x="178" y="289"/>
                            </a:lnTo>
                            <a:lnTo>
                              <a:pt x="198" y="283"/>
                            </a:lnTo>
                            <a:lnTo>
                              <a:pt x="210" y="270"/>
                            </a:lnTo>
                            <a:lnTo>
                              <a:pt x="206" y="238"/>
                            </a:lnTo>
                            <a:lnTo>
                              <a:pt x="214" y="203"/>
                            </a:lnTo>
                            <a:lnTo>
                              <a:pt x="232" y="168"/>
                            </a:lnTo>
                            <a:lnTo>
                              <a:pt x="258" y="131"/>
                            </a:lnTo>
                            <a:lnTo>
                              <a:pt x="299" y="92"/>
                            </a:lnTo>
                            <a:lnTo>
                              <a:pt x="341" y="56"/>
                            </a:lnTo>
                            <a:lnTo>
                              <a:pt x="382" y="26"/>
                            </a:lnTo>
                            <a:lnTo>
                              <a:pt x="426" y="6"/>
                            </a:lnTo>
                            <a:lnTo>
                              <a:pt x="457" y="0"/>
                            </a:lnTo>
                            <a:lnTo>
                              <a:pt x="485" y="10"/>
                            </a:lnTo>
                            <a:lnTo>
                              <a:pt x="501" y="28"/>
                            </a:lnTo>
                            <a:lnTo>
                              <a:pt x="508" y="53"/>
                            </a:lnTo>
                            <a:lnTo>
                              <a:pt x="505" y="88"/>
                            </a:lnTo>
                            <a:lnTo>
                              <a:pt x="491" y="126"/>
                            </a:lnTo>
                            <a:lnTo>
                              <a:pt x="473" y="159"/>
                            </a:lnTo>
                            <a:lnTo>
                              <a:pt x="447" y="195"/>
                            </a:lnTo>
                            <a:lnTo>
                              <a:pt x="417" y="225"/>
                            </a:lnTo>
                            <a:lnTo>
                              <a:pt x="375" y="259"/>
                            </a:lnTo>
                            <a:lnTo>
                              <a:pt x="337" y="287"/>
                            </a:lnTo>
                            <a:lnTo>
                              <a:pt x="304" y="303"/>
                            </a:lnTo>
                            <a:lnTo>
                              <a:pt x="274" y="305"/>
                            </a:lnTo>
                            <a:lnTo>
                              <a:pt x="247" y="301"/>
                            </a:lnTo>
                            <a:lnTo>
                              <a:pt x="228" y="308"/>
                            </a:lnTo>
                            <a:lnTo>
                              <a:pt x="217" y="325"/>
                            </a:lnTo>
                            <a:lnTo>
                              <a:pt x="207" y="355"/>
                            </a:lnTo>
                            <a:lnTo>
                              <a:pt x="183" y="388"/>
                            </a:lnTo>
                            <a:lnTo>
                              <a:pt x="145" y="424"/>
                            </a:lnTo>
                            <a:lnTo>
                              <a:pt x="117" y="455"/>
                            </a:lnTo>
                            <a:lnTo>
                              <a:pt x="90" y="482"/>
                            </a:lnTo>
                            <a:lnTo>
                              <a:pt x="67" y="499"/>
                            </a:lnTo>
                            <a:lnTo>
                              <a:pt x="41" y="508"/>
                            </a:lnTo>
                            <a:lnTo>
                              <a:pt x="19" y="509"/>
                            </a:lnTo>
                            <a:lnTo>
                              <a:pt x="1" y="499"/>
                            </a:lnTo>
                            <a:lnTo>
                              <a:pt x="0" y="476"/>
                            </a:lnTo>
                            <a:lnTo>
                              <a:pt x="6" y="453"/>
                            </a:lnTo>
                            <a:close/>
                          </a:path>
                        </a:pathLst>
                      </a:custGeom>
                      <a:solidFill>
                        <a:srgbClr val="A0A0C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16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80" y="2443"/>
                        <a:ext cx="61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97"/>
                          </a:cxn>
                          <a:cxn ang="0">
                            <a:pos x="10" y="168"/>
                          </a:cxn>
                          <a:cxn ang="0">
                            <a:pos x="26" y="142"/>
                          </a:cxn>
                          <a:cxn ang="0">
                            <a:pos x="57" y="105"/>
                          </a:cxn>
                          <a:cxn ang="0">
                            <a:pos x="87" y="75"/>
                          </a:cxn>
                          <a:cxn ang="0">
                            <a:pos x="126" y="45"/>
                          </a:cxn>
                          <a:cxn ang="0">
                            <a:pos x="163" y="21"/>
                          </a:cxn>
                          <a:cxn ang="0">
                            <a:pos x="194" y="4"/>
                          </a:cxn>
                          <a:cxn ang="0">
                            <a:pos x="219" y="0"/>
                          </a:cxn>
                          <a:cxn ang="0">
                            <a:pos x="238" y="8"/>
                          </a:cxn>
                          <a:cxn ang="0">
                            <a:pos x="244" y="32"/>
                          </a:cxn>
                          <a:cxn ang="0">
                            <a:pos x="235" y="60"/>
                          </a:cxn>
                          <a:cxn ang="0">
                            <a:pos x="219" y="92"/>
                          </a:cxn>
                          <a:cxn ang="0">
                            <a:pos x="188" y="132"/>
                          </a:cxn>
                          <a:cxn ang="0">
                            <a:pos x="159" y="162"/>
                          </a:cxn>
                          <a:cxn ang="0">
                            <a:pos x="126" y="191"/>
                          </a:cxn>
                          <a:cxn ang="0">
                            <a:pos x="91" y="219"/>
                          </a:cxn>
                          <a:cxn ang="0">
                            <a:pos x="48" y="243"/>
                          </a:cxn>
                          <a:cxn ang="0">
                            <a:pos x="19" y="240"/>
                          </a:cxn>
                          <a:cxn ang="0">
                            <a:pos x="3" y="226"/>
                          </a:cxn>
                          <a:cxn ang="0">
                            <a:pos x="0" y="197"/>
                          </a:cxn>
                        </a:cxnLst>
                        <a:rect l="0" t="0" r="r" b="b"/>
                        <a:pathLst>
                          <a:path w="244" h="243">
                            <a:moveTo>
                              <a:pt x="0" y="197"/>
                            </a:moveTo>
                            <a:lnTo>
                              <a:pt x="10" y="168"/>
                            </a:lnTo>
                            <a:lnTo>
                              <a:pt x="26" y="142"/>
                            </a:lnTo>
                            <a:lnTo>
                              <a:pt x="57" y="105"/>
                            </a:lnTo>
                            <a:lnTo>
                              <a:pt x="87" y="75"/>
                            </a:lnTo>
                            <a:lnTo>
                              <a:pt x="126" y="45"/>
                            </a:lnTo>
                            <a:lnTo>
                              <a:pt x="163" y="21"/>
                            </a:lnTo>
                            <a:lnTo>
                              <a:pt x="194" y="4"/>
                            </a:lnTo>
                            <a:lnTo>
                              <a:pt x="219" y="0"/>
                            </a:lnTo>
                            <a:lnTo>
                              <a:pt x="238" y="8"/>
                            </a:lnTo>
                            <a:lnTo>
                              <a:pt x="244" y="32"/>
                            </a:lnTo>
                            <a:lnTo>
                              <a:pt x="235" y="60"/>
                            </a:lnTo>
                            <a:lnTo>
                              <a:pt x="219" y="92"/>
                            </a:lnTo>
                            <a:lnTo>
                              <a:pt x="188" y="132"/>
                            </a:lnTo>
                            <a:lnTo>
                              <a:pt x="159" y="162"/>
                            </a:lnTo>
                            <a:lnTo>
                              <a:pt x="126" y="191"/>
                            </a:lnTo>
                            <a:lnTo>
                              <a:pt x="91" y="219"/>
                            </a:lnTo>
                            <a:lnTo>
                              <a:pt x="48" y="243"/>
                            </a:lnTo>
                            <a:lnTo>
                              <a:pt x="19" y="240"/>
                            </a:lnTo>
                            <a:lnTo>
                              <a:pt x="3" y="226"/>
                            </a:lnTo>
                            <a:lnTo>
                              <a:pt x="0" y="197"/>
                            </a:lnTo>
                            <a:close/>
                          </a:path>
                        </a:pathLst>
                      </a:custGeom>
                      <a:solidFill>
                        <a:srgbClr val="E0E0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017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5339" y="2526"/>
                      <a:ext cx="41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124" y="0"/>
                        </a:cxn>
                        <a:cxn ang="0">
                          <a:pos x="140" y="5"/>
                        </a:cxn>
                        <a:cxn ang="0">
                          <a:pos x="149" y="17"/>
                        </a:cxn>
                        <a:cxn ang="0">
                          <a:pos x="150" y="30"/>
                        </a:cxn>
                        <a:cxn ang="0">
                          <a:pos x="145" y="41"/>
                        </a:cxn>
                        <a:cxn ang="0">
                          <a:pos x="153" y="46"/>
                        </a:cxn>
                        <a:cxn ang="0">
                          <a:pos x="163" y="60"/>
                        </a:cxn>
                        <a:cxn ang="0">
                          <a:pos x="164" y="76"/>
                        </a:cxn>
                        <a:cxn ang="0">
                          <a:pos x="154" y="86"/>
                        </a:cxn>
                        <a:cxn ang="0">
                          <a:pos x="140" y="94"/>
                        </a:cxn>
                        <a:cxn ang="0">
                          <a:pos x="149" y="110"/>
                        </a:cxn>
                        <a:cxn ang="0">
                          <a:pos x="150" y="128"/>
                        </a:cxn>
                        <a:cxn ang="0">
                          <a:pos x="141" y="142"/>
                        </a:cxn>
                        <a:cxn ang="0">
                          <a:pos x="121" y="148"/>
                        </a:cxn>
                        <a:cxn ang="0">
                          <a:pos x="92" y="144"/>
                        </a:cxn>
                        <a:cxn ang="0">
                          <a:pos x="93" y="159"/>
                        </a:cxn>
                        <a:cxn ang="0">
                          <a:pos x="92" y="181"/>
                        </a:cxn>
                        <a:cxn ang="0">
                          <a:pos x="86" y="198"/>
                        </a:cxn>
                        <a:cxn ang="0">
                          <a:pos x="78" y="210"/>
                        </a:cxn>
                        <a:cxn ang="0">
                          <a:pos x="66" y="217"/>
                        </a:cxn>
                        <a:cxn ang="0">
                          <a:pos x="49" y="218"/>
                        </a:cxn>
                        <a:cxn ang="0">
                          <a:pos x="29" y="211"/>
                        </a:cxn>
                        <a:cxn ang="0">
                          <a:pos x="17" y="197"/>
                        </a:cxn>
                        <a:cxn ang="0">
                          <a:pos x="3" y="173"/>
                        </a:cxn>
                        <a:cxn ang="0">
                          <a:pos x="0" y="155"/>
                        </a:cxn>
                        <a:cxn ang="0">
                          <a:pos x="7" y="144"/>
                        </a:cxn>
                        <a:cxn ang="0">
                          <a:pos x="17" y="139"/>
                        </a:cxn>
                        <a:cxn ang="0">
                          <a:pos x="26" y="137"/>
                        </a:cxn>
                        <a:cxn ang="0">
                          <a:pos x="22" y="124"/>
                        </a:cxn>
                        <a:cxn ang="0">
                          <a:pos x="11" y="114"/>
                        </a:cxn>
                        <a:cxn ang="0">
                          <a:pos x="7" y="102"/>
                        </a:cxn>
                        <a:cxn ang="0">
                          <a:pos x="12" y="90"/>
                        </a:cxn>
                        <a:cxn ang="0">
                          <a:pos x="28" y="82"/>
                        </a:cxn>
                        <a:cxn ang="0">
                          <a:pos x="20" y="73"/>
                        </a:cxn>
                        <a:cxn ang="0">
                          <a:pos x="20" y="59"/>
                        </a:cxn>
                        <a:cxn ang="0">
                          <a:pos x="32" y="51"/>
                        </a:cxn>
                        <a:cxn ang="0">
                          <a:pos x="27" y="39"/>
                        </a:cxn>
                        <a:cxn ang="0">
                          <a:pos x="34" y="24"/>
                        </a:cxn>
                        <a:cxn ang="0">
                          <a:pos x="45" y="16"/>
                        </a:cxn>
                        <a:cxn ang="0">
                          <a:pos x="62" y="14"/>
                        </a:cxn>
                        <a:cxn ang="0">
                          <a:pos x="70" y="16"/>
                        </a:cxn>
                        <a:cxn ang="0">
                          <a:pos x="80" y="17"/>
                        </a:cxn>
                        <a:cxn ang="0">
                          <a:pos x="96" y="11"/>
                        </a:cxn>
                        <a:cxn ang="0">
                          <a:pos x="124" y="0"/>
                        </a:cxn>
                      </a:cxnLst>
                      <a:rect l="0" t="0" r="r" b="b"/>
                      <a:pathLst>
                        <a:path w="164" h="218">
                          <a:moveTo>
                            <a:pt x="124" y="0"/>
                          </a:moveTo>
                          <a:lnTo>
                            <a:pt x="140" y="5"/>
                          </a:lnTo>
                          <a:lnTo>
                            <a:pt x="149" y="17"/>
                          </a:lnTo>
                          <a:lnTo>
                            <a:pt x="150" y="30"/>
                          </a:lnTo>
                          <a:lnTo>
                            <a:pt x="145" y="41"/>
                          </a:lnTo>
                          <a:lnTo>
                            <a:pt x="153" y="46"/>
                          </a:lnTo>
                          <a:lnTo>
                            <a:pt x="163" y="60"/>
                          </a:lnTo>
                          <a:lnTo>
                            <a:pt x="164" y="76"/>
                          </a:lnTo>
                          <a:lnTo>
                            <a:pt x="154" y="86"/>
                          </a:lnTo>
                          <a:lnTo>
                            <a:pt x="140" y="94"/>
                          </a:lnTo>
                          <a:lnTo>
                            <a:pt x="149" y="110"/>
                          </a:lnTo>
                          <a:lnTo>
                            <a:pt x="150" y="128"/>
                          </a:lnTo>
                          <a:lnTo>
                            <a:pt x="141" y="142"/>
                          </a:lnTo>
                          <a:lnTo>
                            <a:pt x="121" y="148"/>
                          </a:lnTo>
                          <a:lnTo>
                            <a:pt x="92" y="144"/>
                          </a:lnTo>
                          <a:lnTo>
                            <a:pt x="93" y="159"/>
                          </a:lnTo>
                          <a:lnTo>
                            <a:pt x="92" y="181"/>
                          </a:lnTo>
                          <a:lnTo>
                            <a:pt x="86" y="198"/>
                          </a:lnTo>
                          <a:lnTo>
                            <a:pt x="78" y="210"/>
                          </a:lnTo>
                          <a:lnTo>
                            <a:pt x="66" y="217"/>
                          </a:lnTo>
                          <a:lnTo>
                            <a:pt x="49" y="218"/>
                          </a:lnTo>
                          <a:lnTo>
                            <a:pt x="29" y="211"/>
                          </a:lnTo>
                          <a:lnTo>
                            <a:pt x="17" y="197"/>
                          </a:lnTo>
                          <a:lnTo>
                            <a:pt x="3" y="173"/>
                          </a:lnTo>
                          <a:lnTo>
                            <a:pt x="0" y="155"/>
                          </a:lnTo>
                          <a:lnTo>
                            <a:pt x="7" y="144"/>
                          </a:lnTo>
                          <a:lnTo>
                            <a:pt x="17" y="139"/>
                          </a:lnTo>
                          <a:lnTo>
                            <a:pt x="26" y="137"/>
                          </a:lnTo>
                          <a:lnTo>
                            <a:pt x="22" y="124"/>
                          </a:lnTo>
                          <a:lnTo>
                            <a:pt x="11" y="114"/>
                          </a:lnTo>
                          <a:lnTo>
                            <a:pt x="7" y="102"/>
                          </a:lnTo>
                          <a:lnTo>
                            <a:pt x="12" y="90"/>
                          </a:lnTo>
                          <a:lnTo>
                            <a:pt x="28" y="82"/>
                          </a:lnTo>
                          <a:lnTo>
                            <a:pt x="20" y="73"/>
                          </a:lnTo>
                          <a:lnTo>
                            <a:pt x="20" y="59"/>
                          </a:lnTo>
                          <a:lnTo>
                            <a:pt x="32" y="51"/>
                          </a:lnTo>
                          <a:lnTo>
                            <a:pt x="27" y="39"/>
                          </a:lnTo>
                          <a:lnTo>
                            <a:pt x="34" y="24"/>
                          </a:lnTo>
                          <a:lnTo>
                            <a:pt x="45" y="16"/>
                          </a:lnTo>
                          <a:lnTo>
                            <a:pt x="62" y="14"/>
                          </a:lnTo>
                          <a:lnTo>
                            <a:pt x="70" y="16"/>
                          </a:lnTo>
                          <a:lnTo>
                            <a:pt x="80" y="17"/>
                          </a:lnTo>
                          <a:lnTo>
                            <a:pt x="96" y="11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solidFill>
                      <a:srgbClr val="E0A080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18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5354" y="2549"/>
                      <a:ext cx="20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9"/>
                        </a:cxn>
                        <a:cxn ang="0">
                          <a:pos x="33" y="15"/>
                        </a:cxn>
                        <a:cxn ang="0">
                          <a:pos x="52" y="12"/>
                        </a:cxn>
                        <a:cxn ang="0">
                          <a:pos x="71" y="6"/>
                        </a:cxn>
                        <a:cxn ang="0">
                          <a:pos x="83" y="0"/>
                        </a:cxn>
                      </a:cxnLst>
                      <a:rect l="0" t="0" r="r" b="b"/>
                      <a:pathLst>
                        <a:path w="83" h="15">
                          <a:moveTo>
                            <a:pt x="0" y="3"/>
                          </a:moveTo>
                          <a:lnTo>
                            <a:pt x="12" y="9"/>
                          </a:lnTo>
                          <a:lnTo>
                            <a:pt x="33" y="15"/>
                          </a:lnTo>
                          <a:lnTo>
                            <a:pt x="52" y="12"/>
                          </a:lnTo>
                          <a:lnTo>
                            <a:pt x="71" y="6"/>
                          </a:lnTo>
                          <a:lnTo>
                            <a:pt x="83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19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5350" y="2558"/>
                      <a:ext cx="1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15"/>
                        </a:cxn>
                        <a:cxn ang="0">
                          <a:pos x="35" y="14"/>
                        </a:cxn>
                        <a:cxn ang="0">
                          <a:pos x="18" y="1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0" h="15">
                          <a:moveTo>
                            <a:pt x="50" y="15"/>
                          </a:moveTo>
                          <a:lnTo>
                            <a:pt x="35" y="14"/>
                          </a:lnTo>
                          <a:lnTo>
                            <a:pt x="18" y="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20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5349" y="2563"/>
                      <a:ext cx="11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1"/>
                        </a:cxn>
                        <a:cxn ang="0">
                          <a:pos x="33" y="15"/>
                        </a:cxn>
                        <a:cxn ang="0">
                          <a:pos x="22" y="15"/>
                        </a:cxn>
                        <a:cxn ang="0">
                          <a:pos x="10" y="21"/>
                        </a:cxn>
                        <a:cxn ang="0">
                          <a:pos x="7" y="1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1">
                          <a:moveTo>
                            <a:pt x="46" y="21"/>
                          </a:moveTo>
                          <a:lnTo>
                            <a:pt x="33" y="15"/>
                          </a:lnTo>
                          <a:lnTo>
                            <a:pt x="22" y="15"/>
                          </a:lnTo>
                          <a:lnTo>
                            <a:pt x="10" y="21"/>
                          </a:lnTo>
                          <a:lnTo>
                            <a:pt x="7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21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5354" y="2537"/>
                      <a:ext cx="21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83" y="0"/>
                        </a:cxn>
                        <a:cxn ang="0">
                          <a:pos x="71" y="3"/>
                        </a:cxn>
                        <a:cxn ang="0">
                          <a:pos x="59" y="6"/>
                        </a:cxn>
                        <a:cxn ang="0">
                          <a:pos x="51" y="11"/>
                        </a:cxn>
                        <a:cxn ang="0">
                          <a:pos x="41" y="16"/>
                        </a:cxn>
                        <a:cxn ang="0">
                          <a:pos x="29" y="19"/>
                        </a:cxn>
                        <a:cxn ang="0">
                          <a:pos x="19" y="17"/>
                        </a:cxn>
                        <a:cxn ang="0">
                          <a:pos x="8" y="13"/>
                        </a:cxn>
                        <a:cxn ang="0">
                          <a:pos x="0" y="8"/>
                        </a:cxn>
                      </a:cxnLst>
                      <a:rect l="0" t="0" r="r" b="b"/>
                      <a:pathLst>
                        <a:path w="83" h="19">
                          <a:moveTo>
                            <a:pt x="83" y="0"/>
                          </a:moveTo>
                          <a:lnTo>
                            <a:pt x="71" y="3"/>
                          </a:lnTo>
                          <a:lnTo>
                            <a:pt x="59" y="6"/>
                          </a:lnTo>
                          <a:lnTo>
                            <a:pt x="51" y="11"/>
                          </a:lnTo>
                          <a:lnTo>
                            <a:pt x="41" y="16"/>
                          </a:lnTo>
                          <a:lnTo>
                            <a:pt x="29" y="19"/>
                          </a:lnTo>
                          <a:lnTo>
                            <a:pt x="19" y="17"/>
                          </a:lnTo>
                          <a:lnTo>
                            <a:pt x="8" y="13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290022" name="Group 230"/>
              <p:cNvGrpSpPr>
                <a:grpSpLocks/>
              </p:cNvGrpSpPr>
              <p:nvPr/>
            </p:nvGrpSpPr>
            <p:grpSpPr bwMode="auto">
              <a:xfrm>
                <a:off x="5302" y="2346"/>
                <a:ext cx="102" cy="165"/>
                <a:chOff x="5302" y="2346"/>
                <a:chExt cx="102" cy="165"/>
              </a:xfrm>
            </p:grpSpPr>
            <p:grpSp>
              <p:nvGrpSpPr>
                <p:cNvPr id="290023" name="Group 231"/>
                <p:cNvGrpSpPr>
                  <a:grpSpLocks/>
                </p:cNvGrpSpPr>
                <p:nvPr/>
              </p:nvGrpSpPr>
              <p:grpSpPr bwMode="auto">
                <a:xfrm>
                  <a:off x="5302" y="2372"/>
                  <a:ext cx="86" cy="139"/>
                  <a:chOff x="5302" y="2372"/>
                  <a:chExt cx="86" cy="139"/>
                </a:xfrm>
              </p:grpSpPr>
              <p:sp>
                <p:nvSpPr>
                  <p:cNvPr id="290024" name="Freeform 232"/>
                  <p:cNvSpPr>
                    <a:spLocks/>
                  </p:cNvSpPr>
                  <p:nvPr/>
                </p:nvSpPr>
                <p:spPr bwMode="auto">
                  <a:xfrm>
                    <a:off x="5302" y="2372"/>
                    <a:ext cx="86" cy="139"/>
                  </a:xfrm>
                  <a:custGeom>
                    <a:avLst/>
                    <a:gdLst/>
                    <a:ahLst/>
                    <a:cxnLst>
                      <a:cxn ang="0">
                        <a:pos x="11" y="151"/>
                      </a:cxn>
                      <a:cxn ang="0">
                        <a:pos x="3" y="185"/>
                      </a:cxn>
                      <a:cxn ang="0">
                        <a:pos x="0" y="220"/>
                      </a:cxn>
                      <a:cxn ang="0">
                        <a:pos x="9" y="295"/>
                      </a:cxn>
                      <a:cxn ang="0">
                        <a:pos x="15" y="360"/>
                      </a:cxn>
                      <a:cxn ang="0">
                        <a:pos x="31" y="399"/>
                      </a:cxn>
                      <a:cxn ang="0">
                        <a:pos x="48" y="447"/>
                      </a:cxn>
                      <a:cxn ang="0">
                        <a:pos x="59" y="472"/>
                      </a:cxn>
                      <a:cxn ang="0">
                        <a:pos x="73" y="504"/>
                      </a:cxn>
                      <a:cxn ang="0">
                        <a:pos x="83" y="529"/>
                      </a:cxn>
                      <a:cxn ang="0">
                        <a:pos x="95" y="547"/>
                      </a:cxn>
                      <a:cxn ang="0">
                        <a:pos x="106" y="556"/>
                      </a:cxn>
                      <a:cxn ang="0">
                        <a:pos x="118" y="558"/>
                      </a:cxn>
                      <a:cxn ang="0">
                        <a:pos x="131" y="554"/>
                      </a:cxn>
                      <a:cxn ang="0">
                        <a:pos x="141" y="555"/>
                      </a:cxn>
                      <a:cxn ang="0">
                        <a:pos x="148" y="551"/>
                      </a:cxn>
                      <a:cxn ang="0">
                        <a:pos x="159" y="537"/>
                      </a:cxn>
                      <a:cxn ang="0">
                        <a:pos x="174" y="505"/>
                      </a:cxn>
                      <a:cxn ang="0">
                        <a:pos x="186" y="466"/>
                      </a:cxn>
                      <a:cxn ang="0">
                        <a:pos x="196" y="432"/>
                      </a:cxn>
                      <a:cxn ang="0">
                        <a:pos x="200" y="401"/>
                      </a:cxn>
                      <a:cxn ang="0">
                        <a:pos x="208" y="379"/>
                      </a:cxn>
                      <a:cxn ang="0">
                        <a:pos x="220" y="351"/>
                      </a:cxn>
                      <a:cxn ang="0">
                        <a:pos x="234" y="331"/>
                      </a:cxn>
                      <a:cxn ang="0">
                        <a:pos x="222" y="318"/>
                      </a:cxn>
                      <a:cxn ang="0">
                        <a:pos x="206" y="310"/>
                      </a:cxn>
                      <a:cxn ang="0">
                        <a:pos x="218" y="294"/>
                      </a:cxn>
                      <a:cxn ang="0">
                        <a:pos x="220" y="278"/>
                      </a:cxn>
                      <a:cxn ang="0">
                        <a:pos x="225" y="267"/>
                      </a:cxn>
                      <a:cxn ang="0">
                        <a:pos x="233" y="256"/>
                      </a:cxn>
                      <a:cxn ang="0">
                        <a:pos x="240" y="261"/>
                      </a:cxn>
                      <a:cxn ang="0">
                        <a:pos x="247" y="264"/>
                      </a:cxn>
                      <a:cxn ang="0">
                        <a:pos x="255" y="276"/>
                      </a:cxn>
                      <a:cxn ang="0">
                        <a:pos x="258" y="291"/>
                      </a:cxn>
                      <a:cxn ang="0">
                        <a:pos x="263" y="296"/>
                      </a:cxn>
                      <a:cxn ang="0">
                        <a:pos x="274" y="297"/>
                      </a:cxn>
                      <a:cxn ang="0">
                        <a:pos x="281" y="293"/>
                      </a:cxn>
                      <a:cxn ang="0">
                        <a:pos x="286" y="282"/>
                      </a:cxn>
                      <a:cxn ang="0">
                        <a:pos x="294" y="251"/>
                      </a:cxn>
                      <a:cxn ang="0">
                        <a:pos x="309" y="232"/>
                      </a:cxn>
                      <a:cxn ang="0">
                        <a:pos x="318" y="221"/>
                      </a:cxn>
                      <a:cxn ang="0">
                        <a:pos x="322" y="207"/>
                      </a:cxn>
                      <a:cxn ang="0">
                        <a:pos x="313" y="177"/>
                      </a:cxn>
                      <a:cxn ang="0">
                        <a:pos x="307" y="160"/>
                      </a:cxn>
                      <a:cxn ang="0">
                        <a:pos x="314" y="140"/>
                      </a:cxn>
                      <a:cxn ang="0">
                        <a:pos x="331" y="122"/>
                      </a:cxn>
                      <a:cxn ang="0">
                        <a:pos x="343" y="106"/>
                      </a:cxn>
                      <a:cxn ang="0">
                        <a:pos x="334" y="68"/>
                      </a:cxn>
                      <a:cxn ang="0">
                        <a:pos x="315" y="38"/>
                      </a:cxn>
                      <a:cxn ang="0">
                        <a:pos x="268" y="12"/>
                      </a:cxn>
                      <a:cxn ang="0">
                        <a:pos x="219" y="0"/>
                      </a:cxn>
                      <a:cxn ang="0">
                        <a:pos x="169" y="5"/>
                      </a:cxn>
                      <a:cxn ang="0">
                        <a:pos x="114" y="24"/>
                      </a:cxn>
                      <a:cxn ang="0">
                        <a:pos x="97" y="43"/>
                      </a:cxn>
                      <a:cxn ang="0">
                        <a:pos x="89" y="62"/>
                      </a:cxn>
                      <a:cxn ang="0">
                        <a:pos x="81" y="89"/>
                      </a:cxn>
                      <a:cxn ang="0">
                        <a:pos x="75" y="101"/>
                      </a:cxn>
                      <a:cxn ang="0">
                        <a:pos x="37" y="123"/>
                      </a:cxn>
                      <a:cxn ang="0">
                        <a:pos x="21" y="137"/>
                      </a:cxn>
                      <a:cxn ang="0">
                        <a:pos x="11" y="151"/>
                      </a:cxn>
                    </a:cxnLst>
                    <a:rect l="0" t="0" r="r" b="b"/>
                    <a:pathLst>
                      <a:path w="343" h="558">
                        <a:moveTo>
                          <a:pt x="11" y="151"/>
                        </a:moveTo>
                        <a:lnTo>
                          <a:pt x="3" y="185"/>
                        </a:lnTo>
                        <a:lnTo>
                          <a:pt x="0" y="220"/>
                        </a:lnTo>
                        <a:lnTo>
                          <a:pt x="9" y="295"/>
                        </a:lnTo>
                        <a:lnTo>
                          <a:pt x="15" y="360"/>
                        </a:lnTo>
                        <a:lnTo>
                          <a:pt x="31" y="399"/>
                        </a:lnTo>
                        <a:lnTo>
                          <a:pt x="48" y="447"/>
                        </a:lnTo>
                        <a:lnTo>
                          <a:pt x="59" y="472"/>
                        </a:lnTo>
                        <a:lnTo>
                          <a:pt x="73" y="504"/>
                        </a:lnTo>
                        <a:lnTo>
                          <a:pt x="83" y="529"/>
                        </a:lnTo>
                        <a:lnTo>
                          <a:pt x="95" y="547"/>
                        </a:lnTo>
                        <a:lnTo>
                          <a:pt x="106" y="556"/>
                        </a:lnTo>
                        <a:lnTo>
                          <a:pt x="118" y="558"/>
                        </a:lnTo>
                        <a:lnTo>
                          <a:pt x="131" y="554"/>
                        </a:lnTo>
                        <a:lnTo>
                          <a:pt x="141" y="555"/>
                        </a:lnTo>
                        <a:lnTo>
                          <a:pt x="148" y="551"/>
                        </a:lnTo>
                        <a:lnTo>
                          <a:pt x="159" y="537"/>
                        </a:lnTo>
                        <a:lnTo>
                          <a:pt x="174" y="505"/>
                        </a:lnTo>
                        <a:lnTo>
                          <a:pt x="186" y="466"/>
                        </a:lnTo>
                        <a:lnTo>
                          <a:pt x="196" y="432"/>
                        </a:lnTo>
                        <a:lnTo>
                          <a:pt x="200" y="401"/>
                        </a:lnTo>
                        <a:lnTo>
                          <a:pt x="208" y="379"/>
                        </a:lnTo>
                        <a:lnTo>
                          <a:pt x="220" y="351"/>
                        </a:lnTo>
                        <a:lnTo>
                          <a:pt x="234" y="331"/>
                        </a:lnTo>
                        <a:lnTo>
                          <a:pt x="222" y="318"/>
                        </a:lnTo>
                        <a:lnTo>
                          <a:pt x="206" y="310"/>
                        </a:lnTo>
                        <a:lnTo>
                          <a:pt x="218" y="294"/>
                        </a:lnTo>
                        <a:lnTo>
                          <a:pt x="220" y="278"/>
                        </a:lnTo>
                        <a:lnTo>
                          <a:pt x="225" y="267"/>
                        </a:lnTo>
                        <a:lnTo>
                          <a:pt x="233" y="256"/>
                        </a:lnTo>
                        <a:lnTo>
                          <a:pt x="240" y="261"/>
                        </a:lnTo>
                        <a:lnTo>
                          <a:pt x="247" y="264"/>
                        </a:lnTo>
                        <a:lnTo>
                          <a:pt x="255" y="276"/>
                        </a:lnTo>
                        <a:lnTo>
                          <a:pt x="258" y="291"/>
                        </a:lnTo>
                        <a:lnTo>
                          <a:pt x="263" y="296"/>
                        </a:lnTo>
                        <a:lnTo>
                          <a:pt x="274" y="297"/>
                        </a:lnTo>
                        <a:lnTo>
                          <a:pt x="281" y="293"/>
                        </a:lnTo>
                        <a:lnTo>
                          <a:pt x="286" y="282"/>
                        </a:lnTo>
                        <a:lnTo>
                          <a:pt x="294" y="251"/>
                        </a:lnTo>
                        <a:lnTo>
                          <a:pt x="309" y="232"/>
                        </a:lnTo>
                        <a:lnTo>
                          <a:pt x="318" y="221"/>
                        </a:lnTo>
                        <a:lnTo>
                          <a:pt x="322" y="207"/>
                        </a:lnTo>
                        <a:lnTo>
                          <a:pt x="313" y="177"/>
                        </a:lnTo>
                        <a:lnTo>
                          <a:pt x="307" y="160"/>
                        </a:lnTo>
                        <a:lnTo>
                          <a:pt x="314" y="140"/>
                        </a:lnTo>
                        <a:lnTo>
                          <a:pt x="331" y="122"/>
                        </a:lnTo>
                        <a:lnTo>
                          <a:pt x="343" y="106"/>
                        </a:lnTo>
                        <a:lnTo>
                          <a:pt x="334" y="68"/>
                        </a:lnTo>
                        <a:lnTo>
                          <a:pt x="315" y="38"/>
                        </a:lnTo>
                        <a:lnTo>
                          <a:pt x="268" y="12"/>
                        </a:lnTo>
                        <a:lnTo>
                          <a:pt x="219" y="0"/>
                        </a:lnTo>
                        <a:lnTo>
                          <a:pt x="169" y="5"/>
                        </a:lnTo>
                        <a:lnTo>
                          <a:pt x="114" y="24"/>
                        </a:lnTo>
                        <a:lnTo>
                          <a:pt x="97" y="43"/>
                        </a:lnTo>
                        <a:lnTo>
                          <a:pt x="89" y="62"/>
                        </a:lnTo>
                        <a:lnTo>
                          <a:pt x="81" y="89"/>
                        </a:lnTo>
                        <a:lnTo>
                          <a:pt x="75" y="101"/>
                        </a:lnTo>
                        <a:lnTo>
                          <a:pt x="37" y="123"/>
                        </a:lnTo>
                        <a:lnTo>
                          <a:pt x="21" y="137"/>
                        </a:lnTo>
                        <a:lnTo>
                          <a:pt x="11" y="151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025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5312" y="2393"/>
                    <a:ext cx="67" cy="74"/>
                    <a:chOff x="5312" y="2393"/>
                    <a:chExt cx="67" cy="74"/>
                  </a:xfrm>
                </p:grpSpPr>
                <p:grpSp>
                  <p:nvGrpSpPr>
                    <p:cNvPr id="290026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12" y="2393"/>
                      <a:ext cx="67" cy="74"/>
                      <a:chOff x="5312" y="2393"/>
                      <a:chExt cx="67" cy="74"/>
                    </a:xfrm>
                  </p:grpSpPr>
                  <p:sp>
                    <p:nvSpPr>
                      <p:cNvPr id="290027" name="Freeform 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12" y="2401"/>
                        <a:ext cx="20" cy="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265"/>
                          </a:cxn>
                          <a:cxn ang="0">
                            <a:pos x="12" y="240"/>
                          </a:cxn>
                          <a:cxn ang="0">
                            <a:pos x="19" y="222"/>
                          </a:cxn>
                          <a:cxn ang="0">
                            <a:pos x="16" y="190"/>
                          </a:cxn>
                          <a:cxn ang="0">
                            <a:pos x="6" y="161"/>
                          </a:cxn>
                          <a:cxn ang="0">
                            <a:pos x="0" y="128"/>
                          </a:cxn>
                          <a:cxn ang="0">
                            <a:pos x="2" y="101"/>
                          </a:cxn>
                          <a:cxn ang="0">
                            <a:pos x="18" y="74"/>
                          </a:cxn>
                          <a:cxn ang="0">
                            <a:pos x="34" y="56"/>
                          </a:cxn>
                          <a:cxn ang="0">
                            <a:pos x="57" y="39"/>
                          </a:cxn>
                          <a:cxn ang="0">
                            <a:pos x="79" y="30"/>
                          </a:cxn>
                          <a:cxn ang="0">
                            <a:pos x="67" y="29"/>
                          </a:cxn>
                          <a:cxn ang="0">
                            <a:pos x="58" y="26"/>
                          </a:cxn>
                          <a:cxn ang="0">
                            <a:pos x="53" y="19"/>
                          </a:cxn>
                          <a:cxn ang="0">
                            <a:pos x="49" y="8"/>
                          </a:cxn>
                          <a:cxn ang="0">
                            <a:pos x="51" y="0"/>
                          </a:cxn>
                        </a:cxnLst>
                        <a:rect l="0" t="0" r="r" b="b"/>
                        <a:pathLst>
                          <a:path w="79" h="265">
                            <a:moveTo>
                              <a:pt x="2" y="265"/>
                            </a:moveTo>
                            <a:lnTo>
                              <a:pt x="12" y="240"/>
                            </a:lnTo>
                            <a:lnTo>
                              <a:pt x="19" y="222"/>
                            </a:lnTo>
                            <a:lnTo>
                              <a:pt x="16" y="190"/>
                            </a:lnTo>
                            <a:lnTo>
                              <a:pt x="6" y="161"/>
                            </a:lnTo>
                            <a:lnTo>
                              <a:pt x="0" y="128"/>
                            </a:lnTo>
                            <a:lnTo>
                              <a:pt x="2" y="101"/>
                            </a:lnTo>
                            <a:lnTo>
                              <a:pt x="18" y="74"/>
                            </a:lnTo>
                            <a:lnTo>
                              <a:pt x="34" y="56"/>
                            </a:lnTo>
                            <a:lnTo>
                              <a:pt x="57" y="39"/>
                            </a:lnTo>
                            <a:lnTo>
                              <a:pt x="79" y="30"/>
                            </a:lnTo>
                            <a:lnTo>
                              <a:pt x="67" y="29"/>
                            </a:lnTo>
                            <a:lnTo>
                              <a:pt x="58" y="26"/>
                            </a:lnTo>
                            <a:lnTo>
                              <a:pt x="53" y="19"/>
                            </a:lnTo>
                            <a:lnTo>
                              <a:pt x="49" y="8"/>
                            </a:lnTo>
                            <a:lnTo>
                              <a:pt x="51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28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1" y="2411"/>
                        <a:ext cx="23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9"/>
                          </a:cxn>
                          <a:cxn ang="0">
                            <a:pos x="19" y="30"/>
                          </a:cxn>
                          <a:cxn ang="0">
                            <a:pos x="37" y="36"/>
                          </a:cxn>
                          <a:cxn ang="0">
                            <a:pos x="57" y="37"/>
                          </a:cxn>
                          <a:cxn ang="0">
                            <a:pos x="72" y="36"/>
                          </a:cxn>
                          <a:cxn ang="0">
                            <a:pos x="86" y="32"/>
                          </a:cxn>
                          <a:cxn ang="0">
                            <a:pos x="94" y="21"/>
                          </a:cxn>
                          <a:cxn ang="0">
                            <a:pos x="94" y="8"/>
                          </a:cxn>
                          <a:cxn ang="0">
                            <a:pos x="83" y="2"/>
                          </a:cxn>
                          <a:cxn ang="0">
                            <a:pos x="71" y="0"/>
                          </a:cxn>
                          <a:cxn ang="0">
                            <a:pos x="54" y="4"/>
                          </a:cxn>
                        </a:cxnLst>
                        <a:rect l="0" t="0" r="r" b="b"/>
                        <a:pathLst>
                          <a:path w="94" h="37">
                            <a:moveTo>
                              <a:pt x="0" y="19"/>
                            </a:moveTo>
                            <a:lnTo>
                              <a:pt x="19" y="30"/>
                            </a:lnTo>
                            <a:lnTo>
                              <a:pt x="37" y="36"/>
                            </a:lnTo>
                            <a:lnTo>
                              <a:pt x="57" y="37"/>
                            </a:lnTo>
                            <a:lnTo>
                              <a:pt x="72" y="36"/>
                            </a:lnTo>
                            <a:lnTo>
                              <a:pt x="86" y="32"/>
                            </a:lnTo>
                            <a:lnTo>
                              <a:pt x="94" y="21"/>
                            </a:lnTo>
                            <a:lnTo>
                              <a:pt x="94" y="8"/>
                            </a:lnTo>
                            <a:lnTo>
                              <a:pt x="83" y="2"/>
                            </a:lnTo>
                            <a:lnTo>
                              <a:pt x="71" y="0"/>
                            </a:lnTo>
                            <a:lnTo>
                              <a:pt x="54" y="4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29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5" y="2432"/>
                        <a:ext cx="10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0"/>
                          </a:cxn>
                          <a:cxn ang="0">
                            <a:pos x="26" y="7"/>
                          </a:cxn>
                          <a:cxn ang="0">
                            <a:pos x="12" y="20"/>
                          </a:cxn>
                          <a:cxn ang="0">
                            <a:pos x="3" y="38"/>
                          </a:cxn>
                          <a:cxn ang="0">
                            <a:pos x="0" y="55"/>
                          </a:cxn>
                        </a:cxnLst>
                        <a:rect l="0" t="0" r="r" b="b"/>
                        <a:pathLst>
                          <a:path w="43" h="55">
                            <a:moveTo>
                              <a:pt x="43" y="0"/>
                            </a:moveTo>
                            <a:lnTo>
                              <a:pt x="26" y="7"/>
                            </a:lnTo>
                            <a:lnTo>
                              <a:pt x="12" y="20"/>
                            </a:lnTo>
                            <a:lnTo>
                              <a:pt x="3" y="38"/>
                            </a:lnTo>
                            <a:lnTo>
                              <a:pt x="0" y="55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30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8" y="2399"/>
                        <a:ext cx="9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6" y="42"/>
                          </a:cxn>
                          <a:cxn ang="0">
                            <a:pos x="18" y="32"/>
                          </a:cxn>
                          <a:cxn ang="0">
                            <a:pos x="24" y="25"/>
                          </a:cxn>
                          <a:cxn ang="0">
                            <a:pos x="34" y="26"/>
                          </a:cxn>
                        </a:cxnLst>
                        <a:rect l="0" t="0" r="r" b="b"/>
                        <a:pathLst>
                          <a:path w="34" h="42">
                            <a:moveTo>
                              <a:pt x="0" y="0"/>
                            </a:moveTo>
                            <a:lnTo>
                              <a:pt x="16" y="42"/>
                            </a:lnTo>
                            <a:lnTo>
                              <a:pt x="18" y="32"/>
                            </a:lnTo>
                            <a:lnTo>
                              <a:pt x="24" y="25"/>
                            </a:lnTo>
                            <a:lnTo>
                              <a:pt x="34" y="26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31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5" y="2407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14"/>
                          </a:cxn>
                          <a:cxn ang="0">
                            <a:pos x="2" y="11"/>
                          </a:cxn>
                          <a:cxn ang="0">
                            <a:pos x="0" y="7"/>
                          </a:cxn>
                          <a:cxn ang="0">
                            <a:pos x="0" y="3"/>
                          </a:cxn>
                          <a:cxn ang="0">
                            <a:pos x="3" y="0"/>
                          </a:cxn>
                          <a:cxn ang="0">
                            <a:pos x="8" y="0"/>
                          </a:cxn>
                          <a:cxn ang="0">
                            <a:pos x="12" y="2"/>
                          </a:cxn>
                          <a:cxn ang="0">
                            <a:pos x="14" y="5"/>
                          </a:cxn>
                          <a:cxn ang="0">
                            <a:pos x="14" y="9"/>
                          </a:cxn>
                          <a:cxn ang="0">
                            <a:pos x="15" y="14"/>
                          </a:cxn>
                          <a:cxn ang="0">
                            <a:pos x="16" y="16"/>
                          </a:cxn>
                          <a:cxn ang="0">
                            <a:pos x="12" y="15"/>
                          </a:cxn>
                          <a:cxn ang="0">
                            <a:pos x="7" y="14"/>
                          </a:cxn>
                        </a:cxnLst>
                        <a:rect l="0" t="0" r="r" b="b"/>
                        <a:pathLst>
                          <a:path w="16" h="16">
                            <a:moveTo>
                              <a:pt x="7" y="14"/>
                            </a:moveTo>
                            <a:lnTo>
                              <a:pt x="2" y="11"/>
                            </a:lnTo>
                            <a:lnTo>
                              <a:pt x="0" y="7"/>
                            </a:lnTo>
                            <a:lnTo>
                              <a:pt x="0" y="3"/>
                            </a:lnTo>
                            <a:lnTo>
                              <a:pt x="3" y="0"/>
                            </a:lnTo>
                            <a:lnTo>
                              <a:pt x="8" y="0"/>
                            </a:lnTo>
                            <a:lnTo>
                              <a:pt x="12" y="2"/>
                            </a:lnTo>
                            <a:lnTo>
                              <a:pt x="14" y="5"/>
                            </a:lnTo>
                            <a:lnTo>
                              <a:pt x="14" y="9"/>
                            </a:lnTo>
                            <a:lnTo>
                              <a:pt x="15" y="14"/>
                            </a:lnTo>
                            <a:lnTo>
                              <a:pt x="16" y="16"/>
                            </a:lnTo>
                            <a:lnTo>
                              <a:pt x="12" y="15"/>
                            </a:lnTo>
                            <a:lnTo>
                              <a:pt x="7" y="14"/>
                            </a:lnTo>
                            <a:close/>
                          </a:path>
                        </a:pathLst>
                      </a:custGeom>
                      <a:solidFill>
                        <a:srgbClr val="C0804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32" name="Freeform 2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7" y="2393"/>
                        <a:ext cx="12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" y="75"/>
                          </a:cxn>
                          <a:cxn ang="0">
                            <a:pos x="45" y="51"/>
                          </a:cxn>
                          <a:cxn ang="0">
                            <a:pos x="36" y="31"/>
                          </a:cxn>
                          <a:cxn ang="0">
                            <a:pos x="19" y="25"/>
                          </a:cxn>
                          <a:cxn ang="0">
                            <a:pos x="2" y="14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6" h="75">
                            <a:moveTo>
                              <a:pt x="46" y="75"/>
                            </a:moveTo>
                            <a:lnTo>
                              <a:pt x="45" y="51"/>
                            </a:lnTo>
                            <a:lnTo>
                              <a:pt x="36" y="31"/>
                            </a:lnTo>
                            <a:lnTo>
                              <a:pt x="19" y="25"/>
                            </a:lnTo>
                            <a:lnTo>
                              <a:pt x="2" y="1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33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2" y="2419"/>
                        <a:ext cx="15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67"/>
                          </a:cxn>
                          <a:cxn ang="0">
                            <a:pos x="19" y="70"/>
                          </a:cxn>
                          <a:cxn ang="0">
                            <a:pos x="8" y="69"/>
                          </a:cxn>
                          <a:cxn ang="0">
                            <a:pos x="0" y="60"/>
                          </a:cxn>
                          <a:cxn ang="0">
                            <a:pos x="1" y="46"/>
                          </a:cxn>
                          <a:cxn ang="0">
                            <a:pos x="11" y="37"/>
                          </a:cxn>
                          <a:cxn ang="0">
                            <a:pos x="30" y="28"/>
                          </a:cxn>
                          <a:cxn ang="0">
                            <a:pos x="45" y="19"/>
                          </a:cxn>
                          <a:cxn ang="0">
                            <a:pos x="55" y="12"/>
                          </a:cxn>
                          <a:cxn ang="0">
                            <a:pos x="61" y="0"/>
                          </a:cxn>
                        </a:cxnLst>
                        <a:rect l="0" t="0" r="r" b="b"/>
                        <a:pathLst>
                          <a:path w="61" h="70">
                            <a:moveTo>
                              <a:pt x="32" y="67"/>
                            </a:moveTo>
                            <a:lnTo>
                              <a:pt x="19" y="70"/>
                            </a:lnTo>
                            <a:lnTo>
                              <a:pt x="8" y="69"/>
                            </a:lnTo>
                            <a:lnTo>
                              <a:pt x="0" y="60"/>
                            </a:lnTo>
                            <a:lnTo>
                              <a:pt x="1" y="46"/>
                            </a:lnTo>
                            <a:lnTo>
                              <a:pt x="11" y="37"/>
                            </a:lnTo>
                            <a:lnTo>
                              <a:pt x="30" y="28"/>
                            </a:lnTo>
                            <a:lnTo>
                              <a:pt x="45" y="19"/>
                            </a:lnTo>
                            <a:lnTo>
                              <a:pt x="55" y="12"/>
                            </a:lnTo>
                            <a:lnTo>
                              <a:pt x="61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034" name="Line 24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339" y="2438"/>
                      <a:ext cx="17" cy="1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sp>
              <p:nvSpPr>
                <p:cNvPr id="290035" name="Freeform 243"/>
                <p:cNvSpPr>
                  <a:spLocks/>
                </p:cNvSpPr>
                <p:nvPr/>
              </p:nvSpPr>
              <p:spPr bwMode="auto">
                <a:xfrm>
                  <a:off x="5312" y="2346"/>
                  <a:ext cx="92" cy="59"/>
                </a:xfrm>
                <a:custGeom>
                  <a:avLst/>
                  <a:gdLst/>
                  <a:ahLst/>
                  <a:cxnLst>
                    <a:cxn ang="0">
                      <a:pos x="13" y="235"/>
                    </a:cxn>
                    <a:cxn ang="0">
                      <a:pos x="38" y="222"/>
                    </a:cxn>
                    <a:cxn ang="0">
                      <a:pos x="52" y="205"/>
                    </a:cxn>
                    <a:cxn ang="0">
                      <a:pos x="60" y="181"/>
                    </a:cxn>
                    <a:cxn ang="0">
                      <a:pos x="65" y="159"/>
                    </a:cxn>
                    <a:cxn ang="0">
                      <a:pos x="74" y="143"/>
                    </a:cxn>
                    <a:cxn ang="0">
                      <a:pos x="89" y="132"/>
                    </a:cxn>
                    <a:cxn ang="0">
                      <a:pos x="105" y="127"/>
                    </a:cxn>
                    <a:cxn ang="0">
                      <a:pos x="121" y="130"/>
                    </a:cxn>
                    <a:cxn ang="0">
                      <a:pos x="135" y="142"/>
                    </a:cxn>
                    <a:cxn ang="0">
                      <a:pos x="143" y="160"/>
                    </a:cxn>
                    <a:cxn ang="0">
                      <a:pos x="138" y="182"/>
                    </a:cxn>
                    <a:cxn ang="0">
                      <a:pos x="125" y="212"/>
                    </a:cxn>
                    <a:cxn ang="0">
                      <a:pos x="154" y="219"/>
                    </a:cxn>
                    <a:cxn ang="0">
                      <a:pos x="157" y="205"/>
                    </a:cxn>
                    <a:cxn ang="0">
                      <a:pos x="172" y="193"/>
                    </a:cxn>
                    <a:cxn ang="0">
                      <a:pos x="183" y="178"/>
                    </a:cxn>
                    <a:cxn ang="0">
                      <a:pos x="190" y="165"/>
                    </a:cxn>
                    <a:cxn ang="0">
                      <a:pos x="193" y="152"/>
                    </a:cxn>
                    <a:cxn ang="0">
                      <a:pos x="203" y="159"/>
                    </a:cxn>
                    <a:cxn ang="0">
                      <a:pos x="215" y="162"/>
                    </a:cxn>
                    <a:cxn ang="0">
                      <a:pos x="227" y="164"/>
                    </a:cxn>
                    <a:cxn ang="0">
                      <a:pos x="238" y="162"/>
                    </a:cxn>
                    <a:cxn ang="0">
                      <a:pos x="247" y="160"/>
                    </a:cxn>
                    <a:cxn ang="0">
                      <a:pos x="256" y="172"/>
                    </a:cxn>
                    <a:cxn ang="0">
                      <a:pos x="268" y="188"/>
                    </a:cxn>
                    <a:cxn ang="0">
                      <a:pos x="285" y="202"/>
                    </a:cxn>
                    <a:cxn ang="0">
                      <a:pos x="298" y="211"/>
                    </a:cxn>
                    <a:cxn ang="0">
                      <a:pos x="316" y="218"/>
                    </a:cxn>
                    <a:cxn ang="0">
                      <a:pos x="337" y="220"/>
                    </a:cxn>
                    <a:cxn ang="0">
                      <a:pos x="353" y="215"/>
                    </a:cxn>
                    <a:cxn ang="0">
                      <a:pos x="365" y="200"/>
                    </a:cxn>
                    <a:cxn ang="0">
                      <a:pos x="369" y="183"/>
                    </a:cxn>
                    <a:cxn ang="0">
                      <a:pos x="363" y="168"/>
                    </a:cxn>
                    <a:cxn ang="0">
                      <a:pos x="355" y="147"/>
                    </a:cxn>
                    <a:cxn ang="0">
                      <a:pos x="348" y="128"/>
                    </a:cxn>
                    <a:cxn ang="0">
                      <a:pos x="342" y="115"/>
                    </a:cxn>
                    <a:cxn ang="0">
                      <a:pos x="325" y="99"/>
                    </a:cxn>
                    <a:cxn ang="0">
                      <a:pos x="309" y="94"/>
                    </a:cxn>
                    <a:cxn ang="0">
                      <a:pos x="293" y="91"/>
                    </a:cxn>
                    <a:cxn ang="0">
                      <a:pos x="282" y="93"/>
                    </a:cxn>
                    <a:cxn ang="0">
                      <a:pos x="270" y="68"/>
                    </a:cxn>
                    <a:cxn ang="0">
                      <a:pos x="251" y="48"/>
                    </a:cxn>
                    <a:cxn ang="0">
                      <a:pos x="219" y="27"/>
                    </a:cxn>
                    <a:cxn ang="0">
                      <a:pos x="177" y="10"/>
                    </a:cxn>
                    <a:cxn ang="0">
                      <a:pos x="136" y="0"/>
                    </a:cxn>
                    <a:cxn ang="0">
                      <a:pos x="106" y="4"/>
                    </a:cxn>
                    <a:cxn ang="0">
                      <a:pos x="99" y="14"/>
                    </a:cxn>
                    <a:cxn ang="0">
                      <a:pos x="92" y="24"/>
                    </a:cxn>
                    <a:cxn ang="0">
                      <a:pos x="77" y="33"/>
                    </a:cxn>
                    <a:cxn ang="0">
                      <a:pos x="58" y="43"/>
                    </a:cxn>
                    <a:cxn ang="0">
                      <a:pos x="43" y="51"/>
                    </a:cxn>
                    <a:cxn ang="0">
                      <a:pos x="32" y="61"/>
                    </a:cxn>
                    <a:cxn ang="0">
                      <a:pos x="23" y="77"/>
                    </a:cxn>
                    <a:cxn ang="0">
                      <a:pos x="15" y="93"/>
                    </a:cxn>
                    <a:cxn ang="0">
                      <a:pos x="13" y="110"/>
                    </a:cxn>
                    <a:cxn ang="0">
                      <a:pos x="8" y="130"/>
                    </a:cxn>
                    <a:cxn ang="0">
                      <a:pos x="3" y="152"/>
                    </a:cxn>
                    <a:cxn ang="0">
                      <a:pos x="0" y="179"/>
                    </a:cxn>
                    <a:cxn ang="0">
                      <a:pos x="2" y="199"/>
                    </a:cxn>
                    <a:cxn ang="0">
                      <a:pos x="6" y="219"/>
                    </a:cxn>
                    <a:cxn ang="0">
                      <a:pos x="13" y="235"/>
                    </a:cxn>
                  </a:cxnLst>
                  <a:rect l="0" t="0" r="r" b="b"/>
                  <a:pathLst>
                    <a:path w="369" h="235">
                      <a:moveTo>
                        <a:pt x="13" y="235"/>
                      </a:moveTo>
                      <a:lnTo>
                        <a:pt x="38" y="222"/>
                      </a:lnTo>
                      <a:lnTo>
                        <a:pt x="52" y="205"/>
                      </a:lnTo>
                      <a:lnTo>
                        <a:pt x="60" y="181"/>
                      </a:lnTo>
                      <a:lnTo>
                        <a:pt x="65" y="159"/>
                      </a:lnTo>
                      <a:lnTo>
                        <a:pt x="74" y="143"/>
                      </a:lnTo>
                      <a:lnTo>
                        <a:pt x="89" y="132"/>
                      </a:lnTo>
                      <a:lnTo>
                        <a:pt x="105" y="127"/>
                      </a:lnTo>
                      <a:lnTo>
                        <a:pt x="121" y="130"/>
                      </a:lnTo>
                      <a:lnTo>
                        <a:pt x="135" y="142"/>
                      </a:lnTo>
                      <a:lnTo>
                        <a:pt x="143" y="160"/>
                      </a:lnTo>
                      <a:lnTo>
                        <a:pt x="138" y="182"/>
                      </a:lnTo>
                      <a:lnTo>
                        <a:pt x="125" y="212"/>
                      </a:lnTo>
                      <a:lnTo>
                        <a:pt x="154" y="219"/>
                      </a:lnTo>
                      <a:lnTo>
                        <a:pt x="157" y="205"/>
                      </a:lnTo>
                      <a:lnTo>
                        <a:pt x="172" y="193"/>
                      </a:lnTo>
                      <a:lnTo>
                        <a:pt x="183" y="178"/>
                      </a:lnTo>
                      <a:lnTo>
                        <a:pt x="190" y="165"/>
                      </a:lnTo>
                      <a:lnTo>
                        <a:pt x="193" y="152"/>
                      </a:lnTo>
                      <a:lnTo>
                        <a:pt x="203" y="159"/>
                      </a:lnTo>
                      <a:lnTo>
                        <a:pt x="215" y="162"/>
                      </a:lnTo>
                      <a:lnTo>
                        <a:pt x="227" y="164"/>
                      </a:lnTo>
                      <a:lnTo>
                        <a:pt x="238" y="162"/>
                      </a:lnTo>
                      <a:lnTo>
                        <a:pt x="247" y="160"/>
                      </a:lnTo>
                      <a:lnTo>
                        <a:pt x="256" y="172"/>
                      </a:lnTo>
                      <a:lnTo>
                        <a:pt x="268" y="188"/>
                      </a:lnTo>
                      <a:lnTo>
                        <a:pt x="285" y="202"/>
                      </a:lnTo>
                      <a:lnTo>
                        <a:pt x="298" y="211"/>
                      </a:lnTo>
                      <a:lnTo>
                        <a:pt x="316" y="218"/>
                      </a:lnTo>
                      <a:lnTo>
                        <a:pt x="337" y="220"/>
                      </a:lnTo>
                      <a:lnTo>
                        <a:pt x="353" y="215"/>
                      </a:lnTo>
                      <a:lnTo>
                        <a:pt x="365" y="200"/>
                      </a:lnTo>
                      <a:lnTo>
                        <a:pt x="369" y="183"/>
                      </a:lnTo>
                      <a:lnTo>
                        <a:pt x="363" y="168"/>
                      </a:lnTo>
                      <a:lnTo>
                        <a:pt x="355" y="147"/>
                      </a:lnTo>
                      <a:lnTo>
                        <a:pt x="348" y="128"/>
                      </a:lnTo>
                      <a:lnTo>
                        <a:pt x="342" y="115"/>
                      </a:lnTo>
                      <a:lnTo>
                        <a:pt x="325" y="99"/>
                      </a:lnTo>
                      <a:lnTo>
                        <a:pt x="309" y="94"/>
                      </a:lnTo>
                      <a:lnTo>
                        <a:pt x="293" y="91"/>
                      </a:lnTo>
                      <a:lnTo>
                        <a:pt x="282" y="93"/>
                      </a:lnTo>
                      <a:lnTo>
                        <a:pt x="270" y="68"/>
                      </a:lnTo>
                      <a:lnTo>
                        <a:pt x="251" y="48"/>
                      </a:lnTo>
                      <a:lnTo>
                        <a:pt x="219" y="27"/>
                      </a:lnTo>
                      <a:lnTo>
                        <a:pt x="177" y="10"/>
                      </a:lnTo>
                      <a:lnTo>
                        <a:pt x="136" y="0"/>
                      </a:lnTo>
                      <a:lnTo>
                        <a:pt x="106" y="4"/>
                      </a:lnTo>
                      <a:lnTo>
                        <a:pt x="99" y="14"/>
                      </a:lnTo>
                      <a:lnTo>
                        <a:pt x="92" y="24"/>
                      </a:lnTo>
                      <a:lnTo>
                        <a:pt x="77" y="33"/>
                      </a:lnTo>
                      <a:lnTo>
                        <a:pt x="58" y="43"/>
                      </a:lnTo>
                      <a:lnTo>
                        <a:pt x="43" y="51"/>
                      </a:lnTo>
                      <a:lnTo>
                        <a:pt x="32" y="61"/>
                      </a:lnTo>
                      <a:lnTo>
                        <a:pt x="23" y="77"/>
                      </a:lnTo>
                      <a:lnTo>
                        <a:pt x="15" y="93"/>
                      </a:lnTo>
                      <a:lnTo>
                        <a:pt x="13" y="110"/>
                      </a:lnTo>
                      <a:lnTo>
                        <a:pt x="8" y="130"/>
                      </a:lnTo>
                      <a:lnTo>
                        <a:pt x="3" y="152"/>
                      </a:lnTo>
                      <a:lnTo>
                        <a:pt x="0" y="179"/>
                      </a:lnTo>
                      <a:lnTo>
                        <a:pt x="2" y="199"/>
                      </a:lnTo>
                      <a:lnTo>
                        <a:pt x="6" y="219"/>
                      </a:lnTo>
                      <a:lnTo>
                        <a:pt x="13" y="235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036" name="Group 244"/>
              <p:cNvGrpSpPr>
                <a:grpSpLocks/>
              </p:cNvGrpSpPr>
              <p:nvPr/>
            </p:nvGrpSpPr>
            <p:grpSpPr bwMode="auto">
              <a:xfrm>
                <a:off x="4995" y="2795"/>
                <a:ext cx="171" cy="52"/>
                <a:chOff x="4995" y="2795"/>
                <a:chExt cx="171" cy="52"/>
              </a:xfrm>
            </p:grpSpPr>
            <p:sp>
              <p:nvSpPr>
                <p:cNvPr id="290037" name="Freeform 245"/>
                <p:cNvSpPr>
                  <a:spLocks/>
                </p:cNvSpPr>
                <p:nvPr/>
              </p:nvSpPr>
              <p:spPr bwMode="auto">
                <a:xfrm>
                  <a:off x="4995" y="2795"/>
                  <a:ext cx="169" cy="40"/>
                </a:xfrm>
                <a:custGeom>
                  <a:avLst/>
                  <a:gdLst/>
                  <a:ahLst/>
                  <a:cxnLst>
                    <a:cxn ang="0">
                      <a:pos x="323" y="0"/>
                    </a:cxn>
                    <a:cxn ang="0">
                      <a:pos x="366" y="6"/>
                    </a:cxn>
                    <a:cxn ang="0">
                      <a:pos x="401" y="19"/>
                    </a:cxn>
                    <a:cxn ang="0">
                      <a:pos x="439" y="35"/>
                    </a:cxn>
                    <a:cxn ang="0">
                      <a:pos x="493" y="51"/>
                    </a:cxn>
                    <a:cxn ang="0">
                      <a:pos x="531" y="51"/>
                    </a:cxn>
                    <a:cxn ang="0">
                      <a:pos x="583" y="63"/>
                    </a:cxn>
                    <a:cxn ang="0">
                      <a:pos x="627" y="75"/>
                    </a:cxn>
                    <a:cxn ang="0">
                      <a:pos x="673" y="94"/>
                    </a:cxn>
                    <a:cxn ang="0">
                      <a:pos x="676" y="116"/>
                    </a:cxn>
                    <a:cxn ang="0">
                      <a:pos x="657" y="139"/>
                    </a:cxn>
                    <a:cxn ang="0">
                      <a:pos x="617" y="155"/>
                    </a:cxn>
                    <a:cxn ang="0">
                      <a:pos x="568" y="158"/>
                    </a:cxn>
                    <a:cxn ang="0">
                      <a:pos x="403" y="160"/>
                    </a:cxn>
                    <a:cxn ang="0">
                      <a:pos x="342" y="155"/>
                    </a:cxn>
                    <a:cxn ang="0">
                      <a:pos x="281" y="150"/>
                    </a:cxn>
                    <a:cxn ang="0">
                      <a:pos x="225" y="134"/>
                    </a:cxn>
                    <a:cxn ang="0">
                      <a:pos x="192" y="127"/>
                    </a:cxn>
                    <a:cxn ang="0">
                      <a:pos x="192" y="147"/>
                    </a:cxn>
                    <a:cxn ang="0">
                      <a:pos x="41" y="148"/>
                    </a:cxn>
                    <a:cxn ang="0">
                      <a:pos x="17" y="128"/>
                    </a:cxn>
                    <a:cxn ang="0">
                      <a:pos x="3" y="94"/>
                    </a:cxn>
                    <a:cxn ang="0">
                      <a:pos x="0" y="68"/>
                    </a:cxn>
                    <a:cxn ang="0">
                      <a:pos x="3" y="32"/>
                    </a:cxn>
                    <a:cxn ang="0">
                      <a:pos x="9" y="5"/>
                    </a:cxn>
                    <a:cxn ang="0">
                      <a:pos x="45" y="5"/>
                    </a:cxn>
                    <a:cxn ang="0">
                      <a:pos x="92" y="22"/>
                    </a:cxn>
                    <a:cxn ang="0">
                      <a:pos x="142" y="38"/>
                    </a:cxn>
                    <a:cxn ang="0">
                      <a:pos x="178" y="39"/>
                    </a:cxn>
                    <a:cxn ang="0">
                      <a:pos x="217" y="32"/>
                    </a:cxn>
                    <a:cxn ang="0">
                      <a:pos x="262" y="22"/>
                    </a:cxn>
                    <a:cxn ang="0">
                      <a:pos x="344" y="34"/>
                    </a:cxn>
                    <a:cxn ang="0">
                      <a:pos x="323" y="0"/>
                    </a:cxn>
                  </a:cxnLst>
                  <a:rect l="0" t="0" r="r" b="b"/>
                  <a:pathLst>
                    <a:path w="676" h="160">
                      <a:moveTo>
                        <a:pt x="323" y="0"/>
                      </a:moveTo>
                      <a:lnTo>
                        <a:pt x="366" y="6"/>
                      </a:lnTo>
                      <a:lnTo>
                        <a:pt x="401" y="19"/>
                      </a:lnTo>
                      <a:lnTo>
                        <a:pt x="439" y="35"/>
                      </a:lnTo>
                      <a:lnTo>
                        <a:pt x="493" y="51"/>
                      </a:lnTo>
                      <a:lnTo>
                        <a:pt x="531" y="51"/>
                      </a:lnTo>
                      <a:lnTo>
                        <a:pt x="583" y="63"/>
                      </a:lnTo>
                      <a:lnTo>
                        <a:pt x="627" y="75"/>
                      </a:lnTo>
                      <a:lnTo>
                        <a:pt x="673" y="94"/>
                      </a:lnTo>
                      <a:lnTo>
                        <a:pt x="676" y="116"/>
                      </a:lnTo>
                      <a:lnTo>
                        <a:pt x="657" y="139"/>
                      </a:lnTo>
                      <a:lnTo>
                        <a:pt x="617" y="155"/>
                      </a:lnTo>
                      <a:lnTo>
                        <a:pt x="568" y="158"/>
                      </a:lnTo>
                      <a:lnTo>
                        <a:pt x="403" y="160"/>
                      </a:lnTo>
                      <a:lnTo>
                        <a:pt x="342" y="155"/>
                      </a:lnTo>
                      <a:lnTo>
                        <a:pt x="281" y="150"/>
                      </a:lnTo>
                      <a:lnTo>
                        <a:pt x="225" y="134"/>
                      </a:lnTo>
                      <a:lnTo>
                        <a:pt x="192" y="127"/>
                      </a:lnTo>
                      <a:lnTo>
                        <a:pt x="192" y="147"/>
                      </a:lnTo>
                      <a:lnTo>
                        <a:pt x="41" y="148"/>
                      </a:lnTo>
                      <a:lnTo>
                        <a:pt x="17" y="128"/>
                      </a:lnTo>
                      <a:lnTo>
                        <a:pt x="3" y="94"/>
                      </a:lnTo>
                      <a:lnTo>
                        <a:pt x="0" y="68"/>
                      </a:lnTo>
                      <a:lnTo>
                        <a:pt x="3" y="32"/>
                      </a:lnTo>
                      <a:lnTo>
                        <a:pt x="9" y="5"/>
                      </a:lnTo>
                      <a:lnTo>
                        <a:pt x="45" y="5"/>
                      </a:lnTo>
                      <a:lnTo>
                        <a:pt x="92" y="22"/>
                      </a:lnTo>
                      <a:lnTo>
                        <a:pt x="142" y="38"/>
                      </a:lnTo>
                      <a:lnTo>
                        <a:pt x="178" y="39"/>
                      </a:lnTo>
                      <a:lnTo>
                        <a:pt x="217" y="32"/>
                      </a:lnTo>
                      <a:lnTo>
                        <a:pt x="262" y="22"/>
                      </a:lnTo>
                      <a:lnTo>
                        <a:pt x="344" y="3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038" name="Freeform 246"/>
                <p:cNvSpPr>
                  <a:spLocks/>
                </p:cNvSpPr>
                <p:nvPr/>
              </p:nvSpPr>
              <p:spPr bwMode="auto">
                <a:xfrm>
                  <a:off x="4997" y="2807"/>
                  <a:ext cx="169" cy="40"/>
                </a:xfrm>
                <a:custGeom>
                  <a:avLst/>
                  <a:gdLst/>
                  <a:ahLst/>
                  <a:cxnLst>
                    <a:cxn ang="0">
                      <a:pos x="322" y="0"/>
                    </a:cxn>
                    <a:cxn ang="0">
                      <a:pos x="366" y="6"/>
                    </a:cxn>
                    <a:cxn ang="0">
                      <a:pos x="401" y="19"/>
                    </a:cxn>
                    <a:cxn ang="0">
                      <a:pos x="438" y="35"/>
                    </a:cxn>
                    <a:cxn ang="0">
                      <a:pos x="492" y="51"/>
                    </a:cxn>
                    <a:cxn ang="0">
                      <a:pos x="530" y="51"/>
                    </a:cxn>
                    <a:cxn ang="0">
                      <a:pos x="583" y="63"/>
                    </a:cxn>
                    <a:cxn ang="0">
                      <a:pos x="626" y="76"/>
                    </a:cxn>
                    <a:cxn ang="0">
                      <a:pos x="672" y="94"/>
                    </a:cxn>
                    <a:cxn ang="0">
                      <a:pos x="675" y="115"/>
                    </a:cxn>
                    <a:cxn ang="0">
                      <a:pos x="656" y="138"/>
                    </a:cxn>
                    <a:cxn ang="0">
                      <a:pos x="617" y="153"/>
                    </a:cxn>
                    <a:cxn ang="0">
                      <a:pos x="568" y="157"/>
                    </a:cxn>
                    <a:cxn ang="0">
                      <a:pos x="403" y="158"/>
                    </a:cxn>
                    <a:cxn ang="0">
                      <a:pos x="340" y="154"/>
                    </a:cxn>
                    <a:cxn ang="0">
                      <a:pos x="281" y="148"/>
                    </a:cxn>
                    <a:cxn ang="0">
                      <a:pos x="224" y="133"/>
                    </a:cxn>
                    <a:cxn ang="0">
                      <a:pos x="191" y="126"/>
                    </a:cxn>
                    <a:cxn ang="0">
                      <a:pos x="191" y="145"/>
                    </a:cxn>
                    <a:cxn ang="0">
                      <a:pos x="40" y="146"/>
                    </a:cxn>
                    <a:cxn ang="0">
                      <a:pos x="17" y="127"/>
                    </a:cxn>
                    <a:cxn ang="0">
                      <a:pos x="3" y="94"/>
                    </a:cxn>
                    <a:cxn ang="0">
                      <a:pos x="0" y="68"/>
                    </a:cxn>
                    <a:cxn ang="0">
                      <a:pos x="3" y="32"/>
                    </a:cxn>
                    <a:cxn ang="0">
                      <a:pos x="8" y="5"/>
                    </a:cxn>
                    <a:cxn ang="0">
                      <a:pos x="44" y="5"/>
                    </a:cxn>
                    <a:cxn ang="0">
                      <a:pos x="91" y="22"/>
                    </a:cxn>
                    <a:cxn ang="0">
                      <a:pos x="141" y="38"/>
                    </a:cxn>
                    <a:cxn ang="0">
                      <a:pos x="177" y="39"/>
                    </a:cxn>
                    <a:cxn ang="0">
                      <a:pos x="217" y="32"/>
                    </a:cxn>
                    <a:cxn ang="0">
                      <a:pos x="261" y="22"/>
                    </a:cxn>
                    <a:cxn ang="0">
                      <a:pos x="342" y="34"/>
                    </a:cxn>
                    <a:cxn ang="0">
                      <a:pos x="322" y="0"/>
                    </a:cxn>
                  </a:cxnLst>
                  <a:rect l="0" t="0" r="r" b="b"/>
                  <a:pathLst>
                    <a:path w="675" h="158">
                      <a:moveTo>
                        <a:pt x="322" y="0"/>
                      </a:moveTo>
                      <a:lnTo>
                        <a:pt x="366" y="6"/>
                      </a:lnTo>
                      <a:lnTo>
                        <a:pt x="401" y="19"/>
                      </a:lnTo>
                      <a:lnTo>
                        <a:pt x="438" y="35"/>
                      </a:lnTo>
                      <a:lnTo>
                        <a:pt x="492" y="51"/>
                      </a:lnTo>
                      <a:lnTo>
                        <a:pt x="530" y="51"/>
                      </a:lnTo>
                      <a:lnTo>
                        <a:pt x="583" y="63"/>
                      </a:lnTo>
                      <a:lnTo>
                        <a:pt x="626" y="76"/>
                      </a:lnTo>
                      <a:lnTo>
                        <a:pt x="672" y="94"/>
                      </a:lnTo>
                      <a:lnTo>
                        <a:pt x="675" y="115"/>
                      </a:lnTo>
                      <a:lnTo>
                        <a:pt x="656" y="138"/>
                      </a:lnTo>
                      <a:lnTo>
                        <a:pt x="617" y="153"/>
                      </a:lnTo>
                      <a:lnTo>
                        <a:pt x="568" y="157"/>
                      </a:lnTo>
                      <a:lnTo>
                        <a:pt x="403" y="158"/>
                      </a:lnTo>
                      <a:lnTo>
                        <a:pt x="340" y="154"/>
                      </a:lnTo>
                      <a:lnTo>
                        <a:pt x="281" y="148"/>
                      </a:lnTo>
                      <a:lnTo>
                        <a:pt x="224" y="133"/>
                      </a:lnTo>
                      <a:lnTo>
                        <a:pt x="191" y="126"/>
                      </a:lnTo>
                      <a:lnTo>
                        <a:pt x="191" y="145"/>
                      </a:lnTo>
                      <a:lnTo>
                        <a:pt x="40" y="146"/>
                      </a:lnTo>
                      <a:lnTo>
                        <a:pt x="17" y="127"/>
                      </a:lnTo>
                      <a:lnTo>
                        <a:pt x="3" y="94"/>
                      </a:lnTo>
                      <a:lnTo>
                        <a:pt x="0" y="68"/>
                      </a:lnTo>
                      <a:lnTo>
                        <a:pt x="3" y="32"/>
                      </a:lnTo>
                      <a:lnTo>
                        <a:pt x="8" y="5"/>
                      </a:lnTo>
                      <a:lnTo>
                        <a:pt x="44" y="5"/>
                      </a:lnTo>
                      <a:lnTo>
                        <a:pt x="91" y="22"/>
                      </a:lnTo>
                      <a:lnTo>
                        <a:pt x="141" y="38"/>
                      </a:lnTo>
                      <a:lnTo>
                        <a:pt x="177" y="39"/>
                      </a:lnTo>
                      <a:lnTo>
                        <a:pt x="217" y="32"/>
                      </a:lnTo>
                      <a:lnTo>
                        <a:pt x="261" y="22"/>
                      </a:lnTo>
                      <a:lnTo>
                        <a:pt x="342" y="34"/>
                      </a:lnTo>
                      <a:lnTo>
                        <a:pt x="32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039" name="Group 247"/>
              <p:cNvGrpSpPr>
                <a:grpSpLocks/>
              </p:cNvGrpSpPr>
              <p:nvPr/>
            </p:nvGrpSpPr>
            <p:grpSpPr bwMode="auto">
              <a:xfrm>
                <a:off x="4946" y="2333"/>
                <a:ext cx="134" cy="488"/>
                <a:chOff x="4946" y="2333"/>
                <a:chExt cx="134" cy="488"/>
              </a:xfrm>
            </p:grpSpPr>
            <p:sp>
              <p:nvSpPr>
                <p:cNvPr id="290040" name="Freeform 248"/>
                <p:cNvSpPr>
                  <a:spLocks/>
                </p:cNvSpPr>
                <p:nvPr/>
              </p:nvSpPr>
              <p:spPr bwMode="auto">
                <a:xfrm>
                  <a:off x="4946" y="2333"/>
                  <a:ext cx="134" cy="488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209" y="83"/>
                    </a:cxn>
                    <a:cxn ang="0">
                      <a:pos x="253" y="160"/>
                    </a:cxn>
                    <a:cxn ang="0">
                      <a:pos x="272" y="216"/>
                    </a:cxn>
                    <a:cxn ang="0">
                      <a:pos x="385" y="459"/>
                    </a:cxn>
                    <a:cxn ang="0">
                      <a:pos x="429" y="604"/>
                    </a:cxn>
                    <a:cxn ang="0">
                      <a:pos x="436" y="744"/>
                    </a:cxn>
                    <a:cxn ang="0">
                      <a:pos x="442" y="940"/>
                    </a:cxn>
                    <a:cxn ang="0">
                      <a:pos x="448" y="1050"/>
                    </a:cxn>
                    <a:cxn ang="0">
                      <a:pos x="471" y="1135"/>
                    </a:cxn>
                    <a:cxn ang="0">
                      <a:pos x="482" y="1209"/>
                    </a:cxn>
                    <a:cxn ang="0">
                      <a:pos x="480" y="1279"/>
                    </a:cxn>
                    <a:cxn ang="0">
                      <a:pos x="463" y="1330"/>
                    </a:cxn>
                    <a:cxn ang="0">
                      <a:pos x="455" y="1393"/>
                    </a:cxn>
                    <a:cxn ang="0">
                      <a:pos x="461" y="1494"/>
                    </a:cxn>
                    <a:cxn ang="0">
                      <a:pos x="464" y="1667"/>
                    </a:cxn>
                    <a:cxn ang="0">
                      <a:pos x="474" y="1749"/>
                    </a:cxn>
                    <a:cxn ang="0">
                      <a:pos x="501" y="1825"/>
                    </a:cxn>
                    <a:cxn ang="0">
                      <a:pos x="538" y="1901"/>
                    </a:cxn>
                    <a:cxn ang="0">
                      <a:pos x="468" y="1927"/>
                    </a:cxn>
                    <a:cxn ang="0">
                      <a:pos x="391" y="1952"/>
                    </a:cxn>
                    <a:cxn ang="0">
                      <a:pos x="335" y="1946"/>
                    </a:cxn>
                    <a:cxn ang="0">
                      <a:pos x="220" y="1920"/>
                    </a:cxn>
                    <a:cxn ang="0">
                      <a:pos x="206" y="1828"/>
                    </a:cxn>
                    <a:cxn ang="0">
                      <a:pos x="196" y="1748"/>
                    </a:cxn>
                    <a:cxn ang="0">
                      <a:pos x="203" y="1693"/>
                    </a:cxn>
                    <a:cxn ang="0">
                      <a:pos x="211" y="1616"/>
                    </a:cxn>
                    <a:cxn ang="0">
                      <a:pos x="203" y="1546"/>
                    </a:cxn>
                    <a:cxn ang="0">
                      <a:pos x="177" y="1476"/>
                    </a:cxn>
                    <a:cxn ang="0">
                      <a:pos x="159" y="1425"/>
                    </a:cxn>
                    <a:cxn ang="0">
                      <a:pos x="153" y="1342"/>
                    </a:cxn>
                    <a:cxn ang="0">
                      <a:pos x="140" y="1298"/>
                    </a:cxn>
                    <a:cxn ang="0">
                      <a:pos x="127" y="1138"/>
                    </a:cxn>
                    <a:cxn ang="0">
                      <a:pos x="108" y="1012"/>
                    </a:cxn>
                    <a:cxn ang="0">
                      <a:pos x="95" y="915"/>
                    </a:cxn>
                    <a:cxn ang="0">
                      <a:pos x="76" y="877"/>
                    </a:cxn>
                    <a:cxn ang="0">
                      <a:pos x="56" y="772"/>
                    </a:cxn>
                    <a:cxn ang="0">
                      <a:pos x="42" y="650"/>
                    </a:cxn>
                    <a:cxn ang="0">
                      <a:pos x="47" y="540"/>
                    </a:cxn>
                    <a:cxn ang="0">
                      <a:pos x="43" y="470"/>
                    </a:cxn>
                    <a:cxn ang="0">
                      <a:pos x="25" y="381"/>
                    </a:cxn>
                    <a:cxn ang="0">
                      <a:pos x="19" y="298"/>
                    </a:cxn>
                    <a:cxn ang="0">
                      <a:pos x="10" y="199"/>
                    </a:cxn>
                    <a:cxn ang="0">
                      <a:pos x="0" y="115"/>
                    </a:cxn>
                    <a:cxn ang="0">
                      <a:pos x="15" y="68"/>
                    </a:cxn>
                    <a:cxn ang="0">
                      <a:pos x="44" y="35"/>
                    </a:cxn>
                    <a:cxn ang="0">
                      <a:pos x="91" y="1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538" h="1952">
                      <a:moveTo>
                        <a:pt x="153" y="0"/>
                      </a:moveTo>
                      <a:lnTo>
                        <a:pt x="209" y="83"/>
                      </a:lnTo>
                      <a:lnTo>
                        <a:pt x="253" y="160"/>
                      </a:lnTo>
                      <a:lnTo>
                        <a:pt x="272" y="216"/>
                      </a:lnTo>
                      <a:lnTo>
                        <a:pt x="385" y="459"/>
                      </a:lnTo>
                      <a:lnTo>
                        <a:pt x="429" y="604"/>
                      </a:lnTo>
                      <a:lnTo>
                        <a:pt x="436" y="744"/>
                      </a:lnTo>
                      <a:lnTo>
                        <a:pt x="442" y="940"/>
                      </a:lnTo>
                      <a:lnTo>
                        <a:pt x="448" y="1050"/>
                      </a:lnTo>
                      <a:lnTo>
                        <a:pt x="471" y="1135"/>
                      </a:lnTo>
                      <a:lnTo>
                        <a:pt x="482" y="1209"/>
                      </a:lnTo>
                      <a:lnTo>
                        <a:pt x="480" y="1279"/>
                      </a:lnTo>
                      <a:lnTo>
                        <a:pt x="463" y="1330"/>
                      </a:lnTo>
                      <a:lnTo>
                        <a:pt x="455" y="1393"/>
                      </a:lnTo>
                      <a:lnTo>
                        <a:pt x="461" y="1494"/>
                      </a:lnTo>
                      <a:lnTo>
                        <a:pt x="464" y="1667"/>
                      </a:lnTo>
                      <a:lnTo>
                        <a:pt x="474" y="1749"/>
                      </a:lnTo>
                      <a:lnTo>
                        <a:pt x="501" y="1825"/>
                      </a:lnTo>
                      <a:lnTo>
                        <a:pt x="538" y="1901"/>
                      </a:lnTo>
                      <a:lnTo>
                        <a:pt x="468" y="1927"/>
                      </a:lnTo>
                      <a:lnTo>
                        <a:pt x="391" y="1952"/>
                      </a:lnTo>
                      <a:lnTo>
                        <a:pt x="335" y="1946"/>
                      </a:lnTo>
                      <a:lnTo>
                        <a:pt x="220" y="1920"/>
                      </a:lnTo>
                      <a:lnTo>
                        <a:pt x="206" y="1828"/>
                      </a:lnTo>
                      <a:lnTo>
                        <a:pt x="196" y="1748"/>
                      </a:lnTo>
                      <a:lnTo>
                        <a:pt x="203" y="1693"/>
                      </a:lnTo>
                      <a:lnTo>
                        <a:pt x="211" y="1616"/>
                      </a:lnTo>
                      <a:lnTo>
                        <a:pt x="203" y="1546"/>
                      </a:lnTo>
                      <a:lnTo>
                        <a:pt x="177" y="1476"/>
                      </a:lnTo>
                      <a:lnTo>
                        <a:pt x="159" y="1425"/>
                      </a:lnTo>
                      <a:lnTo>
                        <a:pt x="153" y="1342"/>
                      </a:lnTo>
                      <a:lnTo>
                        <a:pt x="140" y="1298"/>
                      </a:lnTo>
                      <a:lnTo>
                        <a:pt x="127" y="1138"/>
                      </a:lnTo>
                      <a:lnTo>
                        <a:pt x="108" y="1012"/>
                      </a:lnTo>
                      <a:lnTo>
                        <a:pt x="95" y="915"/>
                      </a:lnTo>
                      <a:lnTo>
                        <a:pt x="76" y="877"/>
                      </a:lnTo>
                      <a:lnTo>
                        <a:pt x="56" y="772"/>
                      </a:lnTo>
                      <a:lnTo>
                        <a:pt x="42" y="650"/>
                      </a:lnTo>
                      <a:lnTo>
                        <a:pt x="47" y="540"/>
                      </a:lnTo>
                      <a:lnTo>
                        <a:pt x="43" y="470"/>
                      </a:lnTo>
                      <a:lnTo>
                        <a:pt x="25" y="381"/>
                      </a:lnTo>
                      <a:lnTo>
                        <a:pt x="19" y="298"/>
                      </a:lnTo>
                      <a:lnTo>
                        <a:pt x="10" y="199"/>
                      </a:lnTo>
                      <a:lnTo>
                        <a:pt x="0" y="115"/>
                      </a:lnTo>
                      <a:lnTo>
                        <a:pt x="15" y="68"/>
                      </a:lnTo>
                      <a:lnTo>
                        <a:pt x="44" y="35"/>
                      </a:lnTo>
                      <a:lnTo>
                        <a:pt x="91" y="1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041" name="Freeform 249"/>
                <p:cNvSpPr>
                  <a:spLocks/>
                </p:cNvSpPr>
                <p:nvPr/>
              </p:nvSpPr>
              <p:spPr bwMode="auto">
                <a:xfrm>
                  <a:off x="4963" y="2468"/>
                  <a:ext cx="33" cy="202"/>
                </a:xfrm>
                <a:custGeom>
                  <a:avLst/>
                  <a:gdLst/>
                  <a:ahLst/>
                  <a:cxnLst>
                    <a:cxn ang="0">
                      <a:pos x="102" y="808"/>
                    </a:cxn>
                    <a:cxn ang="0">
                      <a:pos x="102" y="701"/>
                    </a:cxn>
                    <a:cxn ang="0">
                      <a:pos x="120" y="643"/>
                    </a:cxn>
                    <a:cxn ang="0">
                      <a:pos x="133" y="592"/>
                    </a:cxn>
                    <a:cxn ang="0">
                      <a:pos x="102" y="536"/>
                    </a:cxn>
                    <a:cxn ang="0">
                      <a:pos x="102" y="510"/>
                    </a:cxn>
                    <a:cxn ang="0">
                      <a:pos x="89" y="465"/>
                    </a:cxn>
                    <a:cxn ang="0">
                      <a:pos x="70" y="426"/>
                    </a:cxn>
                    <a:cxn ang="0">
                      <a:pos x="76" y="369"/>
                    </a:cxn>
                    <a:cxn ang="0">
                      <a:pos x="51" y="337"/>
                    </a:cxn>
                    <a:cxn ang="0">
                      <a:pos x="38" y="279"/>
                    </a:cxn>
                    <a:cxn ang="0">
                      <a:pos x="38" y="216"/>
                    </a:cxn>
                    <a:cxn ang="0">
                      <a:pos x="32" y="153"/>
                    </a:cxn>
                    <a:cxn ang="0">
                      <a:pos x="12" y="89"/>
                    </a:cxn>
                    <a:cxn ang="0">
                      <a:pos x="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3" h="808">
                      <a:moveTo>
                        <a:pt x="102" y="808"/>
                      </a:moveTo>
                      <a:lnTo>
                        <a:pt x="102" y="701"/>
                      </a:lnTo>
                      <a:lnTo>
                        <a:pt x="120" y="643"/>
                      </a:lnTo>
                      <a:lnTo>
                        <a:pt x="133" y="592"/>
                      </a:lnTo>
                      <a:lnTo>
                        <a:pt x="102" y="536"/>
                      </a:lnTo>
                      <a:lnTo>
                        <a:pt x="102" y="510"/>
                      </a:lnTo>
                      <a:lnTo>
                        <a:pt x="89" y="465"/>
                      </a:lnTo>
                      <a:lnTo>
                        <a:pt x="70" y="426"/>
                      </a:lnTo>
                      <a:lnTo>
                        <a:pt x="76" y="369"/>
                      </a:lnTo>
                      <a:lnTo>
                        <a:pt x="51" y="337"/>
                      </a:lnTo>
                      <a:lnTo>
                        <a:pt x="38" y="279"/>
                      </a:lnTo>
                      <a:lnTo>
                        <a:pt x="38" y="216"/>
                      </a:lnTo>
                      <a:lnTo>
                        <a:pt x="32" y="153"/>
                      </a:lnTo>
                      <a:lnTo>
                        <a:pt x="12" y="89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042" name="Group 250"/>
              <p:cNvGrpSpPr>
                <a:grpSpLocks/>
              </p:cNvGrpSpPr>
              <p:nvPr/>
            </p:nvGrpSpPr>
            <p:grpSpPr bwMode="auto">
              <a:xfrm>
                <a:off x="4972" y="2306"/>
                <a:ext cx="345" cy="265"/>
                <a:chOff x="4972" y="2306"/>
                <a:chExt cx="345" cy="265"/>
              </a:xfrm>
            </p:grpSpPr>
            <p:sp>
              <p:nvSpPr>
                <p:cNvPr id="290043" name="Freeform 251"/>
                <p:cNvSpPr>
                  <a:spLocks/>
                </p:cNvSpPr>
                <p:nvPr/>
              </p:nvSpPr>
              <p:spPr bwMode="auto">
                <a:xfrm>
                  <a:off x="5181" y="2479"/>
                  <a:ext cx="126" cy="71"/>
                </a:xfrm>
                <a:custGeom>
                  <a:avLst/>
                  <a:gdLst/>
                  <a:ahLst/>
                  <a:cxnLst>
                    <a:cxn ang="0">
                      <a:pos x="429" y="0"/>
                    </a:cxn>
                    <a:cxn ang="0">
                      <a:pos x="499" y="50"/>
                    </a:cxn>
                    <a:cxn ang="0">
                      <a:pos x="505" y="76"/>
                    </a:cxn>
                    <a:cxn ang="0">
                      <a:pos x="501" y="114"/>
                    </a:cxn>
                    <a:cxn ang="0">
                      <a:pos x="488" y="146"/>
                    </a:cxn>
                    <a:cxn ang="0">
                      <a:pos x="467" y="176"/>
                    </a:cxn>
                    <a:cxn ang="0">
                      <a:pos x="428" y="207"/>
                    </a:cxn>
                    <a:cxn ang="0">
                      <a:pos x="376" y="234"/>
                    </a:cxn>
                    <a:cxn ang="0">
                      <a:pos x="311" y="261"/>
                    </a:cxn>
                    <a:cxn ang="0">
                      <a:pos x="247" y="278"/>
                    </a:cxn>
                    <a:cxn ang="0">
                      <a:pos x="177" y="282"/>
                    </a:cxn>
                    <a:cxn ang="0">
                      <a:pos x="120" y="279"/>
                    </a:cxn>
                    <a:cxn ang="0">
                      <a:pos x="63" y="253"/>
                    </a:cxn>
                    <a:cxn ang="0">
                      <a:pos x="0" y="222"/>
                    </a:cxn>
                    <a:cxn ang="0">
                      <a:pos x="88" y="241"/>
                    </a:cxn>
                    <a:cxn ang="0">
                      <a:pos x="183" y="247"/>
                    </a:cxn>
                    <a:cxn ang="0">
                      <a:pos x="253" y="222"/>
                    </a:cxn>
                    <a:cxn ang="0">
                      <a:pos x="335" y="184"/>
                    </a:cxn>
                    <a:cxn ang="0">
                      <a:pos x="392" y="127"/>
                    </a:cxn>
                    <a:cxn ang="0">
                      <a:pos x="429" y="0"/>
                    </a:cxn>
                  </a:cxnLst>
                  <a:rect l="0" t="0" r="r" b="b"/>
                  <a:pathLst>
                    <a:path w="505" h="282">
                      <a:moveTo>
                        <a:pt x="429" y="0"/>
                      </a:moveTo>
                      <a:lnTo>
                        <a:pt x="499" y="50"/>
                      </a:lnTo>
                      <a:lnTo>
                        <a:pt x="505" y="76"/>
                      </a:lnTo>
                      <a:lnTo>
                        <a:pt x="501" y="114"/>
                      </a:lnTo>
                      <a:lnTo>
                        <a:pt x="488" y="146"/>
                      </a:lnTo>
                      <a:lnTo>
                        <a:pt x="467" y="176"/>
                      </a:lnTo>
                      <a:lnTo>
                        <a:pt x="428" y="207"/>
                      </a:lnTo>
                      <a:lnTo>
                        <a:pt x="376" y="234"/>
                      </a:lnTo>
                      <a:lnTo>
                        <a:pt x="311" y="261"/>
                      </a:lnTo>
                      <a:lnTo>
                        <a:pt x="247" y="278"/>
                      </a:lnTo>
                      <a:lnTo>
                        <a:pt x="177" y="282"/>
                      </a:lnTo>
                      <a:lnTo>
                        <a:pt x="120" y="279"/>
                      </a:lnTo>
                      <a:lnTo>
                        <a:pt x="63" y="253"/>
                      </a:lnTo>
                      <a:lnTo>
                        <a:pt x="0" y="222"/>
                      </a:lnTo>
                      <a:lnTo>
                        <a:pt x="88" y="241"/>
                      </a:lnTo>
                      <a:lnTo>
                        <a:pt x="183" y="247"/>
                      </a:lnTo>
                      <a:lnTo>
                        <a:pt x="253" y="222"/>
                      </a:lnTo>
                      <a:lnTo>
                        <a:pt x="335" y="184"/>
                      </a:lnTo>
                      <a:lnTo>
                        <a:pt x="392" y="127"/>
                      </a:lnTo>
                      <a:lnTo>
                        <a:pt x="429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044" name="Freeform 252"/>
                <p:cNvSpPr>
                  <a:spLocks/>
                </p:cNvSpPr>
                <p:nvPr/>
              </p:nvSpPr>
              <p:spPr bwMode="auto">
                <a:xfrm>
                  <a:off x="5263" y="2479"/>
                  <a:ext cx="54" cy="54"/>
                </a:xfrm>
                <a:custGeom>
                  <a:avLst/>
                  <a:gdLst/>
                  <a:ahLst/>
                  <a:cxnLst>
                    <a:cxn ang="0">
                      <a:pos x="166" y="5"/>
                    </a:cxn>
                    <a:cxn ang="0">
                      <a:pos x="201" y="0"/>
                    </a:cxn>
                    <a:cxn ang="0">
                      <a:pos x="211" y="12"/>
                    </a:cxn>
                    <a:cxn ang="0">
                      <a:pos x="215" y="33"/>
                    </a:cxn>
                    <a:cxn ang="0">
                      <a:pos x="205" y="62"/>
                    </a:cxn>
                    <a:cxn ang="0">
                      <a:pos x="183" y="76"/>
                    </a:cxn>
                    <a:cxn ang="0">
                      <a:pos x="157" y="79"/>
                    </a:cxn>
                    <a:cxn ang="0">
                      <a:pos x="132" y="140"/>
                    </a:cxn>
                    <a:cxn ang="0">
                      <a:pos x="74" y="179"/>
                    </a:cxn>
                    <a:cxn ang="0">
                      <a:pos x="36" y="202"/>
                    </a:cxn>
                    <a:cxn ang="0">
                      <a:pos x="0" y="215"/>
                    </a:cxn>
                    <a:cxn ang="0">
                      <a:pos x="43" y="164"/>
                    </a:cxn>
                    <a:cxn ang="0">
                      <a:pos x="71" y="135"/>
                    </a:cxn>
                    <a:cxn ang="0">
                      <a:pos x="96" y="99"/>
                    </a:cxn>
                    <a:cxn ang="0">
                      <a:pos x="135" y="51"/>
                    </a:cxn>
                    <a:cxn ang="0">
                      <a:pos x="147" y="42"/>
                    </a:cxn>
                    <a:cxn ang="0">
                      <a:pos x="152" y="29"/>
                    </a:cxn>
                    <a:cxn ang="0">
                      <a:pos x="155" y="18"/>
                    </a:cxn>
                    <a:cxn ang="0">
                      <a:pos x="166" y="5"/>
                    </a:cxn>
                  </a:cxnLst>
                  <a:rect l="0" t="0" r="r" b="b"/>
                  <a:pathLst>
                    <a:path w="215" h="215">
                      <a:moveTo>
                        <a:pt x="166" y="5"/>
                      </a:moveTo>
                      <a:lnTo>
                        <a:pt x="201" y="0"/>
                      </a:lnTo>
                      <a:lnTo>
                        <a:pt x="211" y="12"/>
                      </a:lnTo>
                      <a:lnTo>
                        <a:pt x="215" y="33"/>
                      </a:lnTo>
                      <a:lnTo>
                        <a:pt x="205" y="62"/>
                      </a:lnTo>
                      <a:lnTo>
                        <a:pt x="183" y="76"/>
                      </a:lnTo>
                      <a:lnTo>
                        <a:pt x="157" y="79"/>
                      </a:lnTo>
                      <a:lnTo>
                        <a:pt x="132" y="140"/>
                      </a:lnTo>
                      <a:lnTo>
                        <a:pt x="74" y="179"/>
                      </a:lnTo>
                      <a:lnTo>
                        <a:pt x="36" y="202"/>
                      </a:lnTo>
                      <a:lnTo>
                        <a:pt x="0" y="215"/>
                      </a:lnTo>
                      <a:lnTo>
                        <a:pt x="43" y="164"/>
                      </a:lnTo>
                      <a:lnTo>
                        <a:pt x="71" y="135"/>
                      </a:lnTo>
                      <a:lnTo>
                        <a:pt x="96" y="99"/>
                      </a:lnTo>
                      <a:lnTo>
                        <a:pt x="135" y="51"/>
                      </a:lnTo>
                      <a:lnTo>
                        <a:pt x="147" y="42"/>
                      </a:lnTo>
                      <a:lnTo>
                        <a:pt x="152" y="29"/>
                      </a:lnTo>
                      <a:lnTo>
                        <a:pt x="155" y="18"/>
                      </a:lnTo>
                      <a:lnTo>
                        <a:pt x="166" y="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90045" name="Group 253"/>
                <p:cNvGrpSpPr>
                  <a:grpSpLocks/>
                </p:cNvGrpSpPr>
                <p:nvPr/>
              </p:nvGrpSpPr>
              <p:grpSpPr bwMode="auto">
                <a:xfrm>
                  <a:off x="4972" y="2306"/>
                  <a:ext cx="341" cy="265"/>
                  <a:chOff x="4972" y="2306"/>
                  <a:chExt cx="341" cy="265"/>
                </a:xfrm>
              </p:grpSpPr>
              <p:grpSp>
                <p:nvGrpSpPr>
                  <p:cNvPr id="290046" name="Group 254"/>
                  <p:cNvGrpSpPr>
                    <a:grpSpLocks/>
                  </p:cNvGrpSpPr>
                  <p:nvPr/>
                </p:nvGrpSpPr>
                <p:grpSpPr bwMode="auto">
                  <a:xfrm>
                    <a:off x="4972" y="2306"/>
                    <a:ext cx="341" cy="265"/>
                    <a:chOff x="4972" y="2306"/>
                    <a:chExt cx="341" cy="265"/>
                  </a:xfrm>
                </p:grpSpPr>
                <p:grpSp>
                  <p:nvGrpSpPr>
                    <p:cNvPr id="290047" name="Group 2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2" y="2306"/>
                      <a:ext cx="341" cy="265"/>
                      <a:chOff x="4972" y="2306"/>
                      <a:chExt cx="341" cy="265"/>
                    </a:xfrm>
                  </p:grpSpPr>
                  <p:grpSp>
                    <p:nvGrpSpPr>
                      <p:cNvPr id="290048" name="Group 2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32" y="2306"/>
                        <a:ext cx="56" cy="78"/>
                        <a:chOff x="5032" y="2306"/>
                        <a:chExt cx="56" cy="78"/>
                      </a:xfrm>
                    </p:grpSpPr>
                    <p:sp>
                      <p:nvSpPr>
                        <p:cNvPr id="290049" name="Freeform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2" y="2306"/>
                          <a:ext cx="56" cy="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6" y="194"/>
                            </a:cxn>
                            <a:cxn ang="0">
                              <a:pos x="191" y="166"/>
                            </a:cxn>
                            <a:cxn ang="0">
                              <a:pos x="176" y="144"/>
                            </a:cxn>
                            <a:cxn ang="0">
                              <a:pos x="181" y="124"/>
                            </a:cxn>
                            <a:cxn ang="0">
                              <a:pos x="182" y="108"/>
                            </a:cxn>
                            <a:cxn ang="0">
                              <a:pos x="177" y="95"/>
                            </a:cxn>
                            <a:cxn ang="0">
                              <a:pos x="166" y="90"/>
                            </a:cxn>
                            <a:cxn ang="0">
                              <a:pos x="175" y="77"/>
                            </a:cxn>
                            <a:cxn ang="0">
                              <a:pos x="172" y="62"/>
                            </a:cxn>
                            <a:cxn ang="0">
                              <a:pos x="164" y="50"/>
                            </a:cxn>
                            <a:cxn ang="0">
                              <a:pos x="152" y="45"/>
                            </a:cxn>
                            <a:cxn ang="0">
                              <a:pos x="141" y="42"/>
                            </a:cxn>
                            <a:cxn ang="0">
                              <a:pos x="128" y="44"/>
                            </a:cxn>
                            <a:cxn ang="0">
                              <a:pos x="133" y="32"/>
                            </a:cxn>
                            <a:cxn ang="0">
                              <a:pos x="130" y="19"/>
                            </a:cxn>
                            <a:cxn ang="0">
                              <a:pos x="123" y="13"/>
                            </a:cxn>
                            <a:cxn ang="0">
                              <a:pos x="113" y="10"/>
                            </a:cxn>
                            <a:cxn ang="0">
                              <a:pos x="102" y="11"/>
                            </a:cxn>
                            <a:cxn ang="0">
                              <a:pos x="92" y="16"/>
                            </a:cxn>
                            <a:cxn ang="0">
                              <a:pos x="83" y="4"/>
                            </a:cxn>
                            <a:cxn ang="0">
                              <a:pos x="67" y="0"/>
                            </a:cxn>
                            <a:cxn ang="0">
                              <a:pos x="47" y="0"/>
                            </a:cxn>
                            <a:cxn ang="0">
                              <a:pos x="25" y="8"/>
                            </a:cxn>
                            <a:cxn ang="0">
                              <a:pos x="11" y="21"/>
                            </a:cxn>
                            <a:cxn ang="0">
                              <a:pos x="2" y="33"/>
                            </a:cxn>
                            <a:cxn ang="0">
                              <a:pos x="0" y="52"/>
                            </a:cxn>
                            <a:cxn ang="0">
                              <a:pos x="3" y="71"/>
                            </a:cxn>
                            <a:cxn ang="0">
                              <a:pos x="11" y="92"/>
                            </a:cxn>
                            <a:cxn ang="0">
                              <a:pos x="17" y="116"/>
                            </a:cxn>
                            <a:cxn ang="0">
                              <a:pos x="28" y="141"/>
                            </a:cxn>
                            <a:cxn ang="0">
                              <a:pos x="47" y="160"/>
                            </a:cxn>
                            <a:cxn ang="0">
                              <a:pos x="82" y="186"/>
                            </a:cxn>
                            <a:cxn ang="0">
                              <a:pos x="119" y="202"/>
                            </a:cxn>
                            <a:cxn ang="0">
                              <a:pos x="158" y="213"/>
                            </a:cxn>
                            <a:cxn ang="0">
                              <a:pos x="201" y="262"/>
                            </a:cxn>
                            <a:cxn ang="0">
                              <a:pos x="218" y="314"/>
                            </a:cxn>
                            <a:cxn ang="0">
                              <a:pos x="226" y="194"/>
                            </a:cxn>
                          </a:cxnLst>
                          <a:rect l="0" t="0" r="r" b="b"/>
                          <a:pathLst>
                            <a:path w="226" h="314">
                              <a:moveTo>
                                <a:pt x="226" y="194"/>
                              </a:moveTo>
                              <a:lnTo>
                                <a:pt x="191" y="166"/>
                              </a:lnTo>
                              <a:lnTo>
                                <a:pt x="176" y="144"/>
                              </a:lnTo>
                              <a:lnTo>
                                <a:pt x="181" y="124"/>
                              </a:lnTo>
                              <a:lnTo>
                                <a:pt x="182" y="108"/>
                              </a:lnTo>
                              <a:lnTo>
                                <a:pt x="177" y="95"/>
                              </a:lnTo>
                              <a:lnTo>
                                <a:pt x="166" y="90"/>
                              </a:lnTo>
                              <a:lnTo>
                                <a:pt x="175" y="77"/>
                              </a:lnTo>
                              <a:lnTo>
                                <a:pt x="172" y="62"/>
                              </a:lnTo>
                              <a:lnTo>
                                <a:pt x="164" y="50"/>
                              </a:lnTo>
                              <a:lnTo>
                                <a:pt x="152" y="45"/>
                              </a:lnTo>
                              <a:lnTo>
                                <a:pt x="141" y="42"/>
                              </a:lnTo>
                              <a:lnTo>
                                <a:pt x="128" y="44"/>
                              </a:lnTo>
                              <a:lnTo>
                                <a:pt x="133" y="32"/>
                              </a:lnTo>
                              <a:lnTo>
                                <a:pt x="130" y="19"/>
                              </a:lnTo>
                              <a:lnTo>
                                <a:pt x="123" y="13"/>
                              </a:lnTo>
                              <a:lnTo>
                                <a:pt x="113" y="10"/>
                              </a:lnTo>
                              <a:lnTo>
                                <a:pt x="102" y="11"/>
                              </a:lnTo>
                              <a:lnTo>
                                <a:pt x="92" y="16"/>
                              </a:lnTo>
                              <a:lnTo>
                                <a:pt x="83" y="4"/>
                              </a:lnTo>
                              <a:lnTo>
                                <a:pt x="67" y="0"/>
                              </a:lnTo>
                              <a:lnTo>
                                <a:pt x="47" y="0"/>
                              </a:lnTo>
                              <a:lnTo>
                                <a:pt x="25" y="8"/>
                              </a:lnTo>
                              <a:lnTo>
                                <a:pt x="11" y="21"/>
                              </a:lnTo>
                              <a:lnTo>
                                <a:pt x="2" y="33"/>
                              </a:lnTo>
                              <a:lnTo>
                                <a:pt x="0" y="52"/>
                              </a:lnTo>
                              <a:lnTo>
                                <a:pt x="3" y="71"/>
                              </a:lnTo>
                              <a:lnTo>
                                <a:pt x="11" y="92"/>
                              </a:lnTo>
                              <a:lnTo>
                                <a:pt x="17" y="116"/>
                              </a:lnTo>
                              <a:lnTo>
                                <a:pt x="28" y="141"/>
                              </a:lnTo>
                              <a:lnTo>
                                <a:pt x="47" y="160"/>
                              </a:lnTo>
                              <a:lnTo>
                                <a:pt x="82" y="186"/>
                              </a:lnTo>
                              <a:lnTo>
                                <a:pt x="119" y="202"/>
                              </a:lnTo>
                              <a:lnTo>
                                <a:pt x="158" y="213"/>
                              </a:lnTo>
                              <a:lnTo>
                                <a:pt x="201" y="262"/>
                              </a:lnTo>
                              <a:lnTo>
                                <a:pt x="218" y="314"/>
                              </a:lnTo>
                              <a:lnTo>
                                <a:pt x="226" y="1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A080"/>
                        </a:solidFill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050" name="Freeform 2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43" y="2310"/>
                          <a:ext cx="12" cy="1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59"/>
                            </a:cxn>
                            <a:cxn ang="0">
                              <a:pos x="0" y="42"/>
                            </a:cxn>
                            <a:cxn ang="0">
                              <a:pos x="1" y="25"/>
                            </a:cxn>
                            <a:cxn ang="0">
                              <a:pos x="8" y="12"/>
                            </a:cxn>
                            <a:cxn ang="0">
                              <a:pos x="18" y="6"/>
                            </a:cxn>
                            <a:cxn ang="0">
                              <a:pos x="29" y="2"/>
                            </a:cxn>
                            <a:cxn ang="0">
                              <a:pos x="36" y="3"/>
                            </a:cxn>
                            <a:cxn ang="0">
                              <a:pos x="47" y="0"/>
                            </a:cxn>
                          </a:cxnLst>
                          <a:rect l="0" t="0" r="r" b="b"/>
                          <a:pathLst>
                            <a:path w="47" h="59">
                              <a:moveTo>
                                <a:pt x="2" y="59"/>
                              </a:moveTo>
                              <a:lnTo>
                                <a:pt x="0" y="42"/>
                              </a:lnTo>
                              <a:lnTo>
                                <a:pt x="1" y="25"/>
                              </a:lnTo>
                              <a:lnTo>
                                <a:pt x="8" y="12"/>
                              </a:lnTo>
                              <a:lnTo>
                                <a:pt x="18" y="6"/>
                              </a:lnTo>
                              <a:lnTo>
                                <a:pt x="29" y="2"/>
                              </a:lnTo>
                              <a:lnTo>
                                <a:pt x="36" y="3"/>
                              </a:lnTo>
                              <a:lnTo>
                                <a:pt x="47" y="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051" name="Freeform 2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53" y="2317"/>
                          <a:ext cx="9" cy="1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" y="0"/>
                            </a:cxn>
                            <a:cxn ang="0">
                              <a:pos x="20" y="3"/>
                            </a:cxn>
                            <a:cxn ang="0">
                              <a:pos x="8" y="10"/>
                            </a:cxn>
                            <a:cxn ang="0">
                              <a:pos x="0" y="21"/>
                            </a:cxn>
                            <a:cxn ang="0">
                              <a:pos x="2" y="32"/>
                            </a:cxn>
                            <a:cxn ang="0">
                              <a:pos x="12" y="45"/>
                            </a:cxn>
                            <a:cxn ang="0">
                              <a:pos x="15" y="60"/>
                            </a:cxn>
                          </a:cxnLst>
                          <a:rect l="0" t="0" r="r" b="b"/>
                          <a:pathLst>
                            <a:path w="38" h="60">
                              <a:moveTo>
                                <a:pt x="38" y="0"/>
                              </a:moveTo>
                              <a:lnTo>
                                <a:pt x="20" y="3"/>
                              </a:lnTo>
                              <a:lnTo>
                                <a:pt x="8" y="10"/>
                              </a:lnTo>
                              <a:lnTo>
                                <a:pt x="0" y="21"/>
                              </a:lnTo>
                              <a:lnTo>
                                <a:pt x="2" y="32"/>
                              </a:lnTo>
                              <a:lnTo>
                                <a:pt x="12" y="45"/>
                              </a:lnTo>
                              <a:lnTo>
                                <a:pt x="15" y="6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052" name="Freeform 2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62" y="2327"/>
                          <a:ext cx="10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2" y="6"/>
                            </a:cxn>
                            <a:cxn ang="0">
                              <a:pos x="27" y="0"/>
                            </a:cxn>
                            <a:cxn ang="0">
                              <a:pos x="13" y="4"/>
                            </a:cxn>
                            <a:cxn ang="0">
                              <a:pos x="3" y="12"/>
                            </a:cxn>
                            <a:cxn ang="0">
                              <a:pos x="0" y="25"/>
                            </a:cxn>
                            <a:cxn ang="0">
                              <a:pos x="6" y="36"/>
                            </a:cxn>
                            <a:cxn ang="0">
                              <a:pos x="13" y="48"/>
                            </a:cxn>
                          </a:cxnLst>
                          <a:rect l="0" t="0" r="r" b="b"/>
                          <a:pathLst>
                            <a:path w="42" h="48">
                              <a:moveTo>
                                <a:pt x="42" y="6"/>
                              </a:moveTo>
                              <a:lnTo>
                                <a:pt x="27" y="0"/>
                              </a:lnTo>
                              <a:lnTo>
                                <a:pt x="13" y="4"/>
                              </a:lnTo>
                              <a:lnTo>
                                <a:pt x="3" y="12"/>
                              </a:lnTo>
                              <a:lnTo>
                                <a:pt x="0" y="25"/>
                              </a:lnTo>
                              <a:lnTo>
                                <a:pt x="6" y="36"/>
                              </a:lnTo>
                              <a:lnTo>
                                <a:pt x="13" y="48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sp>
                    <p:nvSpPr>
                      <p:cNvPr id="290053" name="Freeform 2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2" y="2320"/>
                        <a:ext cx="341" cy="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5" y="771"/>
                          </a:cxn>
                          <a:cxn ang="0">
                            <a:pos x="481" y="831"/>
                          </a:cxn>
                          <a:cxn ang="0">
                            <a:pos x="439" y="865"/>
                          </a:cxn>
                          <a:cxn ang="0">
                            <a:pos x="386" y="895"/>
                          </a:cxn>
                          <a:cxn ang="0">
                            <a:pos x="375" y="932"/>
                          </a:cxn>
                          <a:cxn ang="0">
                            <a:pos x="351" y="961"/>
                          </a:cxn>
                          <a:cxn ang="0">
                            <a:pos x="331" y="1003"/>
                          </a:cxn>
                          <a:cxn ang="0">
                            <a:pos x="316" y="888"/>
                          </a:cxn>
                          <a:cxn ang="0">
                            <a:pos x="297" y="813"/>
                          </a:cxn>
                          <a:cxn ang="0">
                            <a:pos x="316" y="679"/>
                          </a:cxn>
                          <a:cxn ang="0">
                            <a:pos x="284" y="610"/>
                          </a:cxn>
                          <a:cxn ang="0">
                            <a:pos x="240" y="483"/>
                          </a:cxn>
                          <a:cxn ang="0">
                            <a:pos x="158" y="341"/>
                          </a:cxn>
                          <a:cxn ang="0">
                            <a:pos x="134" y="253"/>
                          </a:cxn>
                          <a:cxn ang="0">
                            <a:pos x="89" y="146"/>
                          </a:cxn>
                          <a:cxn ang="0">
                            <a:pos x="39" y="69"/>
                          </a:cxn>
                          <a:cxn ang="0">
                            <a:pos x="0" y="39"/>
                          </a:cxn>
                          <a:cxn ang="0">
                            <a:pos x="46" y="15"/>
                          </a:cxn>
                          <a:cxn ang="0">
                            <a:pos x="107" y="0"/>
                          </a:cxn>
                          <a:cxn ang="0">
                            <a:pos x="181" y="8"/>
                          </a:cxn>
                          <a:cxn ang="0">
                            <a:pos x="255" y="31"/>
                          </a:cxn>
                          <a:cxn ang="0">
                            <a:pos x="324" y="62"/>
                          </a:cxn>
                          <a:cxn ang="0">
                            <a:pos x="373" y="88"/>
                          </a:cxn>
                          <a:cxn ang="0">
                            <a:pos x="394" y="79"/>
                          </a:cxn>
                          <a:cxn ang="0">
                            <a:pos x="425" y="61"/>
                          </a:cxn>
                          <a:cxn ang="0">
                            <a:pos x="431" y="17"/>
                          </a:cxn>
                          <a:cxn ang="0">
                            <a:pos x="461" y="40"/>
                          </a:cxn>
                          <a:cxn ang="0">
                            <a:pos x="500" y="49"/>
                          </a:cxn>
                          <a:cxn ang="0">
                            <a:pos x="554" y="61"/>
                          </a:cxn>
                          <a:cxn ang="0">
                            <a:pos x="606" y="66"/>
                          </a:cxn>
                          <a:cxn ang="0">
                            <a:pos x="655" y="71"/>
                          </a:cxn>
                          <a:cxn ang="0">
                            <a:pos x="724" y="69"/>
                          </a:cxn>
                          <a:cxn ang="0">
                            <a:pos x="784" y="93"/>
                          </a:cxn>
                          <a:cxn ang="0">
                            <a:pos x="834" y="136"/>
                          </a:cxn>
                          <a:cxn ang="0">
                            <a:pos x="883" y="201"/>
                          </a:cxn>
                          <a:cxn ang="0">
                            <a:pos x="920" y="250"/>
                          </a:cxn>
                          <a:cxn ang="0">
                            <a:pos x="967" y="290"/>
                          </a:cxn>
                          <a:cxn ang="0">
                            <a:pos x="1017" y="319"/>
                          </a:cxn>
                          <a:cxn ang="0">
                            <a:pos x="1059" y="351"/>
                          </a:cxn>
                          <a:cxn ang="0">
                            <a:pos x="1081" y="393"/>
                          </a:cxn>
                          <a:cxn ang="0">
                            <a:pos x="1159" y="384"/>
                          </a:cxn>
                          <a:cxn ang="0">
                            <a:pos x="1256" y="399"/>
                          </a:cxn>
                          <a:cxn ang="0">
                            <a:pos x="1237" y="354"/>
                          </a:cxn>
                          <a:cxn ang="0">
                            <a:pos x="1339" y="367"/>
                          </a:cxn>
                          <a:cxn ang="0">
                            <a:pos x="1346" y="489"/>
                          </a:cxn>
                          <a:cxn ang="0">
                            <a:pos x="1352" y="590"/>
                          </a:cxn>
                          <a:cxn ang="0">
                            <a:pos x="1364" y="622"/>
                          </a:cxn>
                          <a:cxn ang="0">
                            <a:pos x="1339" y="635"/>
                          </a:cxn>
                          <a:cxn ang="0">
                            <a:pos x="1314" y="635"/>
                          </a:cxn>
                          <a:cxn ang="0">
                            <a:pos x="1288" y="704"/>
                          </a:cxn>
                          <a:cxn ang="0">
                            <a:pos x="1237" y="781"/>
                          </a:cxn>
                          <a:cxn ang="0">
                            <a:pos x="1200" y="819"/>
                          </a:cxn>
                          <a:cxn ang="0">
                            <a:pos x="1156" y="845"/>
                          </a:cxn>
                          <a:cxn ang="0">
                            <a:pos x="1074" y="882"/>
                          </a:cxn>
                          <a:cxn ang="0">
                            <a:pos x="992" y="898"/>
                          </a:cxn>
                          <a:cxn ang="0">
                            <a:pos x="903" y="901"/>
                          </a:cxn>
                          <a:cxn ang="0">
                            <a:pos x="837" y="887"/>
                          </a:cxn>
                          <a:cxn ang="0">
                            <a:pos x="778" y="866"/>
                          </a:cxn>
                          <a:cxn ang="0">
                            <a:pos x="727" y="838"/>
                          </a:cxn>
                          <a:cxn ang="0">
                            <a:pos x="688" y="800"/>
                          </a:cxn>
                          <a:cxn ang="0">
                            <a:pos x="656" y="768"/>
                          </a:cxn>
                          <a:cxn ang="0">
                            <a:pos x="595" y="751"/>
                          </a:cxn>
                          <a:cxn ang="0">
                            <a:pos x="525" y="771"/>
                          </a:cxn>
                        </a:cxnLst>
                        <a:rect l="0" t="0" r="r" b="b"/>
                        <a:pathLst>
                          <a:path w="1364" h="1003">
                            <a:moveTo>
                              <a:pt x="525" y="771"/>
                            </a:moveTo>
                            <a:lnTo>
                              <a:pt x="481" y="831"/>
                            </a:lnTo>
                            <a:lnTo>
                              <a:pt x="439" y="865"/>
                            </a:lnTo>
                            <a:lnTo>
                              <a:pt x="386" y="895"/>
                            </a:lnTo>
                            <a:lnTo>
                              <a:pt x="375" y="932"/>
                            </a:lnTo>
                            <a:lnTo>
                              <a:pt x="351" y="961"/>
                            </a:lnTo>
                            <a:lnTo>
                              <a:pt x="331" y="1003"/>
                            </a:lnTo>
                            <a:lnTo>
                              <a:pt x="316" y="888"/>
                            </a:lnTo>
                            <a:lnTo>
                              <a:pt x="297" y="813"/>
                            </a:lnTo>
                            <a:lnTo>
                              <a:pt x="316" y="679"/>
                            </a:lnTo>
                            <a:lnTo>
                              <a:pt x="284" y="610"/>
                            </a:lnTo>
                            <a:lnTo>
                              <a:pt x="240" y="483"/>
                            </a:lnTo>
                            <a:lnTo>
                              <a:pt x="158" y="341"/>
                            </a:lnTo>
                            <a:lnTo>
                              <a:pt x="134" y="253"/>
                            </a:lnTo>
                            <a:lnTo>
                              <a:pt x="89" y="146"/>
                            </a:lnTo>
                            <a:lnTo>
                              <a:pt x="39" y="69"/>
                            </a:lnTo>
                            <a:lnTo>
                              <a:pt x="0" y="39"/>
                            </a:lnTo>
                            <a:lnTo>
                              <a:pt x="46" y="15"/>
                            </a:lnTo>
                            <a:lnTo>
                              <a:pt x="107" y="0"/>
                            </a:lnTo>
                            <a:lnTo>
                              <a:pt x="181" y="8"/>
                            </a:lnTo>
                            <a:lnTo>
                              <a:pt x="255" y="31"/>
                            </a:lnTo>
                            <a:lnTo>
                              <a:pt x="324" y="62"/>
                            </a:lnTo>
                            <a:lnTo>
                              <a:pt x="373" y="88"/>
                            </a:lnTo>
                            <a:lnTo>
                              <a:pt x="394" y="79"/>
                            </a:lnTo>
                            <a:lnTo>
                              <a:pt x="425" y="61"/>
                            </a:lnTo>
                            <a:lnTo>
                              <a:pt x="431" y="17"/>
                            </a:lnTo>
                            <a:lnTo>
                              <a:pt x="461" y="40"/>
                            </a:lnTo>
                            <a:lnTo>
                              <a:pt x="500" y="49"/>
                            </a:lnTo>
                            <a:lnTo>
                              <a:pt x="554" y="61"/>
                            </a:lnTo>
                            <a:lnTo>
                              <a:pt x="606" y="66"/>
                            </a:lnTo>
                            <a:lnTo>
                              <a:pt x="655" y="71"/>
                            </a:lnTo>
                            <a:lnTo>
                              <a:pt x="724" y="69"/>
                            </a:lnTo>
                            <a:lnTo>
                              <a:pt x="784" y="93"/>
                            </a:lnTo>
                            <a:lnTo>
                              <a:pt x="834" y="136"/>
                            </a:lnTo>
                            <a:lnTo>
                              <a:pt x="883" y="201"/>
                            </a:lnTo>
                            <a:lnTo>
                              <a:pt x="920" y="250"/>
                            </a:lnTo>
                            <a:lnTo>
                              <a:pt x="967" y="290"/>
                            </a:lnTo>
                            <a:lnTo>
                              <a:pt x="1017" y="319"/>
                            </a:lnTo>
                            <a:lnTo>
                              <a:pt x="1059" y="351"/>
                            </a:lnTo>
                            <a:lnTo>
                              <a:pt x="1081" y="393"/>
                            </a:lnTo>
                            <a:lnTo>
                              <a:pt x="1159" y="384"/>
                            </a:lnTo>
                            <a:lnTo>
                              <a:pt x="1256" y="399"/>
                            </a:lnTo>
                            <a:lnTo>
                              <a:pt x="1237" y="354"/>
                            </a:lnTo>
                            <a:lnTo>
                              <a:pt x="1339" y="367"/>
                            </a:lnTo>
                            <a:lnTo>
                              <a:pt x="1346" y="489"/>
                            </a:lnTo>
                            <a:lnTo>
                              <a:pt x="1352" y="590"/>
                            </a:lnTo>
                            <a:lnTo>
                              <a:pt x="1364" y="622"/>
                            </a:lnTo>
                            <a:lnTo>
                              <a:pt x="1339" y="635"/>
                            </a:lnTo>
                            <a:lnTo>
                              <a:pt x="1314" y="635"/>
                            </a:lnTo>
                            <a:lnTo>
                              <a:pt x="1288" y="704"/>
                            </a:lnTo>
                            <a:lnTo>
                              <a:pt x="1237" y="781"/>
                            </a:lnTo>
                            <a:lnTo>
                              <a:pt x="1200" y="819"/>
                            </a:lnTo>
                            <a:lnTo>
                              <a:pt x="1156" y="845"/>
                            </a:lnTo>
                            <a:lnTo>
                              <a:pt x="1074" y="882"/>
                            </a:lnTo>
                            <a:lnTo>
                              <a:pt x="992" y="898"/>
                            </a:lnTo>
                            <a:lnTo>
                              <a:pt x="903" y="901"/>
                            </a:lnTo>
                            <a:lnTo>
                              <a:pt x="837" y="887"/>
                            </a:lnTo>
                            <a:lnTo>
                              <a:pt x="778" y="866"/>
                            </a:lnTo>
                            <a:lnTo>
                              <a:pt x="727" y="838"/>
                            </a:lnTo>
                            <a:lnTo>
                              <a:pt x="688" y="800"/>
                            </a:lnTo>
                            <a:lnTo>
                              <a:pt x="656" y="768"/>
                            </a:lnTo>
                            <a:lnTo>
                              <a:pt x="595" y="751"/>
                            </a:lnTo>
                            <a:lnTo>
                              <a:pt x="525" y="771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054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5066" y="2342"/>
                      <a:ext cx="179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0" y="44"/>
                        </a:cxn>
                        <a:cxn ang="0">
                          <a:pos x="94" y="69"/>
                        </a:cxn>
                        <a:cxn ang="0">
                          <a:pos x="134" y="99"/>
                        </a:cxn>
                        <a:cxn ang="0">
                          <a:pos x="156" y="128"/>
                        </a:cxn>
                        <a:cxn ang="0">
                          <a:pos x="175" y="153"/>
                        </a:cxn>
                        <a:cxn ang="0">
                          <a:pos x="206" y="177"/>
                        </a:cxn>
                        <a:cxn ang="0">
                          <a:pos x="245" y="194"/>
                        </a:cxn>
                        <a:cxn ang="0">
                          <a:pos x="273" y="219"/>
                        </a:cxn>
                        <a:cxn ang="0">
                          <a:pos x="295" y="250"/>
                        </a:cxn>
                        <a:cxn ang="0">
                          <a:pos x="321" y="288"/>
                        </a:cxn>
                        <a:cxn ang="0">
                          <a:pos x="340" y="327"/>
                        </a:cxn>
                        <a:cxn ang="0">
                          <a:pos x="359" y="378"/>
                        </a:cxn>
                        <a:cxn ang="0">
                          <a:pos x="383" y="420"/>
                        </a:cxn>
                        <a:cxn ang="0">
                          <a:pos x="411" y="451"/>
                        </a:cxn>
                        <a:cxn ang="0">
                          <a:pos x="448" y="475"/>
                        </a:cxn>
                        <a:cxn ang="0">
                          <a:pos x="485" y="487"/>
                        </a:cxn>
                        <a:cxn ang="0">
                          <a:pos x="521" y="496"/>
                        </a:cxn>
                        <a:cxn ang="0">
                          <a:pos x="561" y="493"/>
                        </a:cxn>
                        <a:cxn ang="0">
                          <a:pos x="599" y="485"/>
                        </a:cxn>
                        <a:cxn ang="0">
                          <a:pos x="640" y="466"/>
                        </a:cxn>
                        <a:cxn ang="0">
                          <a:pos x="672" y="442"/>
                        </a:cxn>
                        <a:cxn ang="0">
                          <a:pos x="695" y="412"/>
                        </a:cxn>
                        <a:cxn ang="0">
                          <a:pos x="709" y="378"/>
                        </a:cxn>
                        <a:cxn ang="0">
                          <a:pos x="715" y="339"/>
                        </a:cxn>
                        <a:cxn ang="0">
                          <a:pos x="708" y="302"/>
                        </a:cxn>
                      </a:cxnLst>
                      <a:rect l="0" t="0" r="r" b="b"/>
                      <a:pathLst>
                        <a:path w="715" h="496">
                          <a:moveTo>
                            <a:pt x="0" y="0"/>
                          </a:moveTo>
                          <a:lnTo>
                            <a:pt x="50" y="44"/>
                          </a:lnTo>
                          <a:lnTo>
                            <a:pt x="94" y="69"/>
                          </a:lnTo>
                          <a:lnTo>
                            <a:pt x="134" y="99"/>
                          </a:lnTo>
                          <a:lnTo>
                            <a:pt x="156" y="128"/>
                          </a:lnTo>
                          <a:lnTo>
                            <a:pt x="175" y="153"/>
                          </a:lnTo>
                          <a:lnTo>
                            <a:pt x="206" y="177"/>
                          </a:lnTo>
                          <a:lnTo>
                            <a:pt x="245" y="194"/>
                          </a:lnTo>
                          <a:lnTo>
                            <a:pt x="273" y="219"/>
                          </a:lnTo>
                          <a:lnTo>
                            <a:pt x="295" y="250"/>
                          </a:lnTo>
                          <a:lnTo>
                            <a:pt x="321" y="288"/>
                          </a:lnTo>
                          <a:lnTo>
                            <a:pt x="340" y="327"/>
                          </a:lnTo>
                          <a:lnTo>
                            <a:pt x="359" y="378"/>
                          </a:lnTo>
                          <a:lnTo>
                            <a:pt x="383" y="420"/>
                          </a:lnTo>
                          <a:lnTo>
                            <a:pt x="411" y="451"/>
                          </a:lnTo>
                          <a:lnTo>
                            <a:pt x="448" y="475"/>
                          </a:lnTo>
                          <a:lnTo>
                            <a:pt x="485" y="487"/>
                          </a:lnTo>
                          <a:lnTo>
                            <a:pt x="521" y="496"/>
                          </a:lnTo>
                          <a:lnTo>
                            <a:pt x="561" y="493"/>
                          </a:lnTo>
                          <a:lnTo>
                            <a:pt x="599" y="485"/>
                          </a:lnTo>
                          <a:lnTo>
                            <a:pt x="640" y="466"/>
                          </a:lnTo>
                          <a:lnTo>
                            <a:pt x="672" y="442"/>
                          </a:lnTo>
                          <a:lnTo>
                            <a:pt x="695" y="412"/>
                          </a:lnTo>
                          <a:lnTo>
                            <a:pt x="709" y="378"/>
                          </a:lnTo>
                          <a:lnTo>
                            <a:pt x="715" y="339"/>
                          </a:lnTo>
                          <a:lnTo>
                            <a:pt x="708" y="30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055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5096" y="2355"/>
                    <a:ext cx="215" cy="189"/>
                    <a:chOff x="5096" y="2355"/>
                    <a:chExt cx="215" cy="189"/>
                  </a:xfrm>
                </p:grpSpPr>
                <p:sp>
                  <p:nvSpPr>
                    <p:cNvPr id="290056" name="Line 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40" y="2445"/>
                      <a:ext cx="43" cy="14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57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5128" y="2428"/>
                      <a:ext cx="20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168"/>
                        </a:cxn>
                        <a:cxn ang="0">
                          <a:pos x="0" y="124"/>
                        </a:cxn>
                        <a:cxn ang="0">
                          <a:pos x="11" y="77"/>
                        </a:cxn>
                        <a:cxn ang="0">
                          <a:pos x="36" y="32"/>
                        </a:cxn>
                        <a:cxn ang="0">
                          <a:pos x="79" y="0"/>
                        </a:cxn>
                      </a:cxnLst>
                      <a:rect l="0" t="0" r="r" b="b"/>
                      <a:pathLst>
                        <a:path w="79" h="168">
                          <a:moveTo>
                            <a:pt x="9" y="168"/>
                          </a:moveTo>
                          <a:lnTo>
                            <a:pt x="0" y="124"/>
                          </a:lnTo>
                          <a:lnTo>
                            <a:pt x="11" y="77"/>
                          </a:lnTo>
                          <a:lnTo>
                            <a:pt x="36" y="32"/>
                          </a:lnTo>
                          <a:lnTo>
                            <a:pt x="79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58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5139" y="2437"/>
                      <a:ext cx="13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180"/>
                        </a:cxn>
                        <a:cxn ang="0">
                          <a:pos x="24" y="163"/>
                        </a:cxn>
                        <a:cxn ang="0">
                          <a:pos x="8" y="137"/>
                        </a:cxn>
                        <a:cxn ang="0">
                          <a:pos x="0" y="99"/>
                        </a:cxn>
                        <a:cxn ang="0">
                          <a:pos x="5" y="64"/>
                        </a:cxn>
                        <a:cxn ang="0">
                          <a:pos x="24" y="27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51" h="180">
                          <a:moveTo>
                            <a:pt x="51" y="180"/>
                          </a:moveTo>
                          <a:lnTo>
                            <a:pt x="24" y="163"/>
                          </a:lnTo>
                          <a:lnTo>
                            <a:pt x="8" y="137"/>
                          </a:lnTo>
                          <a:lnTo>
                            <a:pt x="0" y="99"/>
                          </a:lnTo>
                          <a:lnTo>
                            <a:pt x="5" y="64"/>
                          </a:lnTo>
                          <a:lnTo>
                            <a:pt x="24" y="27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59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5157" y="2443"/>
                      <a:ext cx="10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34"/>
                        </a:cxn>
                        <a:cxn ang="0">
                          <a:pos x="17" y="66"/>
                        </a:cxn>
                        <a:cxn ang="0">
                          <a:pos x="40" y="80"/>
                        </a:cxn>
                      </a:cxnLst>
                      <a:rect l="0" t="0" r="r" b="b"/>
                      <a:pathLst>
                        <a:path w="40" h="80">
                          <a:moveTo>
                            <a:pt x="0" y="0"/>
                          </a:moveTo>
                          <a:lnTo>
                            <a:pt x="1" y="34"/>
                          </a:lnTo>
                          <a:lnTo>
                            <a:pt x="17" y="66"/>
                          </a:lnTo>
                          <a:lnTo>
                            <a:pt x="40" y="8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0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5096" y="2413"/>
                      <a:ext cx="48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6"/>
                        </a:cxn>
                        <a:cxn ang="0">
                          <a:pos x="17" y="73"/>
                        </a:cxn>
                        <a:cxn ang="0">
                          <a:pos x="43" y="39"/>
                        </a:cxn>
                        <a:cxn ang="0">
                          <a:pos x="75" y="15"/>
                        </a:cxn>
                        <a:cxn ang="0">
                          <a:pos x="106" y="3"/>
                        </a:cxn>
                        <a:cxn ang="0">
                          <a:pos x="134" y="0"/>
                        </a:cxn>
                        <a:cxn ang="0">
                          <a:pos x="168" y="8"/>
                        </a:cxn>
                        <a:cxn ang="0">
                          <a:pos x="191" y="22"/>
                        </a:cxn>
                      </a:cxnLst>
                      <a:rect l="0" t="0" r="r" b="b"/>
                      <a:pathLst>
                        <a:path w="191" h="106">
                          <a:moveTo>
                            <a:pt x="0" y="106"/>
                          </a:moveTo>
                          <a:lnTo>
                            <a:pt x="17" y="73"/>
                          </a:lnTo>
                          <a:lnTo>
                            <a:pt x="43" y="39"/>
                          </a:lnTo>
                          <a:lnTo>
                            <a:pt x="75" y="15"/>
                          </a:lnTo>
                          <a:lnTo>
                            <a:pt x="106" y="3"/>
                          </a:lnTo>
                          <a:lnTo>
                            <a:pt x="134" y="0"/>
                          </a:lnTo>
                          <a:lnTo>
                            <a:pt x="168" y="8"/>
                          </a:lnTo>
                          <a:lnTo>
                            <a:pt x="191" y="2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1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5137" y="2479"/>
                      <a:ext cx="103" cy="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33"/>
                        </a:cxn>
                        <a:cxn ang="0">
                          <a:pos x="63" y="116"/>
                        </a:cxn>
                        <a:cxn ang="0">
                          <a:pos x="121" y="94"/>
                        </a:cxn>
                        <a:cxn ang="0">
                          <a:pos x="180" y="64"/>
                        </a:cxn>
                        <a:cxn ang="0">
                          <a:pos x="235" y="31"/>
                        </a:cxn>
                        <a:cxn ang="0">
                          <a:pos x="279" y="0"/>
                        </a:cxn>
                        <a:cxn ang="0">
                          <a:pos x="297" y="49"/>
                        </a:cxn>
                        <a:cxn ang="0">
                          <a:pos x="328" y="96"/>
                        </a:cxn>
                        <a:cxn ang="0">
                          <a:pos x="365" y="138"/>
                        </a:cxn>
                        <a:cxn ang="0">
                          <a:pos x="412" y="171"/>
                        </a:cxn>
                        <a:cxn ang="0">
                          <a:pos x="370" y="205"/>
                        </a:cxn>
                        <a:cxn ang="0">
                          <a:pos x="331" y="228"/>
                        </a:cxn>
                        <a:cxn ang="0">
                          <a:pos x="279" y="247"/>
                        </a:cxn>
                        <a:cxn ang="0">
                          <a:pos x="230" y="259"/>
                        </a:cxn>
                        <a:cxn ang="0">
                          <a:pos x="196" y="257"/>
                        </a:cxn>
                        <a:cxn ang="0">
                          <a:pos x="168" y="249"/>
                        </a:cxn>
                      </a:cxnLst>
                      <a:rect l="0" t="0" r="r" b="b"/>
                      <a:pathLst>
                        <a:path w="412" h="259">
                          <a:moveTo>
                            <a:pt x="0" y="133"/>
                          </a:moveTo>
                          <a:lnTo>
                            <a:pt x="63" y="116"/>
                          </a:lnTo>
                          <a:lnTo>
                            <a:pt x="121" y="94"/>
                          </a:lnTo>
                          <a:lnTo>
                            <a:pt x="180" y="64"/>
                          </a:lnTo>
                          <a:lnTo>
                            <a:pt x="235" y="31"/>
                          </a:lnTo>
                          <a:lnTo>
                            <a:pt x="279" y="0"/>
                          </a:lnTo>
                          <a:lnTo>
                            <a:pt x="297" y="49"/>
                          </a:lnTo>
                          <a:lnTo>
                            <a:pt x="328" y="96"/>
                          </a:lnTo>
                          <a:lnTo>
                            <a:pt x="365" y="138"/>
                          </a:lnTo>
                          <a:lnTo>
                            <a:pt x="412" y="171"/>
                          </a:lnTo>
                          <a:lnTo>
                            <a:pt x="370" y="205"/>
                          </a:lnTo>
                          <a:lnTo>
                            <a:pt x="331" y="228"/>
                          </a:lnTo>
                          <a:lnTo>
                            <a:pt x="279" y="247"/>
                          </a:lnTo>
                          <a:lnTo>
                            <a:pt x="230" y="259"/>
                          </a:lnTo>
                          <a:lnTo>
                            <a:pt x="196" y="257"/>
                          </a:lnTo>
                          <a:lnTo>
                            <a:pt x="168" y="24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2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5175" y="2500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2" y="115"/>
                        </a:cxn>
                        <a:cxn ang="0">
                          <a:pos x="137" y="159"/>
                        </a:cxn>
                      </a:cxnLst>
                      <a:rect l="0" t="0" r="r" b="b"/>
                      <a:pathLst>
                        <a:path w="137" h="159">
                          <a:moveTo>
                            <a:pt x="0" y="0"/>
                          </a:moveTo>
                          <a:lnTo>
                            <a:pt x="32" y="115"/>
                          </a:lnTo>
                          <a:lnTo>
                            <a:pt x="137" y="15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3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5122" y="2355"/>
                      <a:ext cx="1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3" y="19"/>
                        </a:cxn>
                        <a:cxn ang="0">
                          <a:pos x="38" y="44"/>
                        </a:cxn>
                        <a:cxn ang="0">
                          <a:pos x="39" y="68"/>
                        </a:cxn>
                        <a:cxn ang="0">
                          <a:pos x="49" y="96"/>
                        </a:cxn>
                        <a:cxn ang="0">
                          <a:pos x="53" y="125"/>
                        </a:cxn>
                        <a:cxn ang="0">
                          <a:pos x="53" y="152"/>
                        </a:cxn>
                      </a:cxnLst>
                      <a:rect l="0" t="0" r="r" b="b"/>
                      <a:pathLst>
                        <a:path w="53" h="152">
                          <a:moveTo>
                            <a:pt x="0" y="0"/>
                          </a:moveTo>
                          <a:lnTo>
                            <a:pt x="23" y="19"/>
                          </a:lnTo>
                          <a:lnTo>
                            <a:pt x="38" y="44"/>
                          </a:lnTo>
                          <a:lnTo>
                            <a:pt x="39" y="68"/>
                          </a:lnTo>
                          <a:lnTo>
                            <a:pt x="49" y="96"/>
                          </a:lnTo>
                          <a:lnTo>
                            <a:pt x="53" y="125"/>
                          </a:lnTo>
                          <a:lnTo>
                            <a:pt x="53" y="15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4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5119" y="2363"/>
                      <a:ext cx="13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0" y="17"/>
                        </a:cxn>
                        <a:cxn ang="0">
                          <a:pos x="2" y="38"/>
                        </a:cxn>
                        <a:cxn ang="0">
                          <a:pos x="11" y="56"/>
                        </a:cxn>
                        <a:cxn ang="0">
                          <a:pos x="23" y="68"/>
                        </a:cxn>
                        <a:cxn ang="0">
                          <a:pos x="32" y="79"/>
                        </a:cxn>
                        <a:cxn ang="0">
                          <a:pos x="50" y="88"/>
                        </a:cxn>
                      </a:cxnLst>
                      <a:rect l="0" t="0" r="r" b="b"/>
                      <a:pathLst>
                        <a:path w="50" h="88">
                          <a:moveTo>
                            <a:pt x="11" y="0"/>
                          </a:moveTo>
                          <a:lnTo>
                            <a:pt x="0" y="17"/>
                          </a:lnTo>
                          <a:lnTo>
                            <a:pt x="2" y="38"/>
                          </a:lnTo>
                          <a:lnTo>
                            <a:pt x="11" y="56"/>
                          </a:lnTo>
                          <a:lnTo>
                            <a:pt x="23" y="68"/>
                          </a:lnTo>
                          <a:lnTo>
                            <a:pt x="32" y="79"/>
                          </a:lnTo>
                          <a:lnTo>
                            <a:pt x="50" y="8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5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5244" y="2411"/>
                      <a:ext cx="67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267" y="271"/>
                        </a:cxn>
                        <a:cxn ang="0">
                          <a:pos x="234" y="276"/>
                        </a:cxn>
                        <a:cxn ang="0">
                          <a:pos x="226" y="296"/>
                        </a:cxn>
                        <a:cxn ang="0">
                          <a:pos x="221" y="311"/>
                        </a:cxn>
                        <a:cxn ang="0">
                          <a:pos x="203" y="320"/>
                        </a:cxn>
                        <a:cxn ang="0">
                          <a:pos x="160" y="376"/>
                        </a:cxn>
                        <a:cxn ang="0">
                          <a:pos x="127" y="425"/>
                        </a:cxn>
                        <a:cxn ang="0">
                          <a:pos x="84" y="466"/>
                        </a:cxn>
                        <a:cxn ang="0">
                          <a:pos x="67" y="492"/>
                        </a:cxn>
                        <a:cxn ang="0">
                          <a:pos x="0" y="521"/>
                        </a:cxn>
                        <a:cxn ang="0">
                          <a:pos x="29" y="498"/>
                        </a:cxn>
                        <a:cxn ang="0">
                          <a:pos x="57" y="458"/>
                        </a:cxn>
                        <a:cxn ang="0">
                          <a:pos x="66" y="424"/>
                        </a:cxn>
                        <a:cxn ang="0">
                          <a:pos x="70" y="382"/>
                        </a:cxn>
                        <a:cxn ang="0">
                          <a:pos x="60" y="331"/>
                        </a:cxn>
                        <a:cxn ang="0">
                          <a:pos x="91" y="299"/>
                        </a:cxn>
                        <a:cxn ang="0">
                          <a:pos x="94" y="246"/>
                        </a:cxn>
                        <a:cxn ang="0">
                          <a:pos x="94" y="223"/>
                        </a:cxn>
                        <a:cxn ang="0">
                          <a:pos x="182" y="281"/>
                        </a:cxn>
                        <a:cxn ang="0">
                          <a:pos x="139" y="210"/>
                        </a:cxn>
                        <a:cxn ang="0">
                          <a:pos x="150" y="173"/>
                        </a:cxn>
                        <a:cxn ang="0">
                          <a:pos x="169" y="115"/>
                        </a:cxn>
                        <a:cxn ang="0">
                          <a:pos x="173" y="70"/>
                        </a:cxn>
                        <a:cxn ang="0">
                          <a:pos x="160" y="35"/>
                        </a:cxn>
                        <a:cxn ang="0">
                          <a:pos x="148" y="0"/>
                        </a:cxn>
                      </a:cxnLst>
                      <a:rect l="0" t="0" r="r" b="b"/>
                      <a:pathLst>
                        <a:path w="267" h="521">
                          <a:moveTo>
                            <a:pt x="267" y="271"/>
                          </a:moveTo>
                          <a:lnTo>
                            <a:pt x="234" y="276"/>
                          </a:lnTo>
                          <a:lnTo>
                            <a:pt x="226" y="296"/>
                          </a:lnTo>
                          <a:lnTo>
                            <a:pt x="221" y="311"/>
                          </a:lnTo>
                          <a:lnTo>
                            <a:pt x="203" y="320"/>
                          </a:lnTo>
                          <a:lnTo>
                            <a:pt x="160" y="376"/>
                          </a:lnTo>
                          <a:lnTo>
                            <a:pt x="127" y="425"/>
                          </a:lnTo>
                          <a:lnTo>
                            <a:pt x="84" y="466"/>
                          </a:lnTo>
                          <a:lnTo>
                            <a:pt x="67" y="492"/>
                          </a:lnTo>
                          <a:lnTo>
                            <a:pt x="0" y="521"/>
                          </a:lnTo>
                          <a:lnTo>
                            <a:pt x="29" y="498"/>
                          </a:lnTo>
                          <a:lnTo>
                            <a:pt x="57" y="458"/>
                          </a:lnTo>
                          <a:lnTo>
                            <a:pt x="66" y="424"/>
                          </a:lnTo>
                          <a:lnTo>
                            <a:pt x="70" y="382"/>
                          </a:lnTo>
                          <a:lnTo>
                            <a:pt x="60" y="331"/>
                          </a:lnTo>
                          <a:lnTo>
                            <a:pt x="91" y="299"/>
                          </a:lnTo>
                          <a:lnTo>
                            <a:pt x="94" y="246"/>
                          </a:lnTo>
                          <a:lnTo>
                            <a:pt x="94" y="223"/>
                          </a:lnTo>
                          <a:lnTo>
                            <a:pt x="182" y="281"/>
                          </a:lnTo>
                          <a:lnTo>
                            <a:pt x="139" y="210"/>
                          </a:lnTo>
                          <a:lnTo>
                            <a:pt x="150" y="173"/>
                          </a:lnTo>
                          <a:lnTo>
                            <a:pt x="169" y="115"/>
                          </a:lnTo>
                          <a:lnTo>
                            <a:pt x="173" y="70"/>
                          </a:lnTo>
                          <a:lnTo>
                            <a:pt x="160" y="35"/>
                          </a:lnTo>
                          <a:lnTo>
                            <a:pt x="148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</p:grpSp>
        <p:graphicFrame>
          <p:nvGraphicFramePr>
            <p:cNvPr id="290066" name="Object 274"/>
            <p:cNvGraphicFramePr>
              <a:graphicFrameLocks noChangeAspect="1"/>
            </p:cNvGraphicFramePr>
            <p:nvPr/>
          </p:nvGraphicFramePr>
          <p:xfrm>
            <a:off x="5040" y="2640"/>
            <a:ext cx="22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ClipArt" r:id="rId3" imgW="1857600" imgH="3995640" progId="">
                    <p:embed/>
                  </p:oleObj>
                </mc:Choice>
                <mc:Fallback>
                  <p:oleObj name="ClipArt" r:id="rId3" imgW="1857600" imgH="399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2640"/>
                          <a:ext cx="223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0067" name="Line 275"/>
            <p:cNvSpPr>
              <a:spLocks noChangeShapeType="1"/>
            </p:cNvSpPr>
            <p:nvPr/>
          </p:nvSpPr>
          <p:spPr bwMode="auto">
            <a:xfrm flipV="1">
              <a:off x="4416" y="2544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068" name="Line 276"/>
            <p:cNvSpPr>
              <a:spLocks noChangeShapeType="1"/>
            </p:cNvSpPr>
            <p:nvPr/>
          </p:nvSpPr>
          <p:spPr bwMode="auto">
            <a:xfrm>
              <a:off x="4416" y="2688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90069" name="Group 277"/>
            <p:cNvGrpSpPr>
              <a:grpSpLocks/>
            </p:cNvGrpSpPr>
            <p:nvPr/>
          </p:nvGrpSpPr>
          <p:grpSpPr bwMode="auto">
            <a:xfrm flipH="1">
              <a:off x="4944" y="3120"/>
              <a:ext cx="366" cy="279"/>
              <a:chOff x="786" y="969"/>
              <a:chExt cx="500" cy="379"/>
            </a:xfrm>
          </p:grpSpPr>
          <p:grpSp>
            <p:nvGrpSpPr>
              <p:cNvPr id="290070" name="Group 278"/>
              <p:cNvGrpSpPr>
                <a:grpSpLocks/>
              </p:cNvGrpSpPr>
              <p:nvPr/>
            </p:nvGrpSpPr>
            <p:grpSpPr bwMode="auto">
              <a:xfrm>
                <a:off x="786" y="1005"/>
                <a:ext cx="500" cy="343"/>
                <a:chOff x="786" y="1005"/>
                <a:chExt cx="500" cy="343"/>
              </a:xfrm>
            </p:grpSpPr>
            <p:sp>
              <p:nvSpPr>
                <p:cNvPr id="290071" name="Freeform 279"/>
                <p:cNvSpPr>
                  <a:spLocks/>
                </p:cNvSpPr>
                <p:nvPr/>
              </p:nvSpPr>
              <p:spPr bwMode="auto">
                <a:xfrm>
                  <a:off x="786" y="1005"/>
                  <a:ext cx="226" cy="244"/>
                </a:xfrm>
                <a:custGeom>
                  <a:avLst/>
                  <a:gdLst/>
                  <a:ahLst/>
                  <a:cxnLst>
                    <a:cxn ang="0">
                      <a:pos x="15" y="28"/>
                    </a:cxn>
                    <a:cxn ang="0">
                      <a:pos x="203" y="0"/>
                    </a:cxn>
                    <a:cxn ang="0">
                      <a:pos x="210" y="10"/>
                    </a:cxn>
                    <a:cxn ang="0">
                      <a:pos x="213" y="26"/>
                    </a:cxn>
                    <a:cxn ang="0">
                      <a:pos x="225" y="177"/>
                    </a:cxn>
                    <a:cxn ang="0">
                      <a:pos x="77" y="243"/>
                    </a:cxn>
                    <a:cxn ang="0">
                      <a:pos x="17" y="65"/>
                    </a:cxn>
                    <a:cxn ang="0">
                      <a:pos x="11" y="64"/>
                    </a:cxn>
                    <a:cxn ang="0">
                      <a:pos x="7" y="63"/>
                    </a:cxn>
                    <a:cxn ang="0">
                      <a:pos x="3" y="60"/>
                    </a:cxn>
                    <a:cxn ang="0">
                      <a:pos x="1" y="56"/>
                    </a:cxn>
                    <a:cxn ang="0">
                      <a:pos x="0" y="51"/>
                    </a:cxn>
                    <a:cxn ang="0">
                      <a:pos x="1" y="46"/>
                    </a:cxn>
                    <a:cxn ang="0">
                      <a:pos x="2" y="39"/>
                    </a:cxn>
                    <a:cxn ang="0">
                      <a:pos x="5" y="35"/>
                    </a:cxn>
                    <a:cxn ang="0">
                      <a:pos x="10" y="30"/>
                    </a:cxn>
                    <a:cxn ang="0">
                      <a:pos x="15" y="28"/>
                    </a:cxn>
                  </a:cxnLst>
                  <a:rect l="0" t="0" r="r" b="b"/>
                  <a:pathLst>
                    <a:path w="226" h="244">
                      <a:moveTo>
                        <a:pt x="15" y="28"/>
                      </a:moveTo>
                      <a:lnTo>
                        <a:pt x="203" y="0"/>
                      </a:lnTo>
                      <a:lnTo>
                        <a:pt x="210" y="10"/>
                      </a:lnTo>
                      <a:lnTo>
                        <a:pt x="213" y="26"/>
                      </a:lnTo>
                      <a:lnTo>
                        <a:pt x="225" y="177"/>
                      </a:lnTo>
                      <a:lnTo>
                        <a:pt x="77" y="243"/>
                      </a:lnTo>
                      <a:lnTo>
                        <a:pt x="17" y="65"/>
                      </a:lnTo>
                      <a:lnTo>
                        <a:pt x="11" y="64"/>
                      </a:lnTo>
                      <a:lnTo>
                        <a:pt x="7" y="63"/>
                      </a:lnTo>
                      <a:lnTo>
                        <a:pt x="3" y="60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2" y="39"/>
                      </a:lnTo>
                      <a:lnTo>
                        <a:pt x="5" y="35"/>
                      </a:lnTo>
                      <a:lnTo>
                        <a:pt x="10" y="30"/>
                      </a:lnTo>
                      <a:lnTo>
                        <a:pt x="15" y="28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90072" name="Group 280"/>
                <p:cNvGrpSpPr>
                  <a:grpSpLocks/>
                </p:cNvGrpSpPr>
                <p:nvPr/>
              </p:nvGrpSpPr>
              <p:grpSpPr bwMode="auto">
                <a:xfrm>
                  <a:off x="829" y="1133"/>
                  <a:ext cx="457" cy="215"/>
                  <a:chOff x="829" y="1133"/>
                  <a:chExt cx="457" cy="215"/>
                </a:xfrm>
              </p:grpSpPr>
              <p:grpSp>
                <p:nvGrpSpPr>
                  <p:cNvPr id="290073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829" y="1133"/>
                    <a:ext cx="457" cy="215"/>
                    <a:chOff x="829" y="1133"/>
                    <a:chExt cx="457" cy="215"/>
                  </a:xfrm>
                </p:grpSpPr>
                <p:sp>
                  <p:nvSpPr>
                    <p:cNvPr id="290074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829" y="1133"/>
                      <a:ext cx="457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0"/>
                        </a:cxn>
                        <a:cxn ang="0">
                          <a:pos x="325" y="0"/>
                        </a:cxn>
                        <a:cxn ang="0">
                          <a:pos x="456" y="54"/>
                        </a:cxn>
                        <a:cxn ang="0">
                          <a:pos x="109" y="170"/>
                        </a:cxn>
                        <a:cxn ang="0">
                          <a:pos x="0" y="90"/>
                        </a:cxn>
                      </a:cxnLst>
                      <a:rect l="0" t="0" r="r" b="b"/>
                      <a:pathLst>
                        <a:path w="457" h="171">
                          <a:moveTo>
                            <a:pt x="0" y="90"/>
                          </a:moveTo>
                          <a:lnTo>
                            <a:pt x="325" y="0"/>
                          </a:lnTo>
                          <a:lnTo>
                            <a:pt x="456" y="54"/>
                          </a:lnTo>
                          <a:lnTo>
                            <a:pt x="109" y="170"/>
                          </a:lnTo>
                          <a:lnTo>
                            <a:pt x="0" y="90"/>
                          </a:lnTo>
                        </a:path>
                      </a:pathLst>
                    </a:custGeom>
                    <a:solidFill>
                      <a:srgbClr val="C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75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829" y="1223"/>
                      <a:ext cx="108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7" y="80"/>
                        </a:cxn>
                        <a:cxn ang="0">
                          <a:pos x="107" y="124"/>
                        </a:cxn>
                        <a:cxn ang="0">
                          <a:pos x="0" y="4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08" h="125">
                          <a:moveTo>
                            <a:pt x="0" y="0"/>
                          </a:moveTo>
                          <a:lnTo>
                            <a:pt x="107" y="80"/>
                          </a:lnTo>
                          <a:lnTo>
                            <a:pt x="107" y="124"/>
                          </a:lnTo>
                          <a:lnTo>
                            <a:pt x="0" y="4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4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76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937" y="1187"/>
                      <a:ext cx="349" cy="1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6"/>
                        </a:cxn>
                        <a:cxn ang="0">
                          <a:pos x="0" y="160"/>
                        </a:cxn>
                        <a:cxn ang="0">
                          <a:pos x="348" y="44"/>
                        </a:cxn>
                        <a:cxn ang="0">
                          <a:pos x="348" y="0"/>
                        </a:cxn>
                        <a:cxn ang="0">
                          <a:pos x="0" y="116"/>
                        </a:cxn>
                      </a:cxnLst>
                      <a:rect l="0" t="0" r="r" b="b"/>
                      <a:pathLst>
                        <a:path w="349" h="161">
                          <a:moveTo>
                            <a:pt x="0" y="116"/>
                          </a:moveTo>
                          <a:lnTo>
                            <a:pt x="0" y="160"/>
                          </a:lnTo>
                          <a:lnTo>
                            <a:pt x="348" y="44"/>
                          </a:lnTo>
                          <a:lnTo>
                            <a:pt x="348" y="0"/>
                          </a:lnTo>
                          <a:lnTo>
                            <a:pt x="0" y="116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077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885" y="1226"/>
                    <a:ext cx="115" cy="63"/>
                    <a:chOff x="885" y="1226"/>
                    <a:chExt cx="115" cy="63"/>
                  </a:xfrm>
                </p:grpSpPr>
                <p:sp>
                  <p:nvSpPr>
                    <p:cNvPr id="290078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885" y="1226"/>
                      <a:ext cx="99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48" y="59"/>
                        </a:cxn>
                        <a:cxn ang="0">
                          <a:pos x="98" y="41"/>
                        </a:cxn>
                        <a:cxn ang="0">
                          <a:pos x="50" y="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99" h="60">
                          <a:moveTo>
                            <a:pt x="0" y="20"/>
                          </a:moveTo>
                          <a:lnTo>
                            <a:pt x="48" y="59"/>
                          </a:lnTo>
                          <a:lnTo>
                            <a:pt x="98" y="41"/>
                          </a:lnTo>
                          <a:lnTo>
                            <a:pt x="5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79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899" y="1228"/>
                      <a:ext cx="101" cy="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45" y="60"/>
                        </a:cxn>
                        <a:cxn ang="0">
                          <a:pos x="100" y="42"/>
                        </a:cxn>
                        <a:cxn ang="0">
                          <a:pos x="51" y="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101" h="61">
                          <a:moveTo>
                            <a:pt x="0" y="20"/>
                          </a:moveTo>
                          <a:lnTo>
                            <a:pt x="45" y="60"/>
                          </a:lnTo>
                          <a:lnTo>
                            <a:pt x="100" y="42"/>
                          </a:lnTo>
                          <a:lnTo>
                            <a:pt x="51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080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1024" y="1146"/>
                    <a:ext cx="164" cy="95"/>
                    <a:chOff x="1024" y="1146"/>
                    <a:chExt cx="164" cy="95"/>
                  </a:xfrm>
                </p:grpSpPr>
                <p:grpSp>
                  <p:nvGrpSpPr>
                    <p:cNvPr id="290081" name="Group 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9" y="1147"/>
                      <a:ext cx="149" cy="94"/>
                      <a:chOff x="1039" y="1147"/>
                      <a:chExt cx="149" cy="94"/>
                    </a:xfrm>
                  </p:grpSpPr>
                  <p:grpSp>
                    <p:nvGrpSpPr>
                      <p:cNvPr id="290082" name="Group 2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9" y="1153"/>
                        <a:ext cx="149" cy="88"/>
                        <a:chOff x="1039" y="1153"/>
                        <a:chExt cx="149" cy="88"/>
                      </a:xfrm>
                    </p:grpSpPr>
                    <p:grpSp>
                      <p:nvGrpSpPr>
                        <p:cNvPr id="290083" name="Group 2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9" y="1153"/>
                          <a:ext cx="149" cy="88"/>
                          <a:chOff x="1039" y="1153"/>
                          <a:chExt cx="149" cy="88"/>
                        </a:xfrm>
                      </p:grpSpPr>
                      <p:grpSp>
                        <p:nvGrpSpPr>
                          <p:cNvPr id="290084" name="Group 2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9" y="1167"/>
                            <a:ext cx="112" cy="74"/>
                            <a:chOff x="1039" y="1167"/>
                            <a:chExt cx="112" cy="74"/>
                          </a:xfrm>
                        </p:grpSpPr>
                        <p:sp>
                          <p:nvSpPr>
                            <p:cNvPr id="290085" name="Freeform 2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9" y="1167"/>
                              <a:ext cx="112" cy="7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0"/>
                                </a:cxn>
                                <a:cxn ang="0">
                                  <a:pos x="7" y="24"/>
                                </a:cxn>
                                <a:cxn ang="0">
                                  <a:pos x="7" y="15"/>
                                </a:cxn>
                                <a:cxn ang="0">
                                  <a:pos x="13" y="6"/>
                                </a:cxn>
                                <a:cxn ang="0">
                                  <a:pos x="61" y="0"/>
                                </a:cxn>
                                <a:cxn ang="0">
                                  <a:pos x="111" y="26"/>
                                </a:cxn>
                                <a:cxn ang="0">
                                  <a:pos x="111" y="56"/>
                                </a:cxn>
                                <a:cxn ang="0">
                                  <a:pos x="64" y="73"/>
                                </a:cxn>
                                <a:cxn ang="0">
                                  <a:pos x="14" y="36"/>
                                </a:cxn>
                                <a:cxn ang="0">
                                  <a:pos x="14" y="43"/>
                                </a:cxn>
                                <a:cxn ang="0">
                                  <a:pos x="9" y="40"/>
                                </a:cxn>
                                <a:cxn ang="0">
                                  <a:pos x="9" y="33"/>
                                </a:cxn>
                                <a:cxn ang="0">
                                  <a:pos x="0" y="27"/>
                                </a:cxn>
                                <a:cxn ang="0">
                                  <a:pos x="0" y="20"/>
                                </a:cxn>
                              </a:cxnLst>
                              <a:rect l="0" t="0" r="r" b="b"/>
                              <a:pathLst>
                                <a:path w="112" h="74">
                                  <a:moveTo>
                                    <a:pt x="0" y="20"/>
                                  </a:moveTo>
                                  <a:lnTo>
                                    <a:pt x="7" y="24"/>
                                  </a:lnTo>
                                  <a:lnTo>
                                    <a:pt x="7" y="15"/>
                                  </a:lnTo>
                                  <a:lnTo>
                                    <a:pt x="13" y="6"/>
                                  </a:lnTo>
                                  <a:lnTo>
                                    <a:pt x="61" y="0"/>
                                  </a:lnTo>
                                  <a:lnTo>
                                    <a:pt x="111" y="26"/>
                                  </a:lnTo>
                                  <a:lnTo>
                                    <a:pt x="111" y="56"/>
                                  </a:lnTo>
                                  <a:lnTo>
                                    <a:pt x="64" y="73"/>
                                  </a:lnTo>
                                  <a:lnTo>
                                    <a:pt x="14" y="36"/>
                                  </a:lnTo>
                                  <a:lnTo>
                                    <a:pt x="14" y="43"/>
                                  </a:lnTo>
                                  <a:lnTo>
                                    <a:pt x="9" y="40"/>
                                  </a:lnTo>
                                  <a:lnTo>
                                    <a:pt x="9" y="33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0" y="20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086" name="Freeform 2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9" y="1181"/>
                              <a:ext cx="9" cy="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"/>
                                </a:cxn>
                                <a:cxn ang="0">
                                  <a:pos x="8" y="10"/>
                                </a:cxn>
                                <a:cxn ang="0">
                                  <a:pos x="8" y="0"/>
                                </a:cxn>
                                <a:cxn ang="0">
                                  <a:pos x="0" y="5"/>
                                </a:cxn>
                              </a:cxnLst>
                              <a:rect l="0" t="0" r="r" b="b"/>
                              <a:pathLst>
                                <a:path w="9" h="11">
                                  <a:moveTo>
                                    <a:pt x="0" y="5"/>
                                  </a:moveTo>
                                  <a:lnTo>
                                    <a:pt x="8" y="10"/>
                                  </a:lnTo>
                                  <a:lnTo>
                                    <a:pt x="8" y="0"/>
                                  </a:lnTo>
                                  <a:lnTo>
                                    <a:pt x="0" y="5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087" name="Freeform 2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53" y="1203"/>
                              <a:ext cx="8" cy="1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9"/>
                                </a:cxn>
                                <a:cxn ang="0">
                                  <a:pos x="0" y="0"/>
                                </a:cxn>
                                <a:cxn ang="0">
                                  <a:pos x="7" y="6"/>
                                </a:cxn>
                                <a:cxn ang="0">
                                  <a:pos x="0" y="9"/>
                                </a:cxn>
                              </a:cxnLst>
                              <a:rect l="0" t="0" r="r" b="b"/>
                              <a:pathLst>
                                <a:path w="8" h="10">
                                  <a:moveTo>
                                    <a:pt x="0" y="9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7" y="6"/>
                                  </a:lnTo>
                                  <a:lnTo>
                                    <a:pt x="0" y="9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90088" name="Freeform 2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51" y="1170"/>
                            <a:ext cx="37" cy="5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2"/>
                              </a:cxn>
                              <a:cxn ang="0">
                                <a:pos x="0" y="54"/>
                              </a:cxn>
                              <a:cxn ang="0">
                                <a:pos x="36" y="32"/>
                              </a:cxn>
                              <a:cxn ang="0">
                                <a:pos x="36" y="0"/>
                              </a:cxn>
                              <a:cxn ang="0">
                                <a:pos x="0" y="22"/>
                              </a:cxn>
                            </a:cxnLst>
                            <a:rect l="0" t="0" r="r" b="b"/>
                            <a:pathLst>
                              <a:path w="37" h="55">
                                <a:moveTo>
                                  <a:pt x="0" y="22"/>
                                </a:moveTo>
                                <a:lnTo>
                                  <a:pt x="0" y="54"/>
                                </a:lnTo>
                                <a:lnTo>
                                  <a:pt x="36" y="32"/>
                                </a:lnTo>
                                <a:lnTo>
                                  <a:pt x="36" y="0"/>
                                </a:lnTo>
                                <a:lnTo>
                                  <a:pt x="0" y="22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 cmpd="sng">
                            <a:solidFill>
                              <a:srgbClr val="C0802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089" name="Freeform 2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0" y="1153"/>
                            <a:ext cx="88" cy="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3"/>
                              </a:cxn>
                              <a:cxn ang="0">
                                <a:pos x="51" y="40"/>
                              </a:cxn>
                              <a:cxn ang="0">
                                <a:pos x="87" y="18"/>
                              </a:cxn>
                              <a:cxn ang="0">
                                <a:pos x="45" y="0"/>
                              </a:cxn>
                              <a:cxn ang="0">
                                <a:pos x="0" y="13"/>
                              </a:cxn>
                            </a:cxnLst>
                            <a:rect l="0" t="0" r="r" b="b"/>
                            <a:pathLst>
                              <a:path w="88" h="41">
                                <a:moveTo>
                                  <a:pt x="0" y="13"/>
                                </a:moveTo>
                                <a:lnTo>
                                  <a:pt x="51" y="40"/>
                                </a:lnTo>
                                <a:lnTo>
                                  <a:pt x="87" y="18"/>
                                </a:lnTo>
                                <a:lnTo>
                                  <a:pt x="45" y="0"/>
                                </a:lnTo>
                                <a:lnTo>
                                  <a:pt x="0" y="13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 cmpd="sng">
                            <a:solidFill>
                              <a:srgbClr val="C0802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090" name="Freeform 2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52" y="1153"/>
                          <a:ext cx="93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"/>
                            </a:cxn>
                            <a:cxn ang="0">
                              <a:pos x="48" y="14"/>
                            </a:cxn>
                            <a:cxn ang="0">
                              <a:pos x="92" y="0"/>
                            </a:cxn>
                            <a:cxn ang="0">
                              <a:pos x="40" y="10"/>
                            </a:cxn>
                            <a:cxn ang="0">
                              <a:pos x="0" y="20"/>
                            </a:cxn>
                          </a:cxnLst>
                          <a:rect l="0" t="0" r="r" b="b"/>
                          <a:pathLst>
                            <a:path w="93" h="21">
                              <a:moveTo>
                                <a:pt x="0" y="20"/>
                              </a:moveTo>
                              <a:lnTo>
                                <a:pt x="48" y="14"/>
                              </a:lnTo>
                              <a:lnTo>
                                <a:pt x="92" y="0"/>
                              </a:lnTo>
                              <a:lnTo>
                                <a:pt x="40" y="10"/>
                              </a:lnTo>
                              <a:lnTo>
                                <a:pt x="0" y="20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 cmpd="sng">
                          <a:solidFill>
                            <a:srgbClr val="C080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091" name="Group 2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23" y="1148"/>
                        <a:ext cx="60" cy="23"/>
                        <a:chOff x="1123" y="1148"/>
                        <a:chExt cx="60" cy="23"/>
                      </a:xfrm>
                    </p:grpSpPr>
                    <p:sp>
                      <p:nvSpPr>
                        <p:cNvPr id="290092" name="Freeform 3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3" y="1160"/>
                          <a:ext cx="25" cy="1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8"/>
                            </a:cxn>
                            <a:cxn ang="0">
                              <a:pos x="1" y="10"/>
                            </a:cxn>
                            <a:cxn ang="0">
                              <a:pos x="24" y="2"/>
                            </a:cxn>
                            <a:cxn ang="0">
                              <a:pos x="23" y="0"/>
                            </a:cxn>
                            <a:cxn ang="0">
                              <a:pos x="0" y="8"/>
                            </a:cxn>
                          </a:cxnLst>
                          <a:rect l="0" t="0" r="r" b="b"/>
                          <a:pathLst>
                            <a:path w="25" h="11">
                              <a:moveTo>
                                <a:pt x="0" y="8"/>
                              </a:moveTo>
                              <a:lnTo>
                                <a:pt x="1" y="10"/>
                              </a:lnTo>
                              <a:lnTo>
                                <a:pt x="24" y="2"/>
                              </a:lnTo>
                              <a:lnTo>
                                <a:pt x="23" y="0"/>
                              </a:lnTo>
                              <a:lnTo>
                                <a:pt x="0" y="8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 cmpd="sng">
                          <a:solidFill>
                            <a:srgbClr val="C080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093" name="Freeform 3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5" y="1154"/>
                          <a:ext cx="22" cy="1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3"/>
                            </a:cxn>
                            <a:cxn ang="0">
                              <a:pos x="1" y="11"/>
                            </a:cxn>
                            <a:cxn ang="0">
                              <a:pos x="1" y="9"/>
                            </a:cxn>
                            <a:cxn ang="0">
                              <a:pos x="2" y="7"/>
                            </a:cxn>
                            <a:cxn ang="0">
                              <a:pos x="4" y="5"/>
                            </a:cxn>
                            <a:cxn ang="0">
                              <a:pos x="7" y="3"/>
                            </a:cxn>
                            <a:cxn ang="0">
                              <a:pos x="8" y="2"/>
                            </a:cxn>
                            <a:cxn ang="0">
                              <a:pos x="11" y="1"/>
                            </a:cxn>
                            <a:cxn ang="0">
                              <a:pos x="13" y="0"/>
                            </a:cxn>
                            <a:cxn ang="0">
                              <a:pos x="21" y="1"/>
                            </a:cxn>
                            <a:cxn ang="0">
                              <a:pos x="20" y="3"/>
                            </a:cxn>
                            <a:cxn ang="0">
                              <a:pos x="20" y="4"/>
                            </a:cxn>
                            <a:cxn ang="0">
                              <a:pos x="19" y="6"/>
                            </a:cxn>
                            <a:cxn ang="0">
                              <a:pos x="0" y="13"/>
                            </a:cxn>
                          </a:cxnLst>
                          <a:rect l="0" t="0" r="r" b="b"/>
                          <a:pathLst>
                            <a:path w="22" h="14">
                              <a:moveTo>
                                <a:pt x="0" y="13"/>
                              </a:moveTo>
                              <a:lnTo>
                                <a:pt x="1" y="11"/>
                              </a:lnTo>
                              <a:lnTo>
                                <a:pt x="1" y="9"/>
                              </a:lnTo>
                              <a:lnTo>
                                <a:pt x="2" y="7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8" y="2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21" y="1"/>
                              </a:lnTo>
                              <a:lnTo>
                                <a:pt x="20" y="3"/>
                              </a:lnTo>
                              <a:lnTo>
                                <a:pt x="20" y="4"/>
                              </a:lnTo>
                              <a:lnTo>
                                <a:pt x="19" y="6"/>
                              </a:lnTo>
                              <a:lnTo>
                                <a:pt x="0" y="13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094" name="Freeform 3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40" y="1148"/>
                          <a:ext cx="43" cy="2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"/>
                            </a:cxn>
                            <a:cxn ang="0">
                              <a:pos x="6" y="5"/>
                            </a:cxn>
                            <a:cxn ang="0">
                              <a:pos x="7" y="6"/>
                            </a:cxn>
                            <a:cxn ang="0">
                              <a:pos x="10" y="7"/>
                            </a:cxn>
                            <a:cxn ang="0">
                              <a:pos x="14" y="9"/>
                            </a:cxn>
                            <a:cxn ang="0">
                              <a:pos x="15" y="10"/>
                            </a:cxn>
                            <a:cxn ang="0">
                              <a:pos x="18" y="12"/>
                            </a:cxn>
                            <a:cxn ang="0">
                              <a:pos x="20" y="16"/>
                            </a:cxn>
                            <a:cxn ang="0">
                              <a:pos x="21" y="19"/>
                            </a:cxn>
                            <a:cxn ang="0">
                              <a:pos x="23" y="21"/>
                            </a:cxn>
                            <a:cxn ang="0">
                              <a:pos x="42" y="10"/>
                            </a:cxn>
                            <a:cxn ang="0">
                              <a:pos x="41" y="8"/>
                            </a:cxn>
                            <a:cxn ang="0">
                              <a:pos x="40" y="5"/>
                            </a:cxn>
                            <a:cxn ang="0">
                              <a:pos x="38" y="4"/>
                            </a:cxn>
                            <a:cxn ang="0">
                              <a:pos x="36" y="2"/>
                            </a:cxn>
                            <a:cxn ang="0">
                              <a:pos x="33" y="1"/>
                            </a:cxn>
                            <a:cxn ang="0">
                              <a:pos x="32" y="0"/>
                            </a:cxn>
                            <a:cxn ang="0">
                              <a:pos x="24" y="1"/>
                            </a:cxn>
                            <a:cxn ang="0">
                              <a:pos x="16" y="2"/>
                            </a:cxn>
                            <a:cxn ang="0">
                              <a:pos x="0" y="5"/>
                            </a:cxn>
                          </a:cxnLst>
                          <a:rect l="0" t="0" r="r" b="b"/>
                          <a:pathLst>
                            <a:path w="43" h="22">
                              <a:moveTo>
                                <a:pt x="0" y="5"/>
                              </a:moveTo>
                              <a:lnTo>
                                <a:pt x="6" y="5"/>
                              </a:lnTo>
                              <a:lnTo>
                                <a:pt x="7" y="6"/>
                              </a:lnTo>
                              <a:lnTo>
                                <a:pt x="10" y="7"/>
                              </a:lnTo>
                              <a:lnTo>
                                <a:pt x="14" y="9"/>
                              </a:lnTo>
                              <a:lnTo>
                                <a:pt x="15" y="10"/>
                              </a:lnTo>
                              <a:lnTo>
                                <a:pt x="18" y="12"/>
                              </a:lnTo>
                              <a:lnTo>
                                <a:pt x="20" y="16"/>
                              </a:lnTo>
                              <a:lnTo>
                                <a:pt x="21" y="19"/>
                              </a:lnTo>
                              <a:lnTo>
                                <a:pt x="23" y="21"/>
                              </a:lnTo>
                              <a:lnTo>
                                <a:pt x="42" y="10"/>
                              </a:lnTo>
                              <a:lnTo>
                                <a:pt x="41" y="8"/>
                              </a:lnTo>
                              <a:lnTo>
                                <a:pt x="40" y="5"/>
                              </a:lnTo>
                              <a:lnTo>
                                <a:pt x="38" y="4"/>
                              </a:lnTo>
                              <a:lnTo>
                                <a:pt x="36" y="2"/>
                              </a:lnTo>
                              <a:lnTo>
                                <a:pt x="33" y="1"/>
                              </a:lnTo>
                              <a:lnTo>
                                <a:pt x="32" y="0"/>
                              </a:lnTo>
                              <a:lnTo>
                                <a:pt x="24" y="1"/>
                              </a:lnTo>
                              <a:lnTo>
                                <a:pt x="16" y="2"/>
                              </a:lnTo>
                              <a:lnTo>
                                <a:pt x="0" y="5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095" name="Group 3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9" y="1147"/>
                        <a:ext cx="41" cy="18"/>
                        <a:chOff x="1099" y="1147"/>
                        <a:chExt cx="41" cy="18"/>
                      </a:xfrm>
                    </p:grpSpPr>
                    <p:grpSp>
                      <p:nvGrpSpPr>
                        <p:cNvPr id="290096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29" y="1147"/>
                          <a:ext cx="11" cy="9"/>
                          <a:chOff x="1129" y="1147"/>
                          <a:chExt cx="11" cy="9"/>
                        </a:xfrm>
                      </p:grpSpPr>
                      <p:sp>
                        <p:nvSpPr>
                          <p:cNvPr id="290097" name="Freeform 3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31" y="1151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098" name="Oval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9" y="1147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099" name="Group 3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20" y="1150"/>
                          <a:ext cx="10" cy="13"/>
                          <a:chOff x="1120" y="1150"/>
                          <a:chExt cx="10" cy="13"/>
                        </a:xfrm>
                      </p:grpSpPr>
                      <p:sp>
                        <p:nvSpPr>
                          <p:cNvPr id="290100" name="Freeform 3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22" y="1153"/>
                            <a:ext cx="8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9"/>
                              </a:cxn>
                              <a:cxn ang="0">
                                <a:pos x="7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0">
                                <a:moveTo>
                                  <a:pt x="0" y="0"/>
                                </a:moveTo>
                                <a:lnTo>
                                  <a:pt x="4" y="9"/>
                                </a:lnTo>
                                <a:lnTo>
                                  <a:pt x="7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01" name="Oval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1150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02" name="Group 3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09" y="1152"/>
                          <a:ext cx="11" cy="13"/>
                          <a:chOff x="1109" y="1152"/>
                          <a:chExt cx="11" cy="13"/>
                        </a:xfrm>
                      </p:grpSpPr>
                      <p:sp>
                        <p:nvSpPr>
                          <p:cNvPr id="290103" name="Freeform 3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1" y="1155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04" name="Oval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09" y="1152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05" name="Group 3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9" y="1154"/>
                          <a:ext cx="13" cy="10"/>
                          <a:chOff x="1099" y="1154"/>
                          <a:chExt cx="13" cy="10"/>
                        </a:xfrm>
                      </p:grpSpPr>
                      <p:sp>
                        <p:nvSpPr>
                          <p:cNvPr id="290106" name="Freeform 3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3" y="1157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07" name="Oval 3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9" y="1154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90108" name="Group 3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1" y="1157"/>
                        <a:ext cx="40" cy="15"/>
                        <a:chOff x="1061" y="1157"/>
                        <a:chExt cx="40" cy="15"/>
                      </a:xfrm>
                    </p:grpSpPr>
                    <p:grpSp>
                      <p:nvGrpSpPr>
                        <p:cNvPr id="290109" name="Group 3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0" y="1157"/>
                          <a:ext cx="11" cy="9"/>
                          <a:chOff x="1090" y="1157"/>
                          <a:chExt cx="11" cy="9"/>
                        </a:xfrm>
                      </p:grpSpPr>
                      <p:sp>
                        <p:nvSpPr>
                          <p:cNvPr id="290110" name="Freeform 3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93" y="1160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11" name="Oval 3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0" y="1157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12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80" y="1159"/>
                          <a:ext cx="11" cy="10"/>
                          <a:chOff x="1080" y="1159"/>
                          <a:chExt cx="11" cy="10"/>
                        </a:xfrm>
                      </p:grpSpPr>
                      <p:sp>
                        <p:nvSpPr>
                          <p:cNvPr id="290113" name="Freeform 3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2" y="1163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4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4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14" name="Oval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80" y="1159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15" name="Group 3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1" y="1160"/>
                          <a:ext cx="11" cy="10"/>
                          <a:chOff x="1071" y="1160"/>
                          <a:chExt cx="11" cy="10"/>
                        </a:xfrm>
                      </p:grpSpPr>
                      <p:sp>
                        <p:nvSpPr>
                          <p:cNvPr id="290116" name="Freeform 3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73" y="1165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17" name="Oval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1" y="1160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18" name="Group 3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1" y="1163"/>
                          <a:ext cx="11" cy="9"/>
                          <a:chOff x="1061" y="1163"/>
                          <a:chExt cx="11" cy="9"/>
                        </a:xfrm>
                      </p:grpSpPr>
                      <p:sp>
                        <p:nvSpPr>
                          <p:cNvPr id="290119" name="Freeform 3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64" y="1168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20" name="Oval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61" y="116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90121" name="Group 3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4" y="1146"/>
                      <a:ext cx="149" cy="95"/>
                      <a:chOff x="1024" y="1146"/>
                      <a:chExt cx="149" cy="95"/>
                    </a:xfrm>
                  </p:grpSpPr>
                  <p:grpSp>
                    <p:nvGrpSpPr>
                      <p:cNvPr id="290122" name="Group 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24" y="1151"/>
                        <a:ext cx="149" cy="90"/>
                        <a:chOff x="1024" y="1151"/>
                        <a:chExt cx="149" cy="90"/>
                      </a:xfrm>
                    </p:grpSpPr>
                    <p:grpSp>
                      <p:nvGrpSpPr>
                        <p:cNvPr id="290123" name="Group 3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24" y="1151"/>
                          <a:ext cx="149" cy="90"/>
                          <a:chOff x="1024" y="1151"/>
                          <a:chExt cx="149" cy="90"/>
                        </a:xfrm>
                      </p:grpSpPr>
                      <p:grpSp>
                        <p:nvGrpSpPr>
                          <p:cNvPr id="290124" name="Group 3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24" y="1165"/>
                            <a:ext cx="112" cy="76"/>
                            <a:chOff x="1024" y="1165"/>
                            <a:chExt cx="112" cy="76"/>
                          </a:xfrm>
                        </p:grpSpPr>
                        <p:sp>
                          <p:nvSpPr>
                            <p:cNvPr id="290125" name="Freeform 33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24" y="1165"/>
                              <a:ext cx="112" cy="7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0"/>
                                </a:cxn>
                                <a:cxn ang="0">
                                  <a:pos x="7" y="25"/>
                                </a:cxn>
                                <a:cxn ang="0">
                                  <a:pos x="7" y="16"/>
                                </a:cxn>
                                <a:cxn ang="0">
                                  <a:pos x="13" y="7"/>
                                </a:cxn>
                                <a:cxn ang="0">
                                  <a:pos x="61" y="0"/>
                                </a:cxn>
                                <a:cxn ang="0">
                                  <a:pos x="111" y="27"/>
                                </a:cxn>
                                <a:cxn ang="0">
                                  <a:pos x="111" y="59"/>
                                </a:cxn>
                                <a:cxn ang="0">
                                  <a:pos x="64" y="75"/>
                                </a:cxn>
                                <a:cxn ang="0">
                                  <a:pos x="14" y="37"/>
                                </a:cxn>
                                <a:cxn ang="0">
                                  <a:pos x="14" y="44"/>
                                </a:cxn>
                                <a:cxn ang="0">
                                  <a:pos x="9" y="40"/>
                                </a:cxn>
                                <a:cxn ang="0">
                                  <a:pos x="9" y="33"/>
                                </a:cxn>
                                <a:cxn ang="0">
                                  <a:pos x="0" y="28"/>
                                </a:cxn>
                                <a:cxn ang="0">
                                  <a:pos x="0" y="20"/>
                                </a:cxn>
                              </a:cxnLst>
                              <a:rect l="0" t="0" r="r" b="b"/>
                              <a:pathLst>
                                <a:path w="112" h="76">
                                  <a:moveTo>
                                    <a:pt x="0" y="20"/>
                                  </a:moveTo>
                                  <a:lnTo>
                                    <a:pt x="7" y="25"/>
                                  </a:lnTo>
                                  <a:lnTo>
                                    <a:pt x="7" y="16"/>
                                  </a:lnTo>
                                  <a:lnTo>
                                    <a:pt x="13" y="7"/>
                                  </a:lnTo>
                                  <a:lnTo>
                                    <a:pt x="61" y="0"/>
                                  </a:lnTo>
                                  <a:lnTo>
                                    <a:pt x="111" y="27"/>
                                  </a:lnTo>
                                  <a:lnTo>
                                    <a:pt x="111" y="59"/>
                                  </a:lnTo>
                                  <a:lnTo>
                                    <a:pt x="64" y="75"/>
                                  </a:lnTo>
                                  <a:lnTo>
                                    <a:pt x="14" y="37"/>
                                  </a:lnTo>
                                  <a:lnTo>
                                    <a:pt x="14" y="44"/>
                                  </a:lnTo>
                                  <a:lnTo>
                                    <a:pt x="9" y="40"/>
                                  </a:lnTo>
                                  <a:lnTo>
                                    <a:pt x="9" y="33"/>
                                  </a:lnTo>
                                  <a:lnTo>
                                    <a:pt x="0" y="28"/>
                                  </a:lnTo>
                                  <a:lnTo>
                                    <a:pt x="0" y="20"/>
                                  </a:lnTo>
                                </a:path>
                              </a:pathLst>
                            </a:custGeom>
                            <a:solidFill>
                              <a:srgbClr val="A0A0C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126" name="Freeform 33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24" y="1181"/>
                              <a:ext cx="9" cy="1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"/>
                                </a:cxn>
                                <a:cxn ang="0">
                                  <a:pos x="8" y="9"/>
                                </a:cxn>
                                <a:cxn ang="0">
                                  <a:pos x="8" y="0"/>
                                </a:cxn>
                                <a:cxn ang="0">
                                  <a:pos x="0" y="5"/>
                                </a:cxn>
                              </a:cxnLst>
                              <a:rect l="0" t="0" r="r" b="b"/>
                              <a:pathLst>
                                <a:path w="9" h="10">
                                  <a:moveTo>
                                    <a:pt x="0" y="5"/>
                                  </a:moveTo>
                                  <a:lnTo>
                                    <a:pt x="8" y="9"/>
                                  </a:lnTo>
                                  <a:lnTo>
                                    <a:pt x="8" y="0"/>
                                  </a:lnTo>
                                  <a:lnTo>
                                    <a:pt x="0" y="5"/>
                                  </a:lnTo>
                                </a:path>
                              </a:pathLst>
                            </a:custGeom>
                            <a:solidFill>
                              <a:srgbClr val="8080A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127" name="Freeform 3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8" y="1202"/>
                              <a:ext cx="9" cy="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0"/>
                                </a:cxn>
                                <a:cxn ang="0">
                                  <a:pos x="0" y="0"/>
                                </a:cxn>
                                <a:cxn ang="0">
                                  <a:pos x="8" y="7"/>
                                </a:cxn>
                                <a:cxn ang="0">
                                  <a:pos x="0" y="10"/>
                                </a:cxn>
                              </a:cxnLst>
                              <a:rect l="0" t="0" r="r" b="b"/>
                              <a:pathLst>
                                <a:path w="9" h="11">
                                  <a:moveTo>
                                    <a:pt x="0" y="10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8" y="7"/>
                                  </a:lnTo>
                                  <a:lnTo>
                                    <a:pt x="0" y="10"/>
                                  </a:lnTo>
                                </a:path>
                              </a:pathLst>
                            </a:custGeom>
                            <a:solidFill>
                              <a:srgbClr val="60608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90128" name="Freeform 3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36" y="1169"/>
                            <a:ext cx="37" cy="5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2"/>
                              </a:cxn>
                              <a:cxn ang="0">
                                <a:pos x="0" y="53"/>
                              </a:cxn>
                              <a:cxn ang="0">
                                <a:pos x="36" y="31"/>
                              </a:cxn>
                              <a:cxn ang="0">
                                <a:pos x="36" y="0"/>
                              </a:cxn>
                              <a:cxn ang="0">
                                <a:pos x="0" y="22"/>
                              </a:cxn>
                            </a:cxnLst>
                            <a:rect l="0" t="0" r="r" b="b"/>
                            <a:pathLst>
                              <a:path w="37" h="54">
                                <a:moveTo>
                                  <a:pt x="0" y="22"/>
                                </a:moveTo>
                                <a:lnTo>
                                  <a:pt x="0" y="53"/>
                                </a:lnTo>
                                <a:lnTo>
                                  <a:pt x="36" y="31"/>
                                </a:lnTo>
                                <a:lnTo>
                                  <a:pt x="36" y="0"/>
                                </a:lnTo>
                                <a:lnTo>
                                  <a:pt x="0" y="22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29" name="Freeform 3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6" y="1151"/>
                            <a:ext cx="87" cy="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4"/>
                              </a:cxn>
                              <a:cxn ang="0">
                                <a:pos x="50" y="40"/>
                              </a:cxn>
                              <a:cxn ang="0">
                                <a:pos x="86" y="18"/>
                              </a:cxn>
                              <a:cxn ang="0">
                                <a:pos x="45" y="0"/>
                              </a:cxn>
                              <a:cxn ang="0">
                                <a:pos x="0" y="14"/>
                              </a:cxn>
                            </a:cxnLst>
                            <a:rect l="0" t="0" r="r" b="b"/>
                            <a:pathLst>
                              <a:path w="87" h="41">
                                <a:moveTo>
                                  <a:pt x="0" y="14"/>
                                </a:moveTo>
                                <a:lnTo>
                                  <a:pt x="50" y="40"/>
                                </a:lnTo>
                                <a:lnTo>
                                  <a:pt x="86" y="18"/>
                                </a:lnTo>
                                <a:lnTo>
                                  <a:pt x="45" y="0"/>
                                </a:lnTo>
                                <a:lnTo>
                                  <a:pt x="0" y="14"/>
                                </a:lnTo>
                              </a:path>
                            </a:pathLst>
                          </a:custGeom>
                          <a:solidFill>
                            <a:srgbClr val="C0C0E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130" name="Freeform 3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37" y="1151"/>
                          <a:ext cx="94" cy="2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1"/>
                            </a:cxn>
                            <a:cxn ang="0">
                              <a:pos x="49" y="15"/>
                            </a:cxn>
                            <a:cxn ang="0">
                              <a:pos x="93" y="0"/>
                            </a:cxn>
                            <a:cxn ang="0">
                              <a:pos x="40" y="10"/>
                            </a:cxn>
                            <a:cxn ang="0">
                              <a:pos x="0" y="21"/>
                            </a:cxn>
                          </a:cxnLst>
                          <a:rect l="0" t="0" r="r" b="b"/>
                          <a:pathLst>
                            <a:path w="94" h="22">
                              <a:moveTo>
                                <a:pt x="0" y="21"/>
                              </a:moveTo>
                              <a:lnTo>
                                <a:pt x="49" y="15"/>
                              </a:lnTo>
                              <a:lnTo>
                                <a:pt x="93" y="0"/>
                              </a:lnTo>
                              <a:lnTo>
                                <a:pt x="40" y="10"/>
                              </a:lnTo>
                              <a:lnTo>
                                <a:pt x="0" y="21"/>
                              </a:lnTo>
                            </a:path>
                          </a:pathLst>
                        </a:custGeom>
                        <a:solidFill>
                          <a:srgbClr val="8080A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131" name="Group 3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08" y="1147"/>
                        <a:ext cx="62" cy="23"/>
                        <a:chOff x="1108" y="1147"/>
                        <a:chExt cx="62" cy="23"/>
                      </a:xfrm>
                    </p:grpSpPr>
                    <p:sp>
                      <p:nvSpPr>
                        <p:cNvPr id="290132" name="Freeform 3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8" y="1158"/>
                          <a:ext cx="26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9"/>
                            </a:cxn>
                            <a:cxn ang="0">
                              <a:pos x="1" y="11"/>
                            </a:cxn>
                            <a:cxn ang="0">
                              <a:pos x="25" y="3"/>
                            </a:cxn>
                            <a:cxn ang="0">
                              <a:pos x="24" y="0"/>
                            </a:cxn>
                            <a:cxn ang="0">
                              <a:pos x="0" y="9"/>
                            </a:cxn>
                          </a:cxnLst>
                          <a:rect l="0" t="0" r="r" b="b"/>
                          <a:pathLst>
                            <a:path w="26" h="12">
                              <a:moveTo>
                                <a:pt x="0" y="9"/>
                              </a:moveTo>
                              <a:lnTo>
                                <a:pt x="1" y="11"/>
                              </a:lnTo>
                              <a:lnTo>
                                <a:pt x="25" y="3"/>
                              </a:lnTo>
                              <a:lnTo>
                                <a:pt x="24" y="0"/>
                              </a:lnTo>
                              <a:lnTo>
                                <a:pt x="0" y="9"/>
                              </a:lnTo>
                            </a:path>
                          </a:pathLst>
                        </a:custGeom>
                        <a:solidFill>
                          <a:srgbClr val="606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133" name="Freeform 3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0" y="1153"/>
                          <a:ext cx="23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1" y="10"/>
                            </a:cxn>
                            <a:cxn ang="0">
                              <a:pos x="1" y="7"/>
                            </a:cxn>
                            <a:cxn ang="0">
                              <a:pos x="2" y="6"/>
                            </a:cxn>
                            <a:cxn ang="0">
                              <a:pos x="5" y="4"/>
                            </a:cxn>
                            <a:cxn ang="0">
                              <a:pos x="6" y="2"/>
                            </a:cxn>
                            <a:cxn ang="0">
                              <a:pos x="8" y="1"/>
                            </a:cxn>
                            <a:cxn ang="0">
                              <a:pos x="10" y="1"/>
                            </a:cxn>
                            <a:cxn ang="0">
                              <a:pos x="13" y="0"/>
                            </a:cxn>
                            <a:cxn ang="0">
                              <a:pos x="22" y="1"/>
                            </a:cxn>
                            <a:cxn ang="0">
                              <a:pos x="21" y="2"/>
                            </a:cxn>
                            <a:cxn ang="0">
                              <a:pos x="20" y="4"/>
                            </a:cxn>
                            <a:cxn ang="0">
                              <a:pos x="20" y="5"/>
                            </a:cxn>
                            <a:cxn ang="0">
                              <a:pos x="0" y="11"/>
                            </a:cxn>
                          </a:cxnLst>
                          <a:rect l="0" t="0" r="r" b="b"/>
                          <a:pathLst>
                            <a:path w="23" h="12">
                              <a:moveTo>
                                <a:pt x="0" y="11"/>
                              </a:moveTo>
                              <a:lnTo>
                                <a:pt x="1" y="10"/>
                              </a:lnTo>
                              <a:lnTo>
                                <a:pt x="1" y="7"/>
                              </a:lnTo>
                              <a:lnTo>
                                <a:pt x="2" y="6"/>
                              </a:lnTo>
                              <a:lnTo>
                                <a:pt x="5" y="4"/>
                              </a:lnTo>
                              <a:lnTo>
                                <a:pt x="6" y="2"/>
                              </a:lnTo>
                              <a:lnTo>
                                <a:pt x="8" y="1"/>
                              </a:lnTo>
                              <a:lnTo>
                                <a:pt x="10" y="1"/>
                              </a:lnTo>
                              <a:lnTo>
                                <a:pt x="13" y="0"/>
                              </a:lnTo>
                              <a:lnTo>
                                <a:pt x="22" y="1"/>
                              </a:lnTo>
                              <a:lnTo>
                                <a:pt x="21" y="2"/>
                              </a:lnTo>
                              <a:lnTo>
                                <a:pt x="20" y="4"/>
                              </a:lnTo>
                              <a:lnTo>
                                <a:pt x="20" y="5"/>
                              </a:lnTo>
                              <a:lnTo>
                                <a:pt x="0" y="11"/>
                              </a:lnTo>
                            </a:path>
                          </a:pathLst>
                        </a:custGeom>
                        <a:solidFill>
                          <a:srgbClr val="E0E0FF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134" name="Freeform 3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5" y="1147"/>
                          <a:ext cx="45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"/>
                            </a:cxn>
                            <a:cxn ang="0">
                              <a:pos x="6" y="5"/>
                            </a:cxn>
                            <a:cxn ang="0">
                              <a:pos x="8" y="6"/>
                            </a:cxn>
                            <a:cxn ang="0">
                              <a:pos x="10" y="7"/>
                            </a:cxn>
                            <a:cxn ang="0">
                              <a:pos x="14" y="8"/>
                            </a:cxn>
                            <a:cxn ang="0">
                              <a:pos x="16" y="9"/>
                            </a:cxn>
                            <a:cxn ang="0">
                              <a:pos x="18" y="12"/>
                            </a:cxn>
                            <a:cxn ang="0">
                              <a:pos x="20" y="15"/>
                            </a:cxn>
                            <a:cxn ang="0">
                              <a:pos x="23" y="18"/>
                            </a:cxn>
                            <a:cxn ang="0">
                              <a:pos x="24" y="20"/>
                            </a:cxn>
                            <a:cxn ang="0">
                              <a:pos x="44" y="10"/>
                            </a:cxn>
                            <a:cxn ang="0">
                              <a:pos x="43" y="8"/>
                            </a:cxn>
                            <a:cxn ang="0">
                              <a:pos x="42" y="5"/>
                            </a:cxn>
                            <a:cxn ang="0">
                              <a:pos x="39" y="4"/>
                            </a:cxn>
                            <a:cxn ang="0">
                              <a:pos x="37" y="2"/>
                            </a:cxn>
                            <a:cxn ang="0">
                              <a:pos x="35" y="1"/>
                            </a:cxn>
                            <a:cxn ang="0">
                              <a:pos x="33" y="0"/>
                            </a:cxn>
                            <a:cxn ang="0">
                              <a:pos x="25" y="1"/>
                            </a:cxn>
                            <a:cxn ang="0">
                              <a:pos x="16" y="2"/>
                            </a:cxn>
                            <a:cxn ang="0">
                              <a:pos x="0" y="5"/>
                            </a:cxn>
                          </a:cxnLst>
                          <a:rect l="0" t="0" r="r" b="b"/>
                          <a:pathLst>
                            <a:path w="45" h="21">
                              <a:moveTo>
                                <a:pt x="0" y="5"/>
                              </a:moveTo>
                              <a:lnTo>
                                <a:pt x="6" y="5"/>
                              </a:lnTo>
                              <a:lnTo>
                                <a:pt x="8" y="6"/>
                              </a:lnTo>
                              <a:lnTo>
                                <a:pt x="10" y="7"/>
                              </a:lnTo>
                              <a:lnTo>
                                <a:pt x="14" y="8"/>
                              </a:lnTo>
                              <a:lnTo>
                                <a:pt x="16" y="9"/>
                              </a:lnTo>
                              <a:lnTo>
                                <a:pt x="18" y="12"/>
                              </a:lnTo>
                              <a:lnTo>
                                <a:pt x="20" y="15"/>
                              </a:lnTo>
                              <a:lnTo>
                                <a:pt x="23" y="18"/>
                              </a:lnTo>
                              <a:lnTo>
                                <a:pt x="24" y="20"/>
                              </a:lnTo>
                              <a:lnTo>
                                <a:pt x="44" y="10"/>
                              </a:lnTo>
                              <a:lnTo>
                                <a:pt x="43" y="8"/>
                              </a:lnTo>
                              <a:lnTo>
                                <a:pt x="42" y="5"/>
                              </a:lnTo>
                              <a:lnTo>
                                <a:pt x="39" y="4"/>
                              </a:lnTo>
                              <a:lnTo>
                                <a:pt x="37" y="2"/>
                              </a:lnTo>
                              <a:lnTo>
                                <a:pt x="35" y="1"/>
                              </a:lnTo>
                              <a:lnTo>
                                <a:pt x="33" y="0"/>
                              </a:lnTo>
                              <a:lnTo>
                                <a:pt x="25" y="1"/>
                              </a:lnTo>
                              <a:lnTo>
                                <a:pt x="16" y="2"/>
                              </a:lnTo>
                              <a:lnTo>
                                <a:pt x="0" y="5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135" name="Group 3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85" y="1146"/>
                        <a:ext cx="39" cy="21"/>
                        <a:chOff x="1085" y="1146"/>
                        <a:chExt cx="39" cy="21"/>
                      </a:xfrm>
                    </p:grpSpPr>
                    <p:grpSp>
                      <p:nvGrpSpPr>
                        <p:cNvPr id="290136" name="Group 3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13" y="1146"/>
                          <a:ext cx="11" cy="14"/>
                          <a:chOff x="1113" y="1146"/>
                          <a:chExt cx="11" cy="14"/>
                        </a:xfrm>
                      </p:grpSpPr>
                      <p:sp>
                        <p:nvSpPr>
                          <p:cNvPr id="290137" name="Freeform 3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5" y="1150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38" name="Oval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13" y="1146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39" name="Group 3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04" y="1148"/>
                          <a:ext cx="11" cy="14"/>
                          <a:chOff x="1104" y="1148"/>
                          <a:chExt cx="11" cy="14"/>
                        </a:xfrm>
                      </p:grpSpPr>
                      <p:sp>
                        <p:nvSpPr>
                          <p:cNvPr id="290140" name="Freeform 3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7" y="1152"/>
                            <a:ext cx="8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9"/>
                              </a:cxn>
                              <a:cxn ang="0">
                                <a:pos x="7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0">
                                <a:moveTo>
                                  <a:pt x="0" y="0"/>
                                </a:moveTo>
                                <a:lnTo>
                                  <a:pt x="4" y="9"/>
                                </a:lnTo>
                                <a:lnTo>
                                  <a:pt x="7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41" name="Oval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04" y="1148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42" name="Group 3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5" y="1152"/>
                          <a:ext cx="10" cy="9"/>
                          <a:chOff x="1095" y="1152"/>
                          <a:chExt cx="10" cy="9"/>
                        </a:xfrm>
                      </p:grpSpPr>
                      <p:sp>
                        <p:nvSpPr>
                          <p:cNvPr id="290143" name="Freeform 3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97" y="1155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44" name="Oval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5" y="1152"/>
                            <a:ext cx="7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45" name="Group 3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85" y="1153"/>
                          <a:ext cx="11" cy="14"/>
                          <a:chOff x="1085" y="1153"/>
                          <a:chExt cx="11" cy="14"/>
                        </a:xfrm>
                      </p:grpSpPr>
                      <p:sp>
                        <p:nvSpPr>
                          <p:cNvPr id="290146" name="Freeform 3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7" y="1157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47" name="Oval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85" y="115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90148" name="Group 3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" y="1156"/>
                        <a:ext cx="40" cy="16"/>
                        <a:chOff x="1046" y="1156"/>
                        <a:chExt cx="40" cy="16"/>
                      </a:xfrm>
                    </p:grpSpPr>
                    <p:grpSp>
                      <p:nvGrpSpPr>
                        <p:cNvPr id="290149" name="Group 3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6" y="1156"/>
                          <a:ext cx="10" cy="9"/>
                          <a:chOff x="1076" y="1156"/>
                          <a:chExt cx="10" cy="9"/>
                        </a:xfrm>
                      </p:grpSpPr>
                      <p:sp>
                        <p:nvSpPr>
                          <p:cNvPr id="290150" name="Freeform 3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78" y="1160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0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4" y="0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51" name="Oval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6" y="1156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52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5" y="1158"/>
                          <a:ext cx="11" cy="13"/>
                          <a:chOff x="1065" y="1158"/>
                          <a:chExt cx="11" cy="13"/>
                        </a:xfrm>
                      </p:grpSpPr>
                      <p:sp>
                        <p:nvSpPr>
                          <p:cNvPr id="290153" name="Freeform 3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68" y="1162"/>
                            <a:ext cx="8" cy="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8"/>
                              </a:cxn>
                              <a:cxn ang="0">
                                <a:pos x="7" y="8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9">
                                <a:moveTo>
                                  <a:pt x="0" y="0"/>
                                </a:moveTo>
                                <a:lnTo>
                                  <a:pt x="5" y="8"/>
                                </a:lnTo>
                                <a:lnTo>
                                  <a:pt x="7" y="8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54" name="Oval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65" y="1158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55" name="Group 3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56" y="1161"/>
                          <a:ext cx="11" cy="9"/>
                          <a:chOff x="1056" y="1161"/>
                          <a:chExt cx="11" cy="9"/>
                        </a:xfrm>
                      </p:grpSpPr>
                      <p:sp>
                        <p:nvSpPr>
                          <p:cNvPr id="290156" name="Freeform 3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58" y="1165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57" name="Oval 3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6" y="1161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58" name="Group 3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163"/>
                          <a:ext cx="11" cy="9"/>
                          <a:chOff x="1046" y="1163"/>
                          <a:chExt cx="11" cy="9"/>
                        </a:xfrm>
                      </p:grpSpPr>
                      <p:sp>
                        <p:nvSpPr>
                          <p:cNvPr id="290159" name="Freeform 3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9" y="1166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60" name="Oval 3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6" y="116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290161" name="Group 369"/>
              <p:cNvGrpSpPr>
                <a:grpSpLocks/>
              </p:cNvGrpSpPr>
              <p:nvPr/>
            </p:nvGrpSpPr>
            <p:grpSpPr bwMode="auto">
              <a:xfrm>
                <a:off x="833" y="969"/>
                <a:ext cx="282" cy="305"/>
                <a:chOff x="833" y="969"/>
                <a:chExt cx="282" cy="305"/>
              </a:xfrm>
            </p:grpSpPr>
            <p:sp>
              <p:nvSpPr>
                <p:cNvPr id="290162" name="Oval 370"/>
                <p:cNvSpPr>
                  <a:spLocks noChangeArrowheads="1"/>
                </p:cNvSpPr>
                <p:nvPr/>
              </p:nvSpPr>
              <p:spPr bwMode="auto">
                <a:xfrm>
                  <a:off x="1100" y="1127"/>
                  <a:ext cx="15" cy="17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63" name="Oval 371"/>
                <p:cNvSpPr>
                  <a:spLocks noChangeArrowheads="1"/>
                </p:cNvSpPr>
                <p:nvPr/>
              </p:nvSpPr>
              <p:spPr bwMode="auto">
                <a:xfrm>
                  <a:off x="934" y="1255"/>
                  <a:ext cx="16" cy="19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64" name="Oval 372"/>
                <p:cNvSpPr>
                  <a:spLocks noChangeArrowheads="1"/>
                </p:cNvSpPr>
                <p:nvPr/>
              </p:nvSpPr>
              <p:spPr bwMode="auto">
                <a:xfrm>
                  <a:off x="857" y="969"/>
                  <a:ext cx="71" cy="82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65" name="Freeform 373"/>
                <p:cNvSpPr>
                  <a:spLocks/>
                </p:cNvSpPr>
                <p:nvPr/>
              </p:nvSpPr>
              <p:spPr bwMode="auto">
                <a:xfrm>
                  <a:off x="833" y="1046"/>
                  <a:ext cx="276" cy="226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13" y="27"/>
                    </a:cxn>
                    <a:cxn ang="0">
                      <a:pos x="41" y="14"/>
                    </a:cxn>
                    <a:cxn ang="0">
                      <a:pos x="70" y="7"/>
                    </a:cxn>
                    <a:cxn ang="0">
                      <a:pos x="105" y="1"/>
                    </a:cxn>
                    <a:cxn ang="0">
                      <a:pos x="137" y="0"/>
                    </a:cxn>
                    <a:cxn ang="0">
                      <a:pos x="141" y="1"/>
                    </a:cxn>
                    <a:cxn ang="0">
                      <a:pos x="146" y="3"/>
                    </a:cxn>
                    <a:cxn ang="0">
                      <a:pos x="170" y="26"/>
                    </a:cxn>
                    <a:cxn ang="0">
                      <a:pos x="203" y="50"/>
                    </a:cxn>
                    <a:cxn ang="0">
                      <a:pos x="275" y="79"/>
                    </a:cxn>
                    <a:cxn ang="0">
                      <a:pos x="271" y="99"/>
                    </a:cxn>
                    <a:cxn ang="0">
                      <a:pos x="215" y="92"/>
                    </a:cxn>
                    <a:cxn ang="0">
                      <a:pos x="178" y="82"/>
                    </a:cxn>
                    <a:cxn ang="0">
                      <a:pos x="152" y="69"/>
                    </a:cxn>
                    <a:cxn ang="0">
                      <a:pos x="161" y="132"/>
                    </a:cxn>
                    <a:cxn ang="0">
                      <a:pos x="67" y="158"/>
                    </a:cxn>
                    <a:cxn ang="0">
                      <a:pos x="113" y="208"/>
                    </a:cxn>
                    <a:cxn ang="0">
                      <a:pos x="102" y="225"/>
                    </a:cxn>
                    <a:cxn ang="0">
                      <a:pos x="28" y="168"/>
                    </a:cxn>
                    <a:cxn ang="0">
                      <a:pos x="25" y="158"/>
                    </a:cxn>
                    <a:cxn ang="0">
                      <a:pos x="10" y="108"/>
                    </a:cxn>
                    <a:cxn ang="0">
                      <a:pos x="0" y="54"/>
                    </a:cxn>
                    <a:cxn ang="0">
                      <a:pos x="1" y="42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276" h="226">
                      <a:moveTo>
                        <a:pt x="5" y="34"/>
                      </a:moveTo>
                      <a:lnTo>
                        <a:pt x="13" y="27"/>
                      </a:lnTo>
                      <a:lnTo>
                        <a:pt x="41" y="14"/>
                      </a:lnTo>
                      <a:lnTo>
                        <a:pt x="70" y="7"/>
                      </a:lnTo>
                      <a:lnTo>
                        <a:pt x="105" y="1"/>
                      </a:lnTo>
                      <a:lnTo>
                        <a:pt x="137" y="0"/>
                      </a:lnTo>
                      <a:lnTo>
                        <a:pt x="141" y="1"/>
                      </a:lnTo>
                      <a:lnTo>
                        <a:pt x="146" y="3"/>
                      </a:lnTo>
                      <a:lnTo>
                        <a:pt x="170" y="26"/>
                      </a:lnTo>
                      <a:lnTo>
                        <a:pt x="203" y="50"/>
                      </a:lnTo>
                      <a:lnTo>
                        <a:pt x="275" y="79"/>
                      </a:lnTo>
                      <a:lnTo>
                        <a:pt x="271" y="99"/>
                      </a:lnTo>
                      <a:lnTo>
                        <a:pt x="215" y="92"/>
                      </a:lnTo>
                      <a:lnTo>
                        <a:pt x="178" y="82"/>
                      </a:lnTo>
                      <a:lnTo>
                        <a:pt x="152" y="69"/>
                      </a:lnTo>
                      <a:lnTo>
                        <a:pt x="161" y="132"/>
                      </a:lnTo>
                      <a:lnTo>
                        <a:pt x="67" y="158"/>
                      </a:lnTo>
                      <a:lnTo>
                        <a:pt x="113" y="208"/>
                      </a:lnTo>
                      <a:lnTo>
                        <a:pt x="102" y="225"/>
                      </a:lnTo>
                      <a:lnTo>
                        <a:pt x="28" y="168"/>
                      </a:lnTo>
                      <a:lnTo>
                        <a:pt x="25" y="158"/>
                      </a:lnTo>
                      <a:lnTo>
                        <a:pt x="10" y="108"/>
                      </a:lnTo>
                      <a:lnTo>
                        <a:pt x="0" y="54"/>
                      </a:lnTo>
                      <a:lnTo>
                        <a:pt x="1" y="42"/>
                      </a:lnTo>
                      <a:lnTo>
                        <a:pt x="5" y="34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166" name="Freeform 374"/>
                <p:cNvSpPr>
                  <a:spLocks/>
                </p:cNvSpPr>
                <p:nvPr/>
              </p:nvSpPr>
              <p:spPr bwMode="auto">
                <a:xfrm>
                  <a:off x="865" y="1048"/>
                  <a:ext cx="96" cy="122"/>
                </a:xfrm>
                <a:custGeom>
                  <a:avLst/>
                  <a:gdLst/>
                  <a:ahLst/>
                  <a:cxnLst>
                    <a:cxn ang="0">
                      <a:pos x="9" y="12"/>
                    </a:cxn>
                    <a:cxn ang="0">
                      <a:pos x="0" y="51"/>
                    </a:cxn>
                    <a:cxn ang="0">
                      <a:pos x="15" y="57"/>
                    </a:cxn>
                    <a:cxn ang="0">
                      <a:pos x="10" y="77"/>
                    </a:cxn>
                    <a:cxn ang="0">
                      <a:pos x="68" y="121"/>
                    </a:cxn>
                    <a:cxn ang="0">
                      <a:pos x="95" y="51"/>
                    </a:cxn>
                    <a:cxn ang="0">
                      <a:pos x="80" y="46"/>
                    </a:cxn>
                    <a:cxn ang="0">
                      <a:pos x="91" y="28"/>
                    </a:cxn>
                    <a:cxn ang="0">
                      <a:pos x="70" y="0"/>
                    </a:cxn>
                  </a:cxnLst>
                  <a:rect l="0" t="0" r="r" b="b"/>
                  <a:pathLst>
                    <a:path w="96" h="122">
                      <a:moveTo>
                        <a:pt x="9" y="12"/>
                      </a:moveTo>
                      <a:lnTo>
                        <a:pt x="0" y="51"/>
                      </a:lnTo>
                      <a:lnTo>
                        <a:pt x="15" y="57"/>
                      </a:lnTo>
                      <a:lnTo>
                        <a:pt x="10" y="77"/>
                      </a:lnTo>
                      <a:lnTo>
                        <a:pt x="68" y="121"/>
                      </a:lnTo>
                      <a:lnTo>
                        <a:pt x="95" y="51"/>
                      </a:lnTo>
                      <a:lnTo>
                        <a:pt x="80" y="46"/>
                      </a:lnTo>
                      <a:lnTo>
                        <a:pt x="91" y="28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167" name="Freeform 375"/>
                <p:cNvSpPr>
                  <a:spLocks/>
                </p:cNvSpPr>
                <p:nvPr/>
              </p:nvSpPr>
              <p:spPr bwMode="auto">
                <a:xfrm>
                  <a:off x="885" y="1048"/>
                  <a:ext cx="49" cy="12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8" y="121"/>
                    </a:cxn>
                    <a:cxn ang="0">
                      <a:pos x="39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9" h="122">
                      <a:moveTo>
                        <a:pt x="0" y="8"/>
                      </a:moveTo>
                      <a:lnTo>
                        <a:pt x="48" y="121"/>
                      </a:lnTo>
                      <a:lnTo>
                        <a:pt x="39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168" name="Freeform 376"/>
                <p:cNvSpPr>
                  <a:spLocks/>
                </p:cNvSpPr>
                <p:nvPr/>
              </p:nvSpPr>
              <p:spPr bwMode="auto">
                <a:xfrm>
                  <a:off x="900" y="1057"/>
                  <a:ext cx="26" cy="33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5" y="0"/>
                    </a:cxn>
                    <a:cxn ang="0">
                      <a:pos x="25" y="23"/>
                    </a:cxn>
                  </a:cxnLst>
                  <a:rect l="0" t="0" r="r" b="b"/>
                  <a:pathLst>
                    <a:path w="26" h="33">
                      <a:moveTo>
                        <a:pt x="0" y="32"/>
                      </a:moveTo>
                      <a:lnTo>
                        <a:pt x="5" y="0"/>
                      </a:lnTo>
                      <a:lnTo>
                        <a:pt x="25" y="2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169" name="Freeform 377"/>
                <p:cNvSpPr>
                  <a:spLocks/>
                </p:cNvSpPr>
                <p:nvPr/>
              </p:nvSpPr>
              <p:spPr bwMode="auto">
                <a:xfrm>
                  <a:off x="875" y="1038"/>
                  <a:ext cx="54" cy="43"/>
                </a:xfrm>
                <a:custGeom>
                  <a:avLst/>
                  <a:gdLst/>
                  <a:ahLst/>
                  <a:cxnLst>
                    <a:cxn ang="0">
                      <a:pos x="22" y="16"/>
                    </a:cxn>
                    <a:cxn ang="0">
                      <a:pos x="32" y="14"/>
                    </a:cxn>
                    <a:cxn ang="0">
                      <a:pos x="50" y="0"/>
                    </a:cxn>
                    <a:cxn ang="0">
                      <a:pos x="53" y="29"/>
                    </a:cxn>
                    <a:cxn ang="0">
                      <a:pos x="33" y="21"/>
                    </a:cxn>
                    <a:cxn ang="0">
                      <a:pos x="25" y="24"/>
                    </a:cxn>
                    <a:cxn ang="0">
                      <a:pos x="7" y="42"/>
                    </a:cxn>
                    <a:cxn ang="0">
                      <a:pos x="0" y="14"/>
                    </a:cxn>
                    <a:cxn ang="0">
                      <a:pos x="22" y="16"/>
                    </a:cxn>
                  </a:cxnLst>
                  <a:rect l="0" t="0" r="r" b="b"/>
                  <a:pathLst>
                    <a:path w="54" h="43">
                      <a:moveTo>
                        <a:pt x="22" y="16"/>
                      </a:moveTo>
                      <a:lnTo>
                        <a:pt x="32" y="14"/>
                      </a:lnTo>
                      <a:lnTo>
                        <a:pt x="50" y="0"/>
                      </a:lnTo>
                      <a:lnTo>
                        <a:pt x="53" y="29"/>
                      </a:lnTo>
                      <a:lnTo>
                        <a:pt x="33" y="21"/>
                      </a:lnTo>
                      <a:lnTo>
                        <a:pt x="25" y="24"/>
                      </a:lnTo>
                      <a:lnTo>
                        <a:pt x="7" y="42"/>
                      </a:lnTo>
                      <a:lnTo>
                        <a:pt x="0" y="14"/>
                      </a:lnTo>
                      <a:lnTo>
                        <a:pt x="22" y="16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170" name="Oval 378"/>
                <p:cNvSpPr>
                  <a:spLocks noChangeArrowheads="1"/>
                </p:cNvSpPr>
                <p:nvPr/>
              </p:nvSpPr>
              <p:spPr bwMode="auto">
                <a:xfrm>
                  <a:off x="909" y="1074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71" name="Oval 379"/>
                <p:cNvSpPr>
                  <a:spLocks noChangeArrowheads="1"/>
                </p:cNvSpPr>
                <p:nvPr/>
              </p:nvSpPr>
              <p:spPr bwMode="auto">
                <a:xfrm>
                  <a:off x="915" y="1098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72" name="Oval 380"/>
                <p:cNvSpPr>
                  <a:spLocks noChangeArrowheads="1"/>
                </p:cNvSpPr>
                <p:nvPr/>
              </p:nvSpPr>
              <p:spPr bwMode="auto">
                <a:xfrm>
                  <a:off x="919" y="1120"/>
                  <a:ext cx="4" cy="4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73" name="Freeform 381"/>
                <p:cNvSpPr>
                  <a:spLocks/>
                </p:cNvSpPr>
                <p:nvPr/>
              </p:nvSpPr>
              <p:spPr bwMode="auto">
                <a:xfrm>
                  <a:off x="883" y="1158"/>
                  <a:ext cx="19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26"/>
                    </a:cxn>
                    <a:cxn ang="0">
                      <a:pos x="18" y="46"/>
                    </a:cxn>
                  </a:cxnLst>
                  <a:rect l="0" t="0" r="r" b="b"/>
                  <a:pathLst>
                    <a:path w="19" h="47">
                      <a:moveTo>
                        <a:pt x="0" y="0"/>
                      </a:moveTo>
                      <a:lnTo>
                        <a:pt x="7" y="26"/>
                      </a:lnTo>
                      <a:lnTo>
                        <a:pt x="18" y="4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pic>
          <p:nvPicPr>
            <p:cNvPr id="290174" name="Picture 38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32" y="3408"/>
              <a:ext cx="144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90175" name="Line 383"/>
            <p:cNvSpPr>
              <a:spLocks noChangeShapeType="1"/>
            </p:cNvSpPr>
            <p:nvPr/>
          </p:nvSpPr>
          <p:spPr bwMode="auto">
            <a:xfrm flipH="1" flipV="1">
              <a:off x="4416" y="316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176" name="Line 384"/>
            <p:cNvSpPr>
              <a:spLocks noChangeShapeType="1"/>
            </p:cNvSpPr>
            <p:nvPr/>
          </p:nvSpPr>
          <p:spPr bwMode="auto">
            <a:xfrm flipH="1" flipV="1">
              <a:off x="4416" y="3552"/>
              <a:ext cx="76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90177" name="Group 385"/>
            <p:cNvGrpSpPr>
              <a:grpSpLocks/>
            </p:cNvGrpSpPr>
            <p:nvPr/>
          </p:nvGrpSpPr>
          <p:grpSpPr bwMode="auto">
            <a:xfrm>
              <a:off x="576" y="3360"/>
              <a:ext cx="334" cy="430"/>
              <a:chOff x="4946" y="2306"/>
              <a:chExt cx="502" cy="541"/>
            </a:xfrm>
          </p:grpSpPr>
          <p:grpSp>
            <p:nvGrpSpPr>
              <p:cNvPr id="290178" name="Group 386"/>
              <p:cNvGrpSpPr>
                <a:grpSpLocks/>
              </p:cNvGrpSpPr>
              <p:nvPr/>
            </p:nvGrpSpPr>
            <p:grpSpPr bwMode="auto">
              <a:xfrm>
                <a:off x="5217" y="2435"/>
                <a:ext cx="231" cy="154"/>
                <a:chOff x="5217" y="2435"/>
                <a:chExt cx="231" cy="154"/>
              </a:xfrm>
            </p:grpSpPr>
            <p:grpSp>
              <p:nvGrpSpPr>
                <p:cNvPr id="290179" name="Group 387"/>
                <p:cNvGrpSpPr>
                  <a:grpSpLocks/>
                </p:cNvGrpSpPr>
                <p:nvPr/>
              </p:nvGrpSpPr>
              <p:grpSpPr bwMode="auto">
                <a:xfrm>
                  <a:off x="5217" y="2497"/>
                  <a:ext cx="107" cy="92"/>
                  <a:chOff x="5217" y="2497"/>
                  <a:chExt cx="107" cy="92"/>
                </a:xfrm>
              </p:grpSpPr>
              <p:sp>
                <p:nvSpPr>
                  <p:cNvPr id="290180" name="Freeform 388"/>
                  <p:cNvSpPr>
                    <a:spLocks/>
                  </p:cNvSpPr>
                  <p:nvPr/>
                </p:nvSpPr>
                <p:spPr bwMode="auto">
                  <a:xfrm>
                    <a:off x="5217" y="2497"/>
                    <a:ext cx="107" cy="92"/>
                  </a:xfrm>
                  <a:custGeom>
                    <a:avLst/>
                    <a:gdLst/>
                    <a:ahLst/>
                    <a:cxnLst>
                      <a:cxn ang="0">
                        <a:pos x="176" y="0"/>
                      </a:cxn>
                      <a:cxn ang="0">
                        <a:pos x="318" y="64"/>
                      </a:cxn>
                      <a:cxn ang="0">
                        <a:pos x="384" y="102"/>
                      </a:cxn>
                      <a:cxn ang="0">
                        <a:pos x="415" y="134"/>
                      </a:cxn>
                      <a:cxn ang="0">
                        <a:pos x="425" y="191"/>
                      </a:cxn>
                      <a:cxn ang="0">
                        <a:pos x="418" y="248"/>
                      </a:cxn>
                      <a:cxn ang="0">
                        <a:pos x="390" y="306"/>
                      </a:cxn>
                      <a:cxn ang="0">
                        <a:pos x="345" y="340"/>
                      </a:cxn>
                      <a:cxn ang="0">
                        <a:pos x="324" y="368"/>
                      </a:cxn>
                      <a:cxn ang="0">
                        <a:pos x="252" y="329"/>
                      </a:cxn>
                      <a:cxn ang="0">
                        <a:pos x="198" y="309"/>
                      </a:cxn>
                      <a:cxn ang="0">
                        <a:pos x="149" y="280"/>
                      </a:cxn>
                      <a:cxn ang="0">
                        <a:pos x="104" y="242"/>
                      </a:cxn>
                      <a:cxn ang="0">
                        <a:pos x="63" y="207"/>
                      </a:cxn>
                      <a:cxn ang="0">
                        <a:pos x="31" y="165"/>
                      </a:cxn>
                      <a:cxn ang="0">
                        <a:pos x="0" y="128"/>
                      </a:cxn>
                      <a:cxn ang="0">
                        <a:pos x="107" y="64"/>
                      </a:cxn>
                      <a:cxn ang="0">
                        <a:pos x="176" y="0"/>
                      </a:cxn>
                    </a:cxnLst>
                    <a:rect l="0" t="0" r="r" b="b"/>
                    <a:pathLst>
                      <a:path w="425" h="368">
                        <a:moveTo>
                          <a:pt x="176" y="0"/>
                        </a:moveTo>
                        <a:lnTo>
                          <a:pt x="318" y="64"/>
                        </a:lnTo>
                        <a:lnTo>
                          <a:pt x="384" y="102"/>
                        </a:lnTo>
                        <a:lnTo>
                          <a:pt x="415" y="134"/>
                        </a:lnTo>
                        <a:lnTo>
                          <a:pt x="425" y="191"/>
                        </a:lnTo>
                        <a:lnTo>
                          <a:pt x="418" y="248"/>
                        </a:lnTo>
                        <a:lnTo>
                          <a:pt x="390" y="306"/>
                        </a:lnTo>
                        <a:lnTo>
                          <a:pt x="345" y="340"/>
                        </a:lnTo>
                        <a:lnTo>
                          <a:pt x="324" y="368"/>
                        </a:lnTo>
                        <a:lnTo>
                          <a:pt x="252" y="329"/>
                        </a:lnTo>
                        <a:lnTo>
                          <a:pt x="198" y="309"/>
                        </a:lnTo>
                        <a:lnTo>
                          <a:pt x="149" y="280"/>
                        </a:lnTo>
                        <a:lnTo>
                          <a:pt x="104" y="242"/>
                        </a:lnTo>
                        <a:lnTo>
                          <a:pt x="63" y="207"/>
                        </a:lnTo>
                        <a:lnTo>
                          <a:pt x="31" y="165"/>
                        </a:lnTo>
                        <a:lnTo>
                          <a:pt x="0" y="128"/>
                        </a:lnTo>
                        <a:lnTo>
                          <a:pt x="107" y="64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181" name="Freeform 389"/>
                  <p:cNvSpPr>
                    <a:spLocks/>
                  </p:cNvSpPr>
                  <p:nvPr/>
                </p:nvSpPr>
                <p:spPr bwMode="auto">
                  <a:xfrm>
                    <a:off x="5292" y="2531"/>
                    <a:ext cx="30" cy="46"/>
                  </a:xfrm>
                  <a:custGeom>
                    <a:avLst/>
                    <a:gdLst/>
                    <a:ahLst/>
                    <a:cxnLst>
                      <a:cxn ang="0">
                        <a:pos x="50" y="26"/>
                      </a:cxn>
                      <a:cxn ang="0">
                        <a:pos x="80" y="5"/>
                      </a:cxn>
                      <a:cxn ang="0">
                        <a:pos x="105" y="0"/>
                      </a:cxn>
                      <a:cxn ang="0">
                        <a:pos x="119" y="6"/>
                      </a:cxn>
                      <a:cxn ang="0">
                        <a:pos x="89" y="41"/>
                      </a:cxn>
                      <a:cxn ang="0">
                        <a:pos x="73" y="74"/>
                      </a:cxn>
                      <a:cxn ang="0">
                        <a:pos x="65" y="113"/>
                      </a:cxn>
                      <a:cxn ang="0">
                        <a:pos x="70" y="131"/>
                      </a:cxn>
                      <a:cxn ang="0">
                        <a:pos x="94" y="157"/>
                      </a:cxn>
                      <a:cxn ang="0">
                        <a:pos x="63" y="175"/>
                      </a:cxn>
                      <a:cxn ang="0">
                        <a:pos x="35" y="174"/>
                      </a:cxn>
                      <a:cxn ang="0">
                        <a:pos x="4" y="186"/>
                      </a:cxn>
                      <a:cxn ang="0">
                        <a:pos x="0" y="145"/>
                      </a:cxn>
                      <a:cxn ang="0">
                        <a:pos x="6" y="111"/>
                      </a:cxn>
                      <a:cxn ang="0">
                        <a:pos x="26" y="63"/>
                      </a:cxn>
                      <a:cxn ang="0">
                        <a:pos x="50" y="26"/>
                      </a:cxn>
                    </a:cxnLst>
                    <a:rect l="0" t="0" r="r" b="b"/>
                    <a:pathLst>
                      <a:path w="119" h="186">
                        <a:moveTo>
                          <a:pt x="50" y="26"/>
                        </a:moveTo>
                        <a:lnTo>
                          <a:pt x="80" y="5"/>
                        </a:lnTo>
                        <a:lnTo>
                          <a:pt x="105" y="0"/>
                        </a:lnTo>
                        <a:lnTo>
                          <a:pt x="119" y="6"/>
                        </a:lnTo>
                        <a:lnTo>
                          <a:pt x="89" y="41"/>
                        </a:lnTo>
                        <a:lnTo>
                          <a:pt x="73" y="74"/>
                        </a:lnTo>
                        <a:lnTo>
                          <a:pt x="65" y="113"/>
                        </a:lnTo>
                        <a:lnTo>
                          <a:pt x="70" y="131"/>
                        </a:lnTo>
                        <a:lnTo>
                          <a:pt x="94" y="157"/>
                        </a:lnTo>
                        <a:lnTo>
                          <a:pt x="63" y="175"/>
                        </a:lnTo>
                        <a:lnTo>
                          <a:pt x="35" y="174"/>
                        </a:lnTo>
                        <a:lnTo>
                          <a:pt x="4" y="186"/>
                        </a:lnTo>
                        <a:lnTo>
                          <a:pt x="0" y="145"/>
                        </a:lnTo>
                        <a:lnTo>
                          <a:pt x="6" y="111"/>
                        </a:lnTo>
                        <a:lnTo>
                          <a:pt x="26" y="63"/>
                        </a:lnTo>
                        <a:lnTo>
                          <a:pt x="50" y="26"/>
                        </a:lnTo>
                        <a:close/>
                      </a:path>
                    </a:pathLst>
                  </a:custGeom>
                  <a:solidFill>
                    <a:srgbClr val="E0E0FF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182" name="Freeform 390"/>
                  <p:cNvSpPr>
                    <a:spLocks/>
                  </p:cNvSpPr>
                  <p:nvPr/>
                </p:nvSpPr>
                <p:spPr bwMode="auto">
                  <a:xfrm>
                    <a:off x="5291" y="2530"/>
                    <a:ext cx="30" cy="59"/>
                  </a:xfrm>
                  <a:custGeom>
                    <a:avLst/>
                    <a:gdLst/>
                    <a:ahLst/>
                    <a:cxnLst>
                      <a:cxn ang="0">
                        <a:pos x="27" y="237"/>
                      </a:cxn>
                      <a:cxn ang="0">
                        <a:pos x="11" y="210"/>
                      </a:cxn>
                      <a:cxn ang="0">
                        <a:pos x="0" y="164"/>
                      </a:cxn>
                      <a:cxn ang="0">
                        <a:pos x="8" y="114"/>
                      </a:cxn>
                      <a:cxn ang="0">
                        <a:pos x="27" y="64"/>
                      </a:cxn>
                      <a:cxn ang="0">
                        <a:pos x="56" y="26"/>
                      </a:cxn>
                      <a:cxn ang="0">
                        <a:pos x="86" y="4"/>
                      </a:cxn>
                      <a:cxn ang="0">
                        <a:pos x="119" y="0"/>
                      </a:cxn>
                    </a:cxnLst>
                    <a:rect l="0" t="0" r="r" b="b"/>
                    <a:pathLst>
                      <a:path w="119" h="237">
                        <a:moveTo>
                          <a:pt x="27" y="237"/>
                        </a:moveTo>
                        <a:lnTo>
                          <a:pt x="11" y="210"/>
                        </a:lnTo>
                        <a:lnTo>
                          <a:pt x="0" y="164"/>
                        </a:lnTo>
                        <a:lnTo>
                          <a:pt x="8" y="114"/>
                        </a:lnTo>
                        <a:lnTo>
                          <a:pt x="27" y="64"/>
                        </a:lnTo>
                        <a:lnTo>
                          <a:pt x="56" y="26"/>
                        </a:lnTo>
                        <a:lnTo>
                          <a:pt x="86" y="4"/>
                        </a:lnTo>
                        <a:lnTo>
                          <a:pt x="119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90183" name="Group 391"/>
                <p:cNvGrpSpPr>
                  <a:grpSpLocks/>
                </p:cNvGrpSpPr>
                <p:nvPr/>
              </p:nvGrpSpPr>
              <p:grpSpPr bwMode="auto">
                <a:xfrm>
                  <a:off x="5307" y="2435"/>
                  <a:ext cx="141" cy="145"/>
                  <a:chOff x="5307" y="2435"/>
                  <a:chExt cx="141" cy="145"/>
                </a:xfrm>
              </p:grpSpPr>
              <p:sp>
                <p:nvSpPr>
                  <p:cNvPr id="290184" name="Freeform 392"/>
                  <p:cNvSpPr>
                    <a:spLocks/>
                  </p:cNvSpPr>
                  <p:nvPr/>
                </p:nvSpPr>
                <p:spPr bwMode="auto">
                  <a:xfrm>
                    <a:off x="5307" y="2493"/>
                    <a:ext cx="63" cy="82"/>
                  </a:xfrm>
                  <a:custGeom>
                    <a:avLst/>
                    <a:gdLst/>
                    <a:ahLst/>
                    <a:cxnLst>
                      <a:cxn ang="0">
                        <a:pos x="11" y="214"/>
                      </a:cxn>
                      <a:cxn ang="0">
                        <a:pos x="20" y="195"/>
                      </a:cxn>
                      <a:cxn ang="0">
                        <a:pos x="30" y="180"/>
                      </a:cxn>
                      <a:cxn ang="0">
                        <a:pos x="43" y="172"/>
                      </a:cxn>
                      <a:cxn ang="0">
                        <a:pos x="61" y="159"/>
                      </a:cxn>
                      <a:cxn ang="0">
                        <a:pos x="75" y="146"/>
                      </a:cxn>
                      <a:cxn ang="0">
                        <a:pos x="87" y="132"/>
                      </a:cxn>
                      <a:cxn ang="0">
                        <a:pos x="97" y="119"/>
                      </a:cxn>
                      <a:cxn ang="0">
                        <a:pos x="113" y="107"/>
                      </a:cxn>
                      <a:cxn ang="0">
                        <a:pos x="134" y="98"/>
                      </a:cxn>
                      <a:cxn ang="0">
                        <a:pos x="150" y="86"/>
                      </a:cxn>
                      <a:cxn ang="0">
                        <a:pos x="158" y="61"/>
                      </a:cxn>
                      <a:cxn ang="0">
                        <a:pos x="173" y="44"/>
                      </a:cxn>
                      <a:cxn ang="0">
                        <a:pos x="193" y="3"/>
                      </a:cxn>
                      <a:cxn ang="0">
                        <a:pos x="205" y="0"/>
                      </a:cxn>
                      <a:cxn ang="0">
                        <a:pos x="216" y="8"/>
                      </a:cxn>
                      <a:cxn ang="0">
                        <a:pos x="223" y="19"/>
                      </a:cxn>
                      <a:cxn ang="0">
                        <a:pos x="225" y="38"/>
                      </a:cxn>
                      <a:cxn ang="0">
                        <a:pos x="217" y="62"/>
                      </a:cxn>
                      <a:cxn ang="0">
                        <a:pos x="208" y="73"/>
                      </a:cxn>
                      <a:cxn ang="0">
                        <a:pos x="199" y="86"/>
                      </a:cxn>
                      <a:cxn ang="0">
                        <a:pos x="190" y="107"/>
                      </a:cxn>
                      <a:cxn ang="0">
                        <a:pos x="201" y="103"/>
                      </a:cxn>
                      <a:cxn ang="0">
                        <a:pos x="219" y="103"/>
                      </a:cxn>
                      <a:cxn ang="0">
                        <a:pos x="227" y="107"/>
                      </a:cxn>
                      <a:cxn ang="0">
                        <a:pos x="247" y="120"/>
                      </a:cxn>
                      <a:cxn ang="0">
                        <a:pos x="253" y="141"/>
                      </a:cxn>
                      <a:cxn ang="0">
                        <a:pos x="255" y="172"/>
                      </a:cxn>
                      <a:cxn ang="0">
                        <a:pos x="250" y="209"/>
                      </a:cxn>
                      <a:cxn ang="0">
                        <a:pos x="239" y="233"/>
                      </a:cxn>
                      <a:cxn ang="0">
                        <a:pos x="226" y="264"/>
                      </a:cxn>
                      <a:cxn ang="0">
                        <a:pos x="205" y="297"/>
                      </a:cxn>
                      <a:cxn ang="0">
                        <a:pos x="192" y="316"/>
                      </a:cxn>
                      <a:cxn ang="0">
                        <a:pos x="177" y="326"/>
                      </a:cxn>
                      <a:cxn ang="0">
                        <a:pos x="158" y="329"/>
                      </a:cxn>
                      <a:cxn ang="0">
                        <a:pos x="136" y="326"/>
                      </a:cxn>
                      <a:cxn ang="0">
                        <a:pos x="118" y="320"/>
                      </a:cxn>
                      <a:cxn ang="0">
                        <a:pos x="107" y="312"/>
                      </a:cxn>
                      <a:cxn ang="0">
                        <a:pos x="96" y="305"/>
                      </a:cxn>
                      <a:cxn ang="0">
                        <a:pos x="85" y="309"/>
                      </a:cxn>
                      <a:cxn ang="0">
                        <a:pos x="69" y="311"/>
                      </a:cxn>
                      <a:cxn ang="0">
                        <a:pos x="53" y="313"/>
                      </a:cxn>
                      <a:cxn ang="0">
                        <a:pos x="31" y="309"/>
                      </a:cxn>
                      <a:cxn ang="0">
                        <a:pos x="18" y="298"/>
                      </a:cxn>
                      <a:cxn ang="0">
                        <a:pos x="6" y="279"/>
                      </a:cxn>
                      <a:cxn ang="0">
                        <a:pos x="0" y="250"/>
                      </a:cxn>
                      <a:cxn ang="0">
                        <a:pos x="7" y="220"/>
                      </a:cxn>
                      <a:cxn ang="0">
                        <a:pos x="11" y="214"/>
                      </a:cxn>
                    </a:cxnLst>
                    <a:rect l="0" t="0" r="r" b="b"/>
                    <a:pathLst>
                      <a:path w="255" h="329">
                        <a:moveTo>
                          <a:pt x="11" y="214"/>
                        </a:moveTo>
                        <a:lnTo>
                          <a:pt x="20" y="195"/>
                        </a:lnTo>
                        <a:lnTo>
                          <a:pt x="30" y="180"/>
                        </a:lnTo>
                        <a:lnTo>
                          <a:pt x="43" y="172"/>
                        </a:lnTo>
                        <a:lnTo>
                          <a:pt x="61" y="159"/>
                        </a:lnTo>
                        <a:lnTo>
                          <a:pt x="75" y="146"/>
                        </a:lnTo>
                        <a:lnTo>
                          <a:pt x="87" y="132"/>
                        </a:lnTo>
                        <a:lnTo>
                          <a:pt x="97" y="119"/>
                        </a:lnTo>
                        <a:lnTo>
                          <a:pt x="113" y="107"/>
                        </a:lnTo>
                        <a:lnTo>
                          <a:pt x="134" y="98"/>
                        </a:lnTo>
                        <a:lnTo>
                          <a:pt x="150" y="86"/>
                        </a:lnTo>
                        <a:lnTo>
                          <a:pt x="158" y="61"/>
                        </a:lnTo>
                        <a:lnTo>
                          <a:pt x="173" y="44"/>
                        </a:lnTo>
                        <a:lnTo>
                          <a:pt x="193" y="3"/>
                        </a:lnTo>
                        <a:lnTo>
                          <a:pt x="205" y="0"/>
                        </a:lnTo>
                        <a:lnTo>
                          <a:pt x="216" y="8"/>
                        </a:lnTo>
                        <a:lnTo>
                          <a:pt x="223" y="19"/>
                        </a:lnTo>
                        <a:lnTo>
                          <a:pt x="225" y="38"/>
                        </a:lnTo>
                        <a:lnTo>
                          <a:pt x="217" y="62"/>
                        </a:lnTo>
                        <a:lnTo>
                          <a:pt x="208" y="73"/>
                        </a:lnTo>
                        <a:lnTo>
                          <a:pt x="199" y="86"/>
                        </a:lnTo>
                        <a:lnTo>
                          <a:pt x="190" y="107"/>
                        </a:lnTo>
                        <a:lnTo>
                          <a:pt x="201" y="103"/>
                        </a:lnTo>
                        <a:lnTo>
                          <a:pt x="219" y="103"/>
                        </a:lnTo>
                        <a:lnTo>
                          <a:pt x="227" y="107"/>
                        </a:lnTo>
                        <a:lnTo>
                          <a:pt x="247" y="120"/>
                        </a:lnTo>
                        <a:lnTo>
                          <a:pt x="253" y="141"/>
                        </a:lnTo>
                        <a:lnTo>
                          <a:pt x="255" y="172"/>
                        </a:lnTo>
                        <a:lnTo>
                          <a:pt x="250" y="209"/>
                        </a:lnTo>
                        <a:lnTo>
                          <a:pt x="239" y="233"/>
                        </a:lnTo>
                        <a:lnTo>
                          <a:pt x="226" y="264"/>
                        </a:lnTo>
                        <a:lnTo>
                          <a:pt x="205" y="297"/>
                        </a:lnTo>
                        <a:lnTo>
                          <a:pt x="192" y="316"/>
                        </a:lnTo>
                        <a:lnTo>
                          <a:pt x="177" y="326"/>
                        </a:lnTo>
                        <a:lnTo>
                          <a:pt x="158" y="329"/>
                        </a:lnTo>
                        <a:lnTo>
                          <a:pt x="136" y="326"/>
                        </a:lnTo>
                        <a:lnTo>
                          <a:pt x="118" y="320"/>
                        </a:lnTo>
                        <a:lnTo>
                          <a:pt x="107" y="312"/>
                        </a:lnTo>
                        <a:lnTo>
                          <a:pt x="96" y="305"/>
                        </a:lnTo>
                        <a:lnTo>
                          <a:pt x="85" y="309"/>
                        </a:lnTo>
                        <a:lnTo>
                          <a:pt x="69" y="311"/>
                        </a:lnTo>
                        <a:lnTo>
                          <a:pt x="53" y="313"/>
                        </a:lnTo>
                        <a:lnTo>
                          <a:pt x="31" y="309"/>
                        </a:lnTo>
                        <a:lnTo>
                          <a:pt x="18" y="298"/>
                        </a:lnTo>
                        <a:lnTo>
                          <a:pt x="6" y="279"/>
                        </a:lnTo>
                        <a:lnTo>
                          <a:pt x="0" y="250"/>
                        </a:lnTo>
                        <a:lnTo>
                          <a:pt x="7" y="220"/>
                        </a:lnTo>
                        <a:lnTo>
                          <a:pt x="11" y="214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185" name="Group 393"/>
                  <p:cNvGrpSpPr>
                    <a:grpSpLocks/>
                  </p:cNvGrpSpPr>
                  <p:nvPr/>
                </p:nvGrpSpPr>
                <p:grpSpPr bwMode="auto">
                  <a:xfrm>
                    <a:off x="5321" y="2435"/>
                    <a:ext cx="127" cy="145"/>
                    <a:chOff x="5321" y="2435"/>
                    <a:chExt cx="127" cy="145"/>
                  </a:xfrm>
                </p:grpSpPr>
                <p:grpSp>
                  <p:nvGrpSpPr>
                    <p:cNvPr id="290186" name="Group 3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1" y="2435"/>
                      <a:ext cx="127" cy="127"/>
                      <a:chOff x="5321" y="2435"/>
                      <a:chExt cx="127" cy="127"/>
                    </a:xfrm>
                  </p:grpSpPr>
                  <p:sp>
                    <p:nvSpPr>
                      <p:cNvPr id="290187" name="Freeform 3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1" y="2435"/>
                        <a:ext cx="127" cy="1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453"/>
                          </a:cxn>
                          <a:cxn ang="0">
                            <a:pos x="32" y="419"/>
                          </a:cxn>
                          <a:cxn ang="0">
                            <a:pos x="70" y="372"/>
                          </a:cxn>
                          <a:cxn ang="0">
                            <a:pos x="116" y="327"/>
                          </a:cxn>
                          <a:cxn ang="0">
                            <a:pos x="151" y="299"/>
                          </a:cxn>
                          <a:cxn ang="0">
                            <a:pos x="178" y="289"/>
                          </a:cxn>
                          <a:cxn ang="0">
                            <a:pos x="198" y="283"/>
                          </a:cxn>
                          <a:cxn ang="0">
                            <a:pos x="210" y="270"/>
                          </a:cxn>
                          <a:cxn ang="0">
                            <a:pos x="206" y="238"/>
                          </a:cxn>
                          <a:cxn ang="0">
                            <a:pos x="214" y="203"/>
                          </a:cxn>
                          <a:cxn ang="0">
                            <a:pos x="232" y="168"/>
                          </a:cxn>
                          <a:cxn ang="0">
                            <a:pos x="258" y="131"/>
                          </a:cxn>
                          <a:cxn ang="0">
                            <a:pos x="299" y="92"/>
                          </a:cxn>
                          <a:cxn ang="0">
                            <a:pos x="341" y="56"/>
                          </a:cxn>
                          <a:cxn ang="0">
                            <a:pos x="382" y="26"/>
                          </a:cxn>
                          <a:cxn ang="0">
                            <a:pos x="426" y="6"/>
                          </a:cxn>
                          <a:cxn ang="0">
                            <a:pos x="457" y="0"/>
                          </a:cxn>
                          <a:cxn ang="0">
                            <a:pos x="485" y="10"/>
                          </a:cxn>
                          <a:cxn ang="0">
                            <a:pos x="501" y="28"/>
                          </a:cxn>
                          <a:cxn ang="0">
                            <a:pos x="508" y="53"/>
                          </a:cxn>
                          <a:cxn ang="0">
                            <a:pos x="505" y="88"/>
                          </a:cxn>
                          <a:cxn ang="0">
                            <a:pos x="491" y="126"/>
                          </a:cxn>
                          <a:cxn ang="0">
                            <a:pos x="473" y="159"/>
                          </a:cxn>
                          <a:cxn ang="0">
                            <a:pos x="447" y="195"/>
                          </a:cxn>
                          <a:cxn ang="0">
                            <a:pos x="417" y="225"/>
                          </a:cxn>
                          <a:cxn ang="0">
                            <a:pos x="375" y="259"/>
                          </a:cxn>
                          <a:cxn ang="0">
                            <a:pos x="337" y="287"/>
                          </a:cxn>
                          <a:cxn ang="0">
                            <a:pos x="304" y="303"/>
                          </a:cxn>
                          <a:cxn ang="0">
                            <a:pos x="274" y="305"/>
                          </a:cxn>
                          <a:cxn ang="0">
                            <a:pos x="247" y="301"/>
                          </a:cxn>
                          <a:cxn ang="0">
                            <a:pos x="228" y="308"/>
                          </a:cxn>
                          <a:cxn ang="0">
                            <a:pos x="217" y="325"/>
                          </a:cxn>
                          <a:cxn ang="0">
                            <a:pos x="207" y="355"/>
                          </a:cxn>
                          <a:cxn ang="0">
                            <a:pos x="183" y="388"/>
                          </a:cxn>
                          <a:cxn ang="0">
                            <a:pos x="145" y="424"/>
                          </a:cxn>
                          <a:cxn ang="0">
                            <a:pos x="117" y="455"/>
                          </a:cxn>
                          <a:cxn ang="0">
                            <a:pos x="90" y="482"/>
                          </a:cxn>
                          <a:cxn ang="0">
                            <a:pos x="67" y="499"/>
                          </a:cxn>
                          <a:cxn ang="0">
                            <a:pos x="41" y="508"/>
                          </a:cxn>
                          <a:cxn ang="0">
                            <a:pos x="19" y="509"/>
                          </a:cxn>
                          <a:cxn ang="0">
                            <a:pos x="1" y="499"/>
                          </a:cxn>
                          <a:cxn ang="0">
                            <a:pos x="0" y="476"/>
                          </a:cxn>
                          <a:cxn ang="0">
                            <a:pos x="6" y="453"/>
                          </a:cxn>
                        </a:cxnLst>
                        <a:rect l="0" t="0" r="r" b="b"/>
                        <a:pathLst>
                          <a:path w="508" h="509">
                            <a:moveTo>
                              <a:pt x="6" y="453"/>
                            </a:moveTo>
                            <a:lnTo>
                              <a:pt x="32" y="419"/>
                            </a:lnTo>
                            <a:lnTo>
                              <a:pt x="70" y="372"/>
                            </a:lnTo>
                            <a:lnTo>
                              <a:pt x="116" y="327"/>
                            </a:lnTo>
                            <a:lnTo>
                              <a:pt x="151" y="299"/>
                            </a:lnTo>
                            <a:lnTo>
                              <a:pt x="178" y="289"/>
                            </a:lnTo>
                            <a:lnTo>
                              <a:pt x="198" y="283"/>
                            </a:lnTo>
                            <a:lnTo>
                              <a:pt x="210" y="270"/>
                            </a:lnTo>
                            <a:lnTo>
                              <a:pt x="206" y="238"/>
                            </a:lnTo>
                            <a:lnTo>
                              <a:pt x="214" y="203"/>
                            </a:lnTo>
                            <a:lnTo>
                              <a:pt x="232" y="168"/>
                            </a:lnTo>
                            <a:lnTo>
                              <a:pt x="258" y="131"/>
                            </a:lnTo>
                            <a:lnTo>
                              <a:pt x="299" y="92"/>
                            </a:lnTo>
                            <a:lnTo>
                              <a:pt x="341" y="56"/>
                            </a:lnTo>
                            <a:lnTo>
                              <a:pt x="382" y="26"/>
                            </a:lnTo>
                            <a:lnTo>
                              <a:pt x="426" y="6"/>
                            </a:lnTo>
                            <a:lnTo>
                              <a:pt x="457" y="0"/>
                            </a:lnTo>
                            <a:lnTo>
                              <a:pt x="485" y="10"/>
                            </a:lnTo>
                            <a:lnTo>
                              <a:pt x="501" y="28"/>
                            </a:lnTo>
                            <a:lnTo>
                              <a:pt x="508" y="53"/>
                            </a:lnTo>
                            <a:lnTo>
                              <a:pt x="505" y="88"/>
                            </a:lnTo>
                            <a:lnTo>
                              <a:pt x="491" y="126"/>
                            </a:lnTo>
                            <a:lnTo>
                              <a:pt x="473" y="159"/>
                            </a:lnTo>
                            <a:lnTo>
                              <a:pt x="447" y="195"/>
                            </a:lnTo>
                            <a:lnTo>
                              <a:pt x="417" y="225"/>
                            </a:lnTo>
                            <a:lnTo>
                              <a:pt x="375" y="259"/>
                            </a:lnTo>
                            <a:lnTo>
                              <a:pt x="337" y="287"/>
                            </a:lnTo>
                            <a:lnTo>
                              <a:pt x="304" y="303"/>
                            </a:lnTo>
                            <a:lnTo>
                              <a:pt x="274" y="305"/>
                            </a:lnTo>
                            <a:lnTo>
                              <a:pt x="247" y="301"/>
                            </a:lnTo>
                            <a:lnTo>
                              <a:pt x="228" y="308"/>
                            </a:lnTo>
                            <a:lnTo>
                              <a:pt x="217" y="325"/>
                            </a:lnTo>
                            <a:lnTo>
                              <a:pt x="207" y="355"/>
                            </a:lnTo>
                            <a:lnTo>
                              <a:pt x="183" y="388"/>
                            </a:lnTo>
                            <a:lnTo>
                              <a:pt x="145" y="424"/>
                            </a:lnTo>
                            <a:lnTo>
                              <a:pt x="117" y="455"/>
                            </a:lnTo>
                            <a:lnTo>
                              <a:pt x="90" y="482"/>
                            </a:lnTo>
                            <a:lnTo>
                              <a:pt x="67" y="499"/>
                            </a:lnTo>
                            <a:lnTo>
                              <a:pt x="41" y="508"/>
                            </a:lnTo>
                            <a:lnTo>
                              <a:pt x="19" y="509"/>
                            </a:lnTo>
                            <a:lnTo>
                              <a:pt x="1" y="499"/>
                            </a:lnTo>
                            <a:lnTo>
                              <a:pt x="0" y="476"/>
                            </a:lnTo>
                            <a:lnTo>
                              <a:pt x="6" y="453"/>
                            </a:lnTo>
                            <a:close/>
                          </a:path>
                        </a:pathLst>
                      </a:custGeom>
                      <a:solidFill>
                        <a:srgbClr val="A0A0C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188" name="Freeform 3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80" y="2443"/>
                        <a:ext cx="61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97"/>
                          </a:cxn>
                          <a:cxn ang="0">
                            <a:pos x="10" y="168"/>
                          </a:cxn>
                          <a:cxn ang="0">
                            <a:pos x="26" y="142"/>
                          </a:cxn>
                          <a:cxn ang="0">
                            <a:pos x="57" y="105"/>
                          </a:cxn>
                          <a:cxn ang="0">
                            <a:pos x="87" y="75"/>
                          </a:cxn>
                          <a:cxn ang="0">
                            <a:pos x="126" y="45"/>
                          </a:cxn>
                          <a:cxn ang="0">
                            <a:pos x="163" y="21"/>
                          </a:cxn>
                          <a:cxn ang="0">
                            <a:pos x="194" y="4"/>
                          </a:cxn>
                          <a:cxn ang="0">
                            <a:pos x="219" y="0"/>
                          </a:cxn>
                          <a:cxn ang="0">
                            <a:pos x="238" y="8"/>
                          </a:cxn>
                          <a:cxn ang="0">
                            <a:pos x="244" y="32"/>
                          </a:cxn>
                          <a:cxn ang="0">
                            <a:pos x="235" y="60"/>
                          </a:cxn>
                          <a:cxn ang="0">
                            <a:pos x="219" y="92"/>
                          </a:cxn>
                          <a:cxn ang="0">
                            <a:pos x="188" y="132"/>
                          </a:cxn>
                          <a:cxn ang="0">
                            <a:pos x="159" y="162"/>
                          </a:cxn>
                          <a:cxn ang="0">
                            <a:pos x="126" y="191"/>
                          </a:cxn>
                          <a:cxn ang="0">
                            <a:pos x="91" y="219"/>
                          </a:cxn>
                          <a:cxn ang="0">
                            <a:pos x="48" y="243"/>
                          </a:cxn>
                          <a:cxn ang="0">
                            <a:pos x="19" y="240"/>
                          </a:cxn>
                          <a:cxn ang="0">
                            <a:pos x="3" y="226"/>
                          </a:cxn>
                          <a:cxn ang="0">
                            <a:pos x="0" y="197"/>
                          </a:cxn>
                        </a:cxnLst>
                        <a:rect l="0" t="0" r="r" b="b"/>
                        <a:pathLst>
                          <a:path w="244" h="243">
                            <a:moveTo>
                              <a:pt x="0" y="197"/>
                            </a:moveTo>
                            <a:lnTo>
                              <a:pt x="10" y="168"/>
                            </a:lnTo>
                            <a:lnTo>
                              <a:pt x="26" y="142"/>
                            </a:lnTo>
                            <a:lnTo>
                              <a:pt x="57" y="105"/>
                            </a:lnTo>
                            <a:lnTo>
                              <a:pt x="87" y="75"/>
                            </a:lnTo>
                            <a:lnTo>
                              <a:pt x="126" y="45"/>
                            </a:lnTo>
                            <a:lnTo>
                              <a:pt x="163" y="21"/>
                            </a:lnTo>
                            <a:lnTo>
                              <a:pt x="194" y="4"/>
                            </a:lnTo>
                            <a:lnTo>
                              <a:pt x="219" y="0"/>
                            </a:lnTo>
                            <a:lnTo>
                              <a:pt x="238" y="8"/>
                            </a:lnTo>
                            <a:lnTo>
                              <a:pt x="244" y="32"/>
                            </a:lnTo>
                            <a:lnTo>
                              <a:pt x="235" y="60"/>
                            </a:lnTo>
                            <a:lnTo>
                              <a:pt x="219" y="92"/>
                            </a:lnTo>
                            <a:lnTo>
                              <a:pt x="188" y="132"/>
                            </a:lnTo>
                            <a:lnTo>
                              <a:pt x="159" y="162"/>
                            </a:lnTo>
                            <a:lnTo>
                              <a:pt x="126" y="191"/>
                            </a:lnTo>
                            <a:lnTo>
                              <a:pt x="91" y="219"/>
                            </a:lnTo>
                            <a:lnTo>
                              <a:pt x="48" y="243"/>
                            </a:lnTo>
                            <a:lnTo>
                              <a:pt x="19" y="240"/>
                            </a:lnTo>
                            <a:lnTo>
                              <a:pt x="3" y="226"/>
                            </a:lnTo>
                            <a:lnTo>
                              <a:pt x="0" y="197"/>
                            </a:lnTo>
                            <a:close/>
                          </a:path>
                        </a:pathLst>
                      </a:custGeom>
                      <a:solidFill>
                        <a:srgbClr val="E0E0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189" name="Freeform 397"/>
                    <p:cNvSpPr>
                      <a:spLocks/>
                    </p:cNvSpPr>
                    <p:nvPr/>
                  </p:nvSpPr>
                  <p:spPr bwMode="auto">
                    <a:xfrm>
                      <a:off x="5339" y="2526"/>
                      <a:ext cx="41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124" y="0"/>
                        </a:cxn>
                        <a:cxn ang="0">
                          <a:pos x="140" y="5"/>
                        </a:cxn>
                        <a:cxn ang="0">
                          <a:pos x="149" y="17"/>
                        </a:cxn>
                        <a:cxn ang="0">
                          <a:pos x="150" y="30"/>
                        </a:cxn>
                        <a:cxn ang="0">
                          <a:pos x="145" y="41"/>
                        </a:cxn>
                        <a:cxn ang="0">
                          <a:pos x="153" y="46"/>
                        </a:cxn>
                        <a:cxn ang="0">
                          <a:pos x="163" y="60"/>
                        </a:cxn>
                        <a:cxn ang="0">
                          <a:pos x="164" y="76"/>
                        </a:cxn>
                        <a:cxn ang="0">
                          <a:pos x="154" y="86"/>
                        </a:cxn>
                        <a:cxn ang="0">
                          <a:pos x="140" y="94"/>
                        </a:cxn>
                        <a:cxn ang="0">
                          <a:pos x="149" y="110"/>
                        </a:cxn>
                        <a:cxn ang="0">
                          <a:pos x="150" y="128"/>
                        </a:cxn>
                        <a:cxn ang="0">
                          <a:pos x="141" y="142"/>
                        </a:cxn>
                        <a:cxn ang="0">
                          <a:pos x="121" y="148"/>
                        </a:cxn>
                        <a:cxn ang="0">
                          <a:pos x="92" y="144"/>
                        </a:cxn>
                        <a:cxn ang="0">
                          <a:pos x="93" y="159"/>
                        </a:cxn>
                        <a:cxn ang="0">
                          <a:pos x="92" y="181"/>
                        </a:cxn>
                        <a:cxn ang="0">
                          <a:pos x="86" y="198"/>
                        </a:cxn>
                        <a:cxn ang="0">
                          <a:pos x="78" y="210"/>
                        </a:cxn>
                        <a:cxn ang="0">
                          <a:pos x="66" y="217"/>
                        </a:cxn>
                        <a:cxn ang="0">
                          <a:pos x="49" y="218"/>
                        </a:cxn>
                        <a:cxn ang="0">
                          <a:pos x="29" y="211"/>
                        </a:cxn>
                        <a:cxn ang="0">
                          <a:pos x="17" y="197"/>
                        </a:cxn>
                        <a:cxn ang="0">
                          <a:pos x="3" y="173"/>
                        </a:cxn>
                        <a:cxn ang="0">
                          <a:pos x="0" y="155"/>
                        </a:cxn>
                        <a:cxn ang="0">
                          <a:pos x="7" y="144"/>
                        </a:cxn>
                        <a:cxn ang="0">
                          <a:pos x="17" y="139"/>
                        </a:cxn>
                        <a:cxn ang="0">
                          <a:pos x="26" y="137"/>
                        </a:cxn>
                        <a:cxn ang="0">
                          <a:pos x="22" y="124"/>
                        </a:cxn>
                        <a:cxn ang="0">
                          <a:pos x="11" y="114"/>
                        </a:cxn>
                        <a:cxn ang="0">
                          <a:pos x="7" y="102"/>
                        </a:cxn>
                        <a:cxn ang="0">
                          <a:pos x="12" y="90"/>
                        </a:cxn>
                        <a:cxn ang="0">
                          <a:pos x="28" y="82"/>
                        </a:cxn>
                        <a:cxn ang="0">
                          <a:pos x="20" y="73"/>
                        </a:cxn>
                        <a:cxn ang="0">
                          <a:pos x="20" y="59"/>
                        </a:cxn>
                        <a:cxn ang="0">
                          <a:pos x="32" y="51"/>
                        </a:cxn>
                        <a:cxn ang="0">
                          <a:pos x="27" y="39"/>
                        </a:cxn>
                        <a:cxn ang="0">
                          <a:pos x="34" y="24"/>
                        </a:cxn>
                        <a:cxn ang="0">
                          <a:pos x="45" y="16"/>
                        </a:cxn>
                        <a:cxn ang="0">
                          <a:pos x="62" y="14"/>
                        </a:cxn>
                        <a:cxn ang="0">
                          <a:pos x="70" y="16"/>
                        </a:cxn>
                        <a:cxn ang="0">
                          <a:pos x="80" y="17"/>
                        </a:cxn>
                        <a:cxn ang="0">
                          <a:pos x="96" y="11"/>
                        </a:cxn>
                        <a:cxn ang="0">
                          <a:pos x="124" y="0"/>
                        </a:cxn>
                      </a:cxnLst>
                      <a:rect l="0" t="0" r="r" b="b"/>
                      <a:pathLst>
                        <a:path w="164" h="218">
                          <a:moveTo>
                            <a:pt x="124" y="0"/>
                          </a:moveTo>
                          <a:lnTo>
                            <a:pt x="140" y="5"/>
                          </a:lnTo>
                          <a:lnTo>
                            <a:pt x="149" y="17"/>
                          </a:lnTo>
                          <a:lnTo>
                            <a:pt x="150" y="30"/>
                          </a:lnTo>
                          <a:lnTo>
                            <a:pt x="145" y="41"/>
                          </a:lnTo>
                          <a:lnTo>
                            <a:pt x="153" y="46"/>
                          </a:lnTo>
                          <a:lnTo>
                            <a:pt x="163" y="60"/>
                          </a:lnTo>
                          <a:lnTo>
                            <a:pt x="164" y="76"/>
                          </a:lnTo>
                          <a:lnTo>
                            <a:pt x="154" y="86"/>
                          </a:lnTo>
                          <a:lnTo>
                            <a:pt x="140" y="94"/>
                          </a:lnTo>
                          <a:lnTo>
                            <a:pt x="149" y="110"/>
                          </a:lnTo>
                          <a:lnTo>
                            <a:pt x="150" y="128"/>
                          </a:lnTo>
                          <a:lnTo>
                            <a:pt x="141" y="142"/>
                          </a:lnTo>
                          <a:lnTo>
                            <a:pt x="121" y="148"/>
                          </a:lnTo>
                          <a:lnTo>
                            <a:pt x="92" y="144"/>
                          </a:lnTo>
                          <a:lnTo>
                            <a:pt x="93" y="159"/>
                          </a:lnTo>
                          <a:lnTo>
                            <a:pt x="92" y="181"/>
                          </a:lnTo>
                          <a:lnTo>
                            <a:pt x="86" y="198"/>
                          </a:lnTo>
                          <a:lnTo>
                            <a:pt x="78" y="210"/>
                          </a:lnTo>
                          <a:lnTo>
                            <a:pt x="66" y="217"/>
                          </a:lnTo>
                          <a:lnTo>
                            <a:pt x="49" y="218"/>
                          </a:lnTo>
                          <a:lnTo>
                            <a:pt x="29" y="211"/>
                          </a:lnTo>
                          <a:lnTo>
                            <a:pt x="17" y="197"/>
                          </a:lnTo>
                          <a:lnTo>
                            <a:pt x="3" y="173"/>
                          </a:lnTo>
                          <a:lnTo>
                            <a:pt x="0" y="155"/>
                          </a:lnTo>
                          <a:lnTo>
                            <a:pt x="7" y="144"/>
                          </a:lnTo>
                          <a:lnTo>
                            <a:pt x="17" y="139"/>
                          </a:lnTo>
                          <a:lnTo>
                            <a:pt x="26" y="137"/>
                          </a:lnTo>
                          <a:lnTo>
                            <a:pt x="22" y="124"/>
                          </a:lnTo>
                          <a:lnTo>
                            <a:pt x="11" y="114"/>
                          </a:lnTo>
                          <a:lnTo>
                            <a:pt x="7" y="102"/>
                          </a:lnTo>
                          <a:lnTo>
                            <a:pt x="12" y="90"/>
                          </a:lnTo>
                          <a:lnTo>
                            <a:pt x="28" y="82"/>
                          </a:lnTo>
                          <a:lnTo>
                            <a:pt x="20" y="73"/>
                          </a:lnTo>
                          <a:lnTo>
                            <a:pt x="20" y="59"/>
                          </a:lnTo>
                          <a:lnTo>
                            <a:pt x="32" y="51"/>
                          </a:lnTo>
                          <a:lnTo>
                            <a:pt x="27" y="39"/>
                          </a:lnTo>
                          <a:lnTo>
                            <a:pt x="34" y="24"/>
                          </a:lnTo>
                          <a:lnTo>
                            <a:pt x="45" y="16"/>
                          </a:lnTo>
                          <a:lnTo>
                            <a:pt x="62" y="14"/>
                          </a:lnTo>
                          <a:lnTo>
                            <a:pt x="70" y="16"/>
                          </a:lnTo>
                          <a:lnTo>
                            <a:pt x="80" y="17"/>
                          </a:lnTo>
                          <a:lnTo>
                            <a:pt x="96" y="11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solidFill>
                      <a:srgbClr val="E0A080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190" name="Freeform 398"/>
                    <p:cNvSpPr>
                      <a:spLocks/>
                    </p:cNvSpPr>
                    <p:nvPr/>
                  </p:nvSpPr>
                  <p:spPr bwMode="auto">
                    <a:xfrm>
                      <a:off x="5354" y="2549"/>
                      <a:ext cx="20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9"/>
                        </a:cxn>
                        <a:cxn ang="0">
                          <a:pos x="33" y="15"/>
                        </a:cxn>
                        <a:cxn ang="0">
                          <a:pos x="52" y="12"/>
                        </a:cxn>
                        <a:cxn ang="0">
                          <a:pos x="71" y="6"/>
                        </a:cxn>
                        <a:cxn ang="0">
                          <a:pos x="83" y="0"/>
                        </a:cxn>
                      </a:cxnLst>
                      <a:rect l="0" t="0" r="r" b="b"/>
                      <a:pathLst>
                        <a:path w="83" h="15">
                          <a:moveTo>
                            <a:pt x="0" y="3"/>
                          </a:moveTo>
                          <a:lnTo>
                            <a:pt x="12" y="9"/>
                          </a:lnTo>
                          <a:lnTo>
                            <a:pt x="33" y="15"/>
                          </a:lnTo>
                          <a:lnTo>
                            <a:pt x="52" y="12"/>
                          </a:lnTo>
                          <a:lnTo>
                            <a:pt x="71" y="6"/>
                          </a:lnTo>
                          <a:lnTo>
                            <a:pt x="83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191" name="Freeform 399"/>
                    <p:cNvSpPr>
                      <a:spLocks/>
                    </p:cNvSpPr>
                    <p:nvPr/>
                  </p:nvSpPr>
                  <p:spPr bwMode="auto">
                    <a:xfrm>
                      <a:off x="5350" y="2558"/>
                      <a:ext cx="1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15"/>
                        </a:cxn>
                        <a:cxn ang="0">
                          <a:pos x="35" y="14"/>
                        </a:cxn>
                        <a:cxn ang="0">
                          <a:pos x="18" y="1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0" h="15">
                          <a:moveTo>
                            <a:pt x="50" y="15"/>
                          </a:moveTo>
                          <a:lnTo>
                            <a:pt x="35" y="14"/>
                          </a:lnTo>
                          <a:lnTo>
                            <a:pt x="18" y="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192" name="Freeform 400"/>
                    <p:cNvSpPr>
                      <a:spLocks/>
                    </p:cNvSpPr>
                    <p:nvPr/>
                  </p:nvSpPr>
                  <p:spPr bwMode="auto">
                    <a:xfrm>
                      <a:off x="5349" y="2563"/>
                      <a:ext cx="11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1"/>
                        </a:cxn>
                        <a:cxn ang="0">
                          <a:pos x="33" y="15"/>
                        </a:cxn>
                        <a:cxn ang="0">
                          <a:pos x="22" y="15"/>
                        </a:cxn>
                        <a:cxn ang="0">
                          <a:pos x="10" y="21"/>
                        </a:cxn>
                        <a:cxn ang="0">
                          <a:pos x="7" y="1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1">
                          <a:moveTo>
                            <a:pt x="46" y="21"/>
                          </a:moveTo>
                          <a:lnTo>
                            <a:pt x="33" y="15"/>
                          </a:lnTo>
                          <a:lnTo>
                            <a:pt x="22" y="15"/>
                          </a:lnTo>
                          <a:lnTo>
                            <a:pt x="10" y="21"/>
                          </a:lnTo>
                          <a:lnTo>
                            <a:pt x="7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193" name="Freeform 401"/>
                    <p:cNvSpPr>
                      <a:spLocks/>
                    </p:cNvSpPr>
                    <p:nvPr/>
                  </p:nvSpPr>
                  <p:spPr bwMode="auto">
                    <a:xfrm>
                      <a:off x="5354" y="2537"/>
                      <a:ext cx="21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83" y="0"/>
                        </a:cxn>
                        <a:cxn ang="0">
                          <a:pos x="71" y="3"/>
                        </a:cxn>
                        <a:cxn ang="0">
                          <a:pos x="59" y="6"/>
                        </a:cxn>
                        <a:cxn ang="0">
                          <a:pos x="51" y="11"/>
                        </a:cxn>
                        <a:cxn ang="0">
                          <a:pos x="41" y="16"/>
                        </a:cxn>
                        <a:cxn ang="0">
                          <a:pos x="29" y="19"/>
                        </a:cxn>
                        <a:cxn ang="0">
                          <a:pos x="19" y="17"/>
                        </a:cxn>
                        <a:cxn ang="0">
                          <a:pos x="8" y="13"/>
                        </a:cxn>
                        <a:cxn ang="0">
                          <a:pos x="0" y="8"/>
                        </a:cxn>
                      </a:cxnLst>
                      <a:rect l="0" t="0" r="r" b="b"/>
                      <a:pathLst>
                        <a:path w="83" h="19">
                          <a:moveTo>
                            <a:pt x="83" y="0"/>
                          </a:moveTo>
                          <a:lnTo>
                            <a:pt x="71" y="3"/>
                          </a:lnTo>
                          <a:lnTo>
                            <a:pt x="59" y="6"/>
                          </a:lnTo>
                          <a:lnTo>
                            <a:pt x="51" y="11"/>
                          </a:lnTo>
                          <a:lnTo>
                            <a:pt x="41" y="16"/>
                          </a:lnTo>
                          <a:lnTo>
                            <a:pt x="29" y="19"/>
                          </a:lnTo>
                          <a:lnTo>
                            <a:pt x="19" y="17"/>
                          </a:lnTo>
                          <a:lnTo>
                            <a:pt x="8" y="13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290194" name="Group 402"/>
              <p:cNvGrpSpPr>
                <a:grpSpLocks/>
              </p:cNvGrpSpPr>
              <p:nvPr/>
            </p:nvGrpSpPr>
            <p:grpSpPr bwMode="auto">
              <a:xfrm>
                <a:off x="5302" y="2346"/>
                <a:ext cx="102" cy="165"/>
                <a:chOff x="5302" y="2346"/>
                <a:chExt cx="102" cy="165"/>
              </a:xfrm>
            </p:grpSpPr>
            <p:grpSp>
              <p:nvGrpSpPr>
                <p:cNvPr id="290195" name="Group 403"/>
                <p:cNvGrpSpPr>
                  <a:grpSpLocks/>
                </p:cNvGrpSpPr>
                <p:nvPr/>
              </p:nvGrpSpPr>
              <p:grpSpPr bwMode="auto">
                <a:xfrm>
                  <a:off x="5302" y="2372"/>
                  <a:ext cx="86" cy="139"/>
                  <a:chOff x="5302" y="2372"/>
                  <a:chExt cx="86" cy="139"/>
                </a:xfrm>
              </p:grpSpPr>
              <p:sp>
                <p:nvSpPr>
                  <p:cNvPr id="290196" name="Freeform 404"/>
                  <p:cNvSpPr>
                    <a:spLocks/>
                  </p:cNvSpPr>
                  <p:nvPr/>
                </p:nvSpPr>
                <p:spPr bwMode="auto">
                  <a:xfrm>
                    <a:off x="5302" y="2372"/>
                    <a:ext cx="86" cy="139"/>
                  </a:xfrm>
                  <a:custGeom>
                    <a:avLst/>
                    <a:gdLst/>
                    <a:ahLst/>
                    <a:cxnLst>
                      <a:cxn ang="0">
                        <a:pos x="11" y="151"/>
                      </a:cxn>
                      <a:cxn ang="0">
                        <a:pos x="3" y="185"/>
                      </a:cxn>
                      <a:cxn ang="0">
                        <a:pos x="0" y="220"/>
                      </a:cxn>
                      <a:cxn ang="0">
                        <a:pos x="9" y="295"/>
                      </a:cxn>
                      <a:cxn ang="0">
                        <a:pos x="15" y="360"/>
                      </a:cxn>
                      <a:cxn ang="0">
                        <a:pos x="31" y="399"/>
                      </a:cxn>
                      <a:cxn ang="0">
                        <a:pos x="48" y="447"/>
                      </a:cxn>
                      <a:cxn ang="0">
                        <a:pos x="59" y="472"/>
                      </a:cxn>
                      <a:cxn ang="0">
                        <a:pos x="73" y="504"/>
                      </a:cxn>
                      <a:cxn ang="0">
                        <a:pos x="83" y="529"/>
                      </a:cxn>
                      <a:cxn ang="0">
                        <a:pos x="95" y="547"/>
                      </a:cxn>
                      <a:cxn ang="0">
                        <a:pos x="106" y="556"/>
                      </a:cxn>
                      <a:cxn ang="0">
                        <a:pos x="118" y="558"/>
                      </a:cxn>
                      <a:cxn ang="0">
                        <a:pos x="131" y="554"/>
                      </a:cxn>
                      <a:cxn ang="0">
                        <a:pos x="141" y="555"/>
                      </a:cxn>
                      <a:cxn ang="0">
                        <a:pos x="148" y="551"/>
                      </a:cxn>
                      <a:cxn ang="0">
                        <a:pos x="159" y="537"/>
                      </a:cxn>
                      <a:cxn ang="0">
                        <a:pos x="174" y="505"/>
                      </a:cxn>
                      <a:cxn ang="0">
                        <a:pos x="186" y="466"/>
                      </a:cxn>
                      <a:cxn ang="0">
                        <a:pos x="196" y="432"/>
                      </a:cxn>
                      <a:cxn ang="0">
                        <a:pos x="200" y="401"/>
                      </a:cxn>
                      <a:cxn ang="0">
                        <a:pos x="208" y="379"/>
                      </a:cxn>
                      <a:cxn ang="0">
                        <a:pos x="220" y="351"/>
                      </a:cxn>
                      <a:cxn ang="0">
                        <a:pos x="234" y="331"/>
                      </a:cxn>
                      <a:cxn ang="0">
                        <a:pos x="222" y="318"/>
                      </a:cxn>
                      <a:cxn ang="0">
                        <a:pos x="206" y="310"/>
                      </a:cxn>
                      <a:cxn ang="0">
                        <a:pos x="218" y="294"/>
                      </a:cxn>
                      <a:cxn ang="0">
                        <a:pos x="220" y="278"/>
                      </a:cxn>
                      <a:cxn ang="0">
                        <a:pos x="225" y="267"/>
                      </a:cxn>
                      <a:cxn ang="0">
                        <a:pos x="233" y="256"/>
                      </a:cxn>
                      <a:cxn ang="0">
                        <a:pos x="240" y="261"/>
                      </a:cxn>
                      <a:cxn ang="0">
                        <a:pos x="247" y="264"/>
                      </a:cxn>
                      <a:cxn ang="0">
                        <a:pos x="255" y="276"/>
                      </a:cxn>
                      <a:cxn ang="0">
                        <a:pos x="258" y="291"/>
                      </a:cxn>
                      <a:cxn ang="0">
                        <a:pos x="263" y="296"/>
                      </a:cxn>
                      <a:cxn ang="0">
                        <a:pos x="274" y="297"/>
                      </a:cxn>
                      <a:cxn ang="0">
                        <a:pos x="281" y="293"/>
                      </a:cxn>
                      <a:cxn ang="0">
                        <a:pos x="286" y="282"/>
                      </a:cxn>
                      <a:cxn ang="0">
                        <a:pos x="294" y="251"/>
                      </a:cxn>
                      <a:cxn ang="0">
                        <a:pos x="309" y="232"/>
                      </a:cxn>
                      <a:cxn ang="0">
                        <a:pos x="318" y="221"/>
                      </a:cxn>
                      <a:cxn ang="0">
                        <a:pos x="322" y="207"/>
                      </a:cxn>
                      <a:cxn ang="0">
                        <a:pos x="313" y="177"/>
                      </a:cxn>
                      <a:cxn ang="0">
                        <a:pos x="307" y="160"/>
                      </a:cxn>
                      <a:cxn ang="0">
                        <a:pos x="314" y="140"/>
                      </a:cxn>
                      <a:cxn ang="0">
                        <a:pos x="331" y="122"/>
                      </a:cxn>
                      <a:cxn ang="0">
                        <a:pos x="343" y="106"/>
                      </a:cxn>
                      <a:cxn ang="0">
                        <a:pos x="334" y="68"/>
                      </a:cxn>
                      <a:cxn ang="0">
                        <a:pos x="315" y="38"/>
                      </a:cxn>
                      <a:cxn ang="0">
                        <a:pos x="268" y="12"/>
                      </a:cxn>
                      <a:cxn ang="0">
                        <a:pos x="219" y="0"/>
                      </a:cxn>
                      <a:cxn ang="0">
                        <a:pos x="169" y="5"/>
                      </a:cxn>
                      <a:cxn ang="0">
                        <a:pos x="114" y="24"/>
                      </a:cxn>
                      <a:cxn ang="0">
                        <a:pos x="97" y="43"/>
                      </a:cxn>
                      <a:cxn ang="0">
                        <a:pos x="89" y="62"/>
                      </a:cxn>
                      <a:cxn ang="0">
                        <a:pos x="81" y="89"/>
                      </a:cxn>
                      <a:cxn ang="0">
                        <a:pos x="75" y="101"/>
                      </a:cxn>
                      <a:cxn ang="0">
                        <a:pos x="37" y="123"/>
                      </a:cxn>
                      <a:cxn ang="0">
                        <a:pos x="21" y="137"/>
                      </a:cxn>
                      <a:cxn ang="0">
                        <a:pos x="11" y="151"/>
                      </a:cxn>
                    </a:cxnLst>
                    <a:rect l="0" t="0" r="r" b="b"/>
                    <a:pathLst>
                      <a:path w="343" h="558">
                        <a:moveTo>
                          <a:pt x="11" y="151"/>
                        </a:moveTo>
                        <a:lnTo>
                          <a:pt x="3" y="185"/>
                        </a:lnTo>
                        <a:lnTo>
                          <a:pt x="0" y="220"/>
                        </a:lnTo>
                        <a:lnTo>
                          <a:pt x="9" y="295"/>
                        </a:lnTo>
                        <a:lnTo>
                          <a:pt x="15" y="360"/>
                        </a:lnTo>
                        <a:lnTo>
                          <a:pt x="31" y="399"/>
                        </a:lnTo>
                        <a:lnTo>
                          <a:pt x="48" y="447"/>
                        </a:lnTo>
                        <a:lnTo>
                          <a:pt x="59" y="472"/>
                        </a:lnTo>
                        <a:lnTo>
                          <a:pt x="73" y="504"/>
                        </a:lnTo>
                        <a:lnTo>
                          <a:pt x="83" y="529"/>
                        </a:lnTo>
                        <a:lnTo>
                          <a:pt x="95" y="547"/>
                        </a:lnTo>
                        <a:lnTo>
                          <a:pt x="106" y="556"/>
                        </a:lnTo>
                        <a:lnTo>
                          <a:pt x="118" y="558"/>
                        </a:lnTo>
                        <a:lnTo>
                          <a:pt x="131" y="554"/>
                        </a:lnTo>
                        <a:lnTo>
                          <a:pt x="141" y="555"/>
                        </a:lnTo>
                        <a:lnTo>
                          <a:pt x="148" y="551"/>
                        </a:lnTo>
                        <a:lnTo>
                          <a:pt x="159" y="537"/>
                        </a:lnTo>
                        <a:lnTo>
                          <a:pt x="174" y="505"/>
                        </a:lnTo>
                        <a:lnTo>
                          <a:pt x="186" y="466"/>
                        </a:lnTo>
                        <a:lnTo>
                          <a:pt x="196" y="432"/>
                        </a:lnTo>
                        <a:lnTo>
                          <a:pt x="200" y="401"/>
                        </a:lnTo>
                        <a:lnTo>
                          <a:pt x="208" y="379"/>
                        </a:lnTo>
                        <a:lnTo>
                          <a:pt x="220" y="351"/>
                        </a:lnTo>
                        <a:lnTo>
                          <a:pt x="234" y="331"/>
                        </a:lnTo>
                        <a:lnTo>
                          <a:pt x="222" y="318"/>
                        </a:lnTo>
                        <a:lnTo>
                          <a:pt x="206" y="310"/>
                        </a:lnTo>
                        <a:lnTo>
                          <a:pt x="218" y="294"/>
                        </a:lnTo>
                        <a:lnTo>
                          <a:pt x="220" y="278"/>
                        </a:lnTo>
                        <a:lnTo>
                          <a:pt x="225" y="267"/>
                        </a:lnTo>
                        <a:lnTo>
                          <a:pt x="233" y="256"/>
                        </a:lnTo>
                        <a:lnTo>
                          <a:pt x="240" y="261"/>
                        </a:lnTo>
                        <a:lnTo>
                          <a:pt x="247" y="264"/>
                        </a:lnTo>
                        <a:lnTo>
                          <a:pt x="255" y="276"/>
                        </a:lnTo>
                        <a:lnTo>
                          <a:pt x="258" y="291"/>
                        </a:lnTo>
                        <a:lnTo>
                          <a:pt x="263" y="296"/>
                        </a:lnTo>
                        <a:lnTo>
                          <a:pt x="274" y="297"/>
                        </a:lnTo>
                        <a:lnTo>
                          <a:pt x="281" y="293"/>
                        </a:lnTo>
                        <a:lnTo>
                          <a:pt x="286" y="282"/>
                        </a:lnTo>
                        <a:lnTo>
                          <a:pt x="294" y="251"/>
                        </a:lnTo>
                        <a:lnTo>
                          <a:pt x="309" y="232"/>
                        </a:lnTo>
                        <a:lnTo>
                          <a:pt x="318" y="221"/>
                        </a:lnTo>
                        <a:lnTo>
                          <a:pt x="322" y="207"/>
                        </a:lnTo>
                        <a:lnTo>
                          <a:pt x="313" y="177"/>
                        </a:lnTo>
                        <a:lnTo>
                          <a:pt x="307" y="160"/>
                        </a:lnTo>
                        <a:lnTo>
                          <a:pt x="314" y="140"/>
                        </a:lnTo>
                        <a:lnTo>
                          <a:pt x="331" y="122"/>
                        </a:lnTo>
                        <a:lnTo>
                          <a:pt x="343" y="106"/>
                        </a:lnTo>
                        <a:lnTo>
                          <a:pt x="334" y="68"/>
                        </a:lnTo>
                        <a:lnTo>
                          <a:pt x="315" y="38"/>
                        </a:lnTo>
                        <a:lnTo>
                          <a:pt x="268" y="12"/>
                        </a:lnTo>
                        <a:lnTo>
                          <a:pt x="219" y="0"/>
                        </a:lnTo>
                        <a:lnTo>
                          <a:pt x="169" y="5"/>
                        </a:lnTo>
                        <a:lnTo>
                          <a:pt x="114" y="24"/>
                        </a:lnTo>
                        <a:lnTo>
                          <a:pt x="97" y="43"/>
                        </a:lnTo>
                        <a:lnTo>
                          <a:pt x="89" y="62"/>
                        </a:lnTo>
                        <a:lnTo>
                          <a:pt x="81" y="89"/>
                        </a:lnTo>
                        <a:lnTo>
                          <a:pt x="75" y="101"/>
                        </a:lnTo>
                        <a:lnTo>
                          <a:pt x="37" y="123"/>
                        </a:lnTo>
                        <a:lnTo>
                          <a:pt x="21" y="137"/>
                        </a:lnTo>
                        <a:lnTo>
                          <a:pt x="11" y="151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197" name="Group 405"/>
                  <p:cNvGrpSpPr>
                    <a:grpSpLocks/>
                  </p:cNvGrpSpPr>
                  <p:nvPr/>
                </p:nvGrpSpPr>
                <p:grpSpPr bwMode="auto">
                  <a:xfrm>
                    <a:off x="5312" y="2393"/>
                    <a:ext cx="67" cy="74"/>
                    <a:chOff x="5312" y="2393"/>
                    <a:chExt cx="67" cy="74"/>
                  </a:xfrm>
                </p:grpSpPr>
                <p:grpSp>
                  <p:nvGrpSpPr>
                    <p:cNvPr id="290198" name="Group 4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12" y="2393"/>
                      <a:ext cx="67" cy="74"/>
                      <a:chOff x="5312" y="2393"/>
                      <a:chExt cx="67" cy="74"/>
                    </a:xfrm>
                  </p:grpSpPr>
                  <p:sp>
                    <p:nvSpPr>
                      <p:cNvPr id="290199" name="Freeform 4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12" y="2401"/>
                        <a:ext cx="20" cy="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265"/>
                          </a:cxn>
                          <a:cxn ang="0">
                            <a:pos x="12" y="240"/>
                          </a:cxn>
                          <a:cxn ang="0">
                            <a:pos x="19" y="222"/>
                          </a:cxn>
                          <a:cxn ang="0">
                            <a:pos x="16" y="190"/>
                          </a:cxn>
                          <a:cxn ang="0">
                            <a:pos x="6" y="161"/>
                          </a:cxn>
                          <a:cxn ang="0">
                            <a:pos x="0" y="128"/>
                          </a:cxn>
                          <a:cxn ang="0">
                            <a:pos x="2" y="101"/>
                          </a:cxn>
                          <a:cxn ang="0">
                            <a:pos x="18" y="74"/>
                          </a:cxn>
                          <a:cxn ang="0">
                            <a:pos x="34" y="56"/>
                          </a:cxn>
                          <a:cxn ang="0">
                            <a:pos x="57" y="39"/>
                          </a:cxn>
                          <a:cxn ang="0">
                            <a:pos x="79" y="30"/>
                          </a:cxn>
                          <a:cxn ang="0">
                            <a:pos x="67" y="29"/>
                          </a:cxn>
                          <a:cxn ang="0">
                            <a:pos x="58" y="26"/>
                          </a:cxn>
                          <a:cxn ang="0">
                            <a:pos x="53" y="19"/>
                          </a:cxn>
                          <a:cxn ang="0">
                            <a:pos x="49" y="8"/>
                          </a:cxn>
                          <a:cxn ang="0">
                            <a:pos x="51" y="0"/>
                          </a:cxn>
                        </a:cxnLst>
                        <a:rect l="0" t="0" r="r" b="b"/>
                        <a:pathLst>
                          <a:path w="79" h="265">
                            <a:moveTo>
                              <a:pt x="2" y="265"/>
                            </a:moveTo>
                            <a:lnTo>
                              <a:pt x="12" y="240"/>
                            </a:lnTo>
                            <a:lnTo>
                              <a:pt x="19" y="222"/>
                            </a:lnTo>
                            <a:lnTo>
                              <a:pt x="16" y="190"/>
                            </a:lnTo>
                            <a:lnTo>
                              <a:pt x="6" y="161"/>
                            </a:lnTo>
                            <a:lnTo>
                              <a:pt x="0" y="128"/>
                            </a:lnTo>
                            <a:lnTo>
                              <a:pt x="2" y="101"/>
                            </a:lnTo>
                            <a:lnTo>
                              <a:pt x="18" y="74"/>
                            </a:lnTo>
                            <a:lnTo>
                              <a:pt x="34" y="56"/>
                            </a:lnTo>
                            <a:lnTo>
                              <a:pt x="57" y="39"/>
                            </a:lnTo>
                            <a:lnTo>
                              <a:pt x="79" y="30"/>
                            </a:lnTo>
                            <a:lnTo>
                              <a:pt x="67" y="29"/>
                            </a:lnTo>
                            <a:lnTo>
                              <a:pt x="58" y="26"/>
                            </a:lnTo>
                            <a:lnTo>
                              <a:pt x="53" y="19"/>
                            </a:lnTo>
                            <a:lnTo>
                              <a:pt x="49" y="8"/>
                            </a:lnTo>
                            <a:lnTo>
                              <a:pt x="51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0" name="Freeform 4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1" y="2411"/>
                        <a:ext cx="23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9"/>
                          </a:cxn>
                          <a:cxn ang="0">
                            <a:pos x="19" y="30"/>
                          </a:cxn>
                          <a:cxn ang="0">
                            <a:pos x="37" y="36"/>
                          </a:cxn>
                          <a:cxn ang="0">
                            <a:pos x="57" y="37"/>
                          </a:cxn>
                          <a:cxn ang="0">
                            <a:pos x="72" y="36"/>
                          </a:cxn>
                          <a:cxn ang="0">
                            <a:pos x="86" y="32"/>
                          </a:cxn>
                          <a:cxn ang="0">
                            <a:pos x="94" y="21"/>
                          </a:cxn>
                          <a:cxn ang="0">
                            <a:pos x="94" y="8"/>
                          </a:cxn>
                          <a:cxn ang="0">
                            <a:pos x="83" y="2"/>
                          </a:cxn>
                          <a:cxn ang="0">
                            <a:pos x="71" y="0"/>
                          </a:cxn>
                          <a:cxn ang="0">
                            <a:pos x="54" y="4"/>
                          </a:cxn>
                        </a:cxnLst>
                        <a:rect l="0" t="0" r="r" b="b"/>
                        <a:pathLst>
                          <a:path w="94" h="37">
                            <a:moveTo>
                              <a:pt x="0" y="19"/>
                            </a:moveTo>
                            <a:lnTo>
                              <a:pt x="19" y="30"/>
                            </a:lnTo>
                            <a:lnTo>
                              <a:pt x="37" y="36"/>
                            </a:lnTo>
                            <a:lnTo>
                              <a:pt x="57" y="37"/>
                            </a:lnTo>
                            <a:lnTo>
                              <a:pt x="72" y="36"/>
                            </a:lnTo>
                            <a:lnTo>
                              <a:pt x="86" y="32"/>
                            </a:lnTo>
                            <a:lnTo>
                              <a:pt x="94" y="21"/>
                            </a:lnTo>
                            <a:lnTo>
                              <a:pt x="94" y="8"/>
                            </a:lnTo>
                            <a:lnTo>
                              <a:pt x="83" y="2"/>
                            </a:lnTo>
                            <a:lnTo>
                              <a:pt x="71" y="0"/>
                            </a:lnTo>
                            <a:lnTo>
                              <a:pt x="54" y="4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1" name="Freeform 4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5" y="2432"/>
                        <a:ext cx="10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0"/>
                          </a:cxn>
                          <a:cxn ang="0">
                            <a:pos x="26" y="7"/>
                          </a:cxn>
                          <a:cxn ang="0">
                            <a:pos x="12" y="20"/>
                          </a:cxn>
                          <a:cxn ang="0">
                            <a:pos x="3" y="38"/>
                          </a:cxn>
                          <a:cxn ang="0">
                            <a:pos x="0" y="55"/>
                          </a:cxn>
                        </a:cxnLst>
                        <a:rect l="0" t="0" r="r" b="b"/>
                        <a:pathLst>
                          <a:path w="43" h="55">
                            <a:moveTo>
                              <a:pt x="43" y="0"/>
                            </a:moveTo>
                            <a:lnTo>
                              <a:pt x="26" y="7"/>
                            </a:lnTo>
                            <a:lnTo>
                              <a:pt x="12" y="20"/>
                            </a:lnTo>
                            <a:lnTo>
                              <a:pt x="3" y="38"/>
                            </a:lnTo>
                            <a:lnTo>
                              <a:pt x="0" y="55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2" name="Freeform 4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8" y="2399"/>
                        <a:ext cx="9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6" y="42"/>
                          </a:cxn>
                          <a:cxn ang="0">
                            <a:pos x="18" y="32"/>
                          </a:cxn>
                          <a:cxn ang="0">
                            <a:pos x="24" y="25"/>
                          </a:cxn>
                          <a:cxn ang="0">
                            <a:pos x="34" y="26"/>
                          </a:cxn>
                        </a:cxnLst>
                        <a:rect l="0" t="0" r="r" b="b"/>
                        <a:pathLst>
                          <a:path w="34" h="42">
                            <a:moveTo>
                              <a:pt x="0" y="0"/>
                            </a:moveTo>
                            <a:lnTo>
                              <a:pt x="16" y="42"/>
                            </a:lnTo>
                            <a:lnTo>
                              <a:pt x="18" y="32"/>
                            </a:lnTo>
                            <a:lnTo>
                              <a:pt x="24" y="25"/>
                            </a:lnTo>
                            <a:lnTo>
                              <a:pt x="34" y="26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3" name="Freeform 4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5" y="2407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14"/>
                          </a:cxn>
                          <a:cxn ang="0">
                            <a:pos x="2" y="11"/>
                          </a:cxn>
                          <a:cxn ang="0">
                            <a:pos x="0" y="7"/>
                          </a:cxn>
                          <a:cxn ang="0">
                            <a:pos x="0" y="3"/>
                          </a:cxn>
                          <a:cxn ang="0">
                            <a:pos x="3" y="0"/>
                          </a:cxn>
                          <a:cxn ang="0">
                            <a:pos x="8" y="0"/>
                          </a:cxn>
                          <a:cxn ang="0">
                            <a:pos x="12" y="2"/>
                          </a:cxn>
                          <a:cxn ang="0">
                            <a:pos x="14" y="5"/>
                          </a:cxn>
                          <a:cxn ang="0">
                            <a:pos x="14" y="9"/>
                          </a:cxn>
                          <a:cxn ang="0">
                            <a:pos x="15" y="14"/>
                          </a:cxn>
                          <a:cxn ang="0">
                            <a:pos x="16" y="16"/>
                          </a:cxn>
                          <a:cxn ang="0">
                            <a:pos x="12" y="15"/>
                          </a:cxn>
                          <a:cxn ang="0">
                            <a:pos x="7" y="14"/>
                          </a:cxn>
                        </a:cxnLst>
                        <a:rect l="0" t="0" r="r" b="b"/>
                        <a:pathLst>
                          <a:path w="16" h="16">
                            <a:moveTo>
                              <a:pt x="7" y="14"/>
                            </a:moveTo>
                            <a:lnTo>
                              <a:pt x="2" y="11"/>
                            </a:lnTo>
                            <a:lnTo>
                              <a:pt x="0" y="7"/>
                            </a:lnTo>
                            <a:lnTo>
                              <a:pt x="0" y="3"/>
                            </a:lnTo>
                            <a:lnTo>
                              <a:pt x="3" y="0"/>
                            </a:lnTo>
                            <a:lnTo>
                              <a:pt x="8" y="0"/>
                            </a:lnTo>
                            <a:lnTo>
                              <a:pt x="12" y="2"/>
                            </a:lnTo>
                            <a:lnTo>
                              <a:pt x="14" y="5"/>
                            </a:lnTo>
                            <a:lnTo>
                              <a:pt x="14" y="9"/>
                            </a:lnTo>
                            <a:lnTo>
                              <a:pt x="15" y="14"/>
                            </a:lnTo>
                            <a:lnTo>
                              <a:pt x="16" y="16"/>
                            </a:lnTo>
                            <a:lnTo>
                              <a:pt x="12" y="15"/>
                            </a:lnTo>
                            <a:lnTo>
                              <a:pt x="7" y="14"/>
                            </a:lnTo>
                            <a:close/>
                          </a:path>
                        </a:pathLst>
                      </a:custGeom>
                      <a:solidFill>
                        <a:srgbClr val="C0804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4" name="Freeform 4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7" y="2393"/>
                        <a:ext cx="12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" y="75"/>
                          </a:cxn>
                          <a:cxn ang="0">
                            <a:pos x="45" y="51"/>
                          </a:cxn>
                          <a:cxn ang="0">
                            <a:pos x="36" y="31"/>
                          </a:cxn>
                          <a:cxn ang="0">
                            <a:pos x="19" y="25"/>
                          </a:cxn>
                          <a:cxn ang="0">
                            <a:pos x="2" y="14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6" h="75">
                            <a:moveTo>
                              <a:pt x="46" y="75"/>
                            </a:moveTo>
                            <a:lnTo>
                              <a:pt x="45" y="51"/>
                            </a:lnTo>
                            <a:lnTo>
                              <a:pt x="36" y="31"/>
                            </a:lnTo>
                            <a:lnTo>
                              <a:pt x="19" y="25"/>
                            </a:lnTo>
                            <a:lnTo>
                              <a:pt x="2" y="1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5" name="Freeform 4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2" y="2419"/>
                        <a:ext cx="15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67"/>
                          </a:cxn>
                          <a:cxn ang="0">
                            <a:pos x="19" y="70"/>
                          </a:cxn>
                          <a:cxn ang="0">
                            <a:pos x="8" y="69"/>
                          </a:cxn>
                          <a:cxn ang="0">
                            <a:pos x="0" y="60"/>
                          </a:cxn>
                          <a:cxn ang="0">
                            <a:pos x="1" y="46"/>
                          </a:cxn>
                          <a:cxn ang="0">
                            <a:pos x="11" y="37"/>
                          </a:cxn>
                          <a:cxn ang="0">
                            <a:pos x="30" y="28"/>
                          </a:cxn>
                          <a:cxn ang="0">
                            <a:pos x="45" y="19"/>
                          </a:cxn>
                          <a:cxn ang="0">
                            <a:pos x="55" y="12"/>
                          </a:cxn>
                          <a:cxn ang="0">
                            <a:pos x="61" y="0"/>
                          </a:cxn>
                        </a:cxnLst>
                        <a:rect l="0" t="0" r="r" b="b"/>
                        <a:pathLst>
                          <a:path w="61" h="70">
                            <a:moveTo>
                              <a:pt x="32" y="67"/>
                            </a:moveTo>
                            <a:lnTo>
                              <a:pt x="19" y="70"/>
                            </a:lnTo>
                            <a:lnTo>
                              <a:pt x="8" y="69"/>
                            </a:lnTo>
                            <a:lnTo>
                              <a:pt x="0" y="60"/>
                            </a:lnTo>
                            <a:lnTo>
                              <a:pt x="1" y="46"/>
                            </a:lnTo>
                            <a:lnTo>
                              <a:pt x="11" y="37"/>
                            </a:lnTo>
                            <a:lnTo>
                              <a:pt x="30" y="28"/>
                            </a:lnTo>
                            <a:lnTo>
                              <a:pt x="45" y="19"/>
                            </a:lnTo>
                            <a:lnTo>
                              <a:pt x="55" y="12"/>
                            </a:lnTo>
                            <a:lnTo>
                              <a:pt x="61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206" name="Line 4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339" y="2438"/>
                      <a:ext cx="17" cy="1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sp>
              <p:nvSpPr>
                <p:cNvPr id="290207" name="Freeform 415"/>
                <p:cNvSpPr>
                  <a:spLocks/>
                </p:cNvSpPr>
                <p:nvPr/>
              </p:nvSpPr>
              <p:spPr bwMode="auto">
                <a:xfrm>
                  <a:off x="5312" y="2346"/>
                  <a:ext cx="92" cy="59"/>
                </a:xfrm>
                <a:custGeom>
                  <a:avLst/>
                  <a:gdLst/>
                  <a:ahLst/>
                  <a:cxnLst>
                    <a:cxn ang="0">
                      <a:pos x="13" y="235"/>
                    </a:cxn>
                    <a:cxn ang="0">
                      <a:pos x="38" y="222"/>
                    </a:cxn>
                    <a:cxn ang="0">
                      <a:pos x="52" y="205"/>
                    </a:cxn>
                    <a:cxn ang="0">
                      <a:pos x="60" y="181"/>
                    </a:cxn>
                    <a:cxn ang="0">
                      <a:pos x="65" y="159"/>
                    </a:cxn>
                    <a:cxn ang="0">
                      <a:pos x="74" y="143"/>
                    </a:cxn>
                    <a:cxn ang="0">
                      <a:pos x="89" y="132"/>
                    </a:cxn>
                    <a:cxn ang="0">
                      <a:pos x="105" y="127"/>
                    </a:cxn>
                    <a:cxn ang="0">
                      <a:pos x="121" y="130"/>
                    </a:cxn>
                    <a:cxn ang="0">
                      <a:pos x="135" y="142"/>
                    </a:cxn>
                    <a:cxn ang="0">
                      <a:pos x="143" y="160"/>
                    </a:cxn>
                    <a:cxn ang="0">
                      <a:pos x="138" y="182"/>
                    </a:cxn>
                    <a:cxn ang="0">
                      <a:pos x="125" y="212"/>
                    </a:cxn>
                    <a:cxn ang="0">
                      <a:pos x="154" y="219"/>
                    </a:cxn>
                    <a:cxn ang="0">
                      <a:pos x="157" y="205"/>
                    </a:cxn>
                    <a:cxn ang="0">
                      <a:pos x="172" y="193"/>
                    </a:cxn>
                    <a:cxn ang="0">
                      <a:pos x="183" y="178"/>
                    </a:cxn>
                    <a:cxn ang="0">
                      <a:pos x="190" y="165"/>
                    </a:cxn>
                    <a:cxn ang="0">
                      <a:pos x="193" y="152"/>
                    </a:cxn>
                    <a:cxn ang="0">
                      <a:pos x="203" y="159"/>
                    </a:cxn>
                    <a:cxn ang="0">
                      <a:pos x="215" y="162"/>
                    </a:cxn>
                    <a:cxn ang="0">
                      <a:pos x="227" y="164"/>
                    </a:cxn>
                    <a:cxn ang="0">
                      <a:pos x="238" y="162"/>
                    </a:cxn>
                    <a:cxn ang="0">
                      <a:pos x="247" y="160"/>
                    </a:cxn>
                    <a:cxn ang="0">
                      <a:pos x="256" y="172"/>
                    </a:cxn>
                    <a:cxn ang="0">
                      <a:pos x="268" y="188"/>
                    </a:cxn>
                    <a:cxn ang="0">
                      <a:pos x="285" y="202"/>
                    </a:cxn>
                    <a:cxn ang="0">
                      <a:pos x="298" y="211"/>
                    </a:cxn>
                    <a:cxn ang="0">
                      <a:pos x="316" y="218"/>
                    </a:cxn>
                    <a:cxn ang="0">
                      <a:pos x="337" y="220"/>
                    </a:cxn>
                    <a:cxn ang="0">
                      <a:pos x="353" y="215"/>
                    </a:cxn>
                    <a:cxn ang="0">
                      <a:pos x="365" y="200"/>
                    </a:cxn>
                    <a:cxn ang="0">
                      <a:pos x="369" y="183"/>
                    </a:cxn>
                    <a:cxn ang="0">
                      <a:pos x="363" y="168"/>
                    </a:cxn>
                    <a:cxn ang="0">
                      <a:pos x="355" y="147"/>
                    </a:cxn>
                    <a:cxn ang="0">
                      <a:pos x="348" y="128"/>
                    </a:cxn>
                    <a:cxn ang="0">
                      <a:pos x="342" y="115"/>
                    </a:cxn>
                    <a:cxn ang="0">
                      <a:pos x="325" y="99"/>
                    </a:cxn>
                    <a:cxn ang="0">
                      <a:pos x="309" y="94"/>
                    </a:cxn>
                    <a:cxn ang="0">
                      <a:pos x="293" y="91"/>
                    </a:cxn>
                    <a:cxn ang="0">
                      <a:pos x="282" y="93"/>
                    </a:cxn>
                    <a:cxn ang="0">
                      <a:pos x="270" y="68"/>
                    </a:cxn>
                    <a:cxn ang="0">
                      <a:pos x="251" y="48"/>
                    </a:cxn>
                    <a:cxn ang="0">
                      <a:pos x="219" y="27"/>
                    </a:cxn>
                    <a:cxn ang="0">
                      <a:pos x="177" y="10"/>
                    </a:cxn>
                    <a:cxn ang="0">
                      <a:pos x="136" y="0"/>
                    </a:cxn>
                    <a:cxn ang="0">
                      <a:pos x="106" y="4"/>
                    </a:cxn>
                    <a:cxn ang="0">
                      <a:pos x="99" y="14"/>
                    </a:cxn>
                    <a:cxn ang="0">
                      <a:pos x="92" y="24"/>
                    </a:cxn>
                    <a:cxn ang="0">
                      <a:pos x="77" y="33"/>
                    </a:cxn>
                    <a:cxn ang="0">
                      <a:pos x="58" y="43"/>
                    </a:cxn>
                    <a:cxn ang="0">
                      <a:pos x="43" y="51"/>
                    </a:cxn>
                    <a:cxn ang="0">
                      <a:pos x="32" y="61"/>
                    </a:cxn>
                    <a:cxn ang="0">
                      <a:pos x="23" y="77"/>
                    </a:cxn>
                    <a:cxn ang="0">
                      <a:pos x="15" y="93"/>
                    </a:cxn>
                    <a:cxn ang="0">
                      <a:pos x="13" y="110"/>
                    </a:cxn>
                    <a:cxn ang="0">
                      <a:pos x="8" y="130"/>
                    </a:cxn>
                    <a:cxn ang="0">
                      <a:pos x="3" y="152"/>
                    </a:cxn>
                    <a:cxn ang="0">
                      <a:pos x="0" y="179"/>
                    </a:cxn>
                    <a:cxn ang="0">
                      <a:pos x="2" y="199"/>
                    </a:cxn>
                    <a:cxn ang="0">
                      <a:pos x="6" y="219"/>
                    </a:cxn>
                    <a:cxn ang="0">
                      <a:pos x="13" y="235"/>
                    </a:cxn>
                  </a:cxnLst>
                  <a:rect l="0" t="0" r="r" b="b"/>
                  <a:pathLst>
                    <a:path w="369" h="235">
                      <a:moveTo>
                        <a:pt x="13" y="235"/>
                      </a:moveTo>
                      <a:lnTo>
                        <a:pt x="38" y="222"/>
                      </a:lnTo>
                      <a:lnTo>
                        <a:pt x="52" y="205"/>
                      </a:lnTo>
                      <a:lnTo>
                        <a:pt x="60" y="181"/>
                      </a:lnTo>
                      <a:lnTo>
                        <a:pt x="65" y="159"/>
                      </a:lnTo>
                      <a:lnTo>
                        <a:pt x="74" y="143"/>
                      </a:lnTo>
                      <a:lnTo>
                        <a:pt x="89" y="132"/>
                      </a:lnTo>
                      <a:lnTo>
                        <a:pt x="105" y="127"/>
                      </a:lnTo>
                      <a:lnTo>
                        <a:pt x="121" y="130"/>
                      </a:lnTo>
                      <a:lnTo>
                        <a:pt x="135" y="142"/>
                      </a:lnTo>
                      <a:lnTo>
                        <a:pt x="143" y="160"/>
                      </a:lnTo>
                      <a:lnTo>
                        <a:pt x="138" y="182"/>
                      </a:lnTo>
                      <a:lnTo>
                        <a:pt x="125" y="212"/>
                      </a:lnTo>
                      <a:lnTo>
                        <a:pt x="154" y="219"/>
                      </a:lnTo>
                      <a:lnTo>
                        <a:pt x="157" y="205"/>
                      </a:lnTo>
                      <a:lnTo>
                        <a:pt x="172" y="193"/>
                      </a:lnTo>
                      <a:lnTo>
                        <a:pt x="183" y="178"/>
                      </a:lnTo>
                      <a:lnTo>
                        <a:pt x="190" y="165"/>
                      </a:lnTo>
                      <a:lnTo>
                        <a:pt x="193" y="152"/>
                      </a:lnTo>
                      <a:lnTo>
                        <a:pt x="203" y="159"/>
                      </a:lnTo>
                      <a:lnTo>
                        <a:pt x="215" y="162"/>
                      </a:lnTo>
                      <a:lnTo>
                        <a:pt x="227" y="164"/>
                      </a:lnTo>
                      <a:lnTo>
                        <a:pt x="238" y="162"/>
                      </a:lnTo>
                      <a:lnTo>
                        <a:pt x="247" y="160"/>
                      </a:lnTo>
                      <a:lnTo>
                        <a:pt x="256" y="172"/>
                      </a:lnTo>
                      <a:lnTo>
                        <a:pt x="268" y="188"/>
                      </a:lnTo>
                      <a:lnTo>
                        <a:pt x="285" y="202"/>
                      </a:lnTo>
                      <a:lnTo>
                        <a:pt x="298" y="211"/>
                      </a:lnTo>
                      <a:lnTo>
                        <a:pt x="316" y="218"/>
                      </a:lnTo>
                      <a:lnTo>
                        <a:pt x="337" y="220"/>
                      </a:lnTo>
                      <a:lnTo>
                        <a:pt x="353" y="215"/>
                      </a:lnTo>
                      <a:lnTo>
                        <a:pt x="365" y="200"/>
                      </a:lnTo>
                      <a:lnTo>
                        <a:pt x="369" y="183"/>
                      </a:lnTo>
                      <a:lnTo>
                        <a:pt x="363" y="168"/>
                      </a:lnTo>
                      <a:lnTo>
                        <a:pt x="355" y="147"/>
                      </a:lnTo>
                      <a:lnTo>
                        <a:pt x="348" y="128"/>
                      </a:lnTo>
                      <a:lnTo>
                        <a:pt x="342" y="115"/>
                      </a:lnTo>
                      <a:lnTo>
                        <a:pt x="325" y="99"/>
                      </a:lnTo>
                      <a:lnTo>
                        <a:pt x="309" y="94"/>
                      </a:lnTo>
                      <a:lnTo>
                        <a:pt x="293" y="91"/>
                      </a:lnTo>
                      <a:lnTo>
                        <a:pt x="282" y="93"/>
                      </a:lnTo>
                      <a:lnTo>
                        <a:pt x="270" y="68"/>
                      </a:lnTo>
                      <a:lnTo>
                        <a:pt x="251" y="48"/>
                      </a:lnTo>
                      <a:lnTo>
                        <a:pt x="219" y="27"/>
                      </a:lnTo>
                      <a:lnTo>
                        <a:pt x="177" y="10"/>
                      </a:lnTo>
                      <a:lnTo>
                        <a:pt x="136" y="0"/>
                      </a:lnTo>
                      <a:lnTo>
                        <a:pt x="106" y="4"/>
                      </a:lnTo>
                      <a:lnTo>
                        <a:pt x="99" y="14"/>
                      </a:lnTo>
                      <a:lnTo>
                        <a:pt x="92" y="24"/>
                      </a:lnTo>
                      <a:lnTo>
                        <a:pt x="77" y="33"/>
                      </a:lnTo>
                      <a:lnTo>
                        <a:pt x="58" y="43"/>
                      </a:lnTo>
                      <a:lnTo>
                        <a:pt x="43" y="51"/>
                      </a:lnTo>
                      <a:lnTo>
                        <a:pt x="32" y="61"/>
                      </a:lnTo>
                      <a:lnTo>
                        <a:pt x="23" y="77"/>
                      </a:lnTo>
                      <a:lnTo>
                        <a:pt x="15" y="93"/>
                      </a:lnTo>
                      <a:lnTo>
                        <a:pt x="13" y="110"/>
                      </a:lnTo>
                      <a:lnTo>
                        <a:pt x="8" y="130"/>
                      </a:lnTo>
                      <a:lnTo>
                        <a:pt x="3" y="152"/>
                      </a:lnTo>
                      <a:lnTo>
                        <a:pt x="0" y="179"/>
                      </a:lnTo>
                      <a:lnTo>
                        <a:pt x="2" y="199"/>
                      </a:lnTo>
                      <a:lnTo>
                        <a:pt x="6" y="219"/>
                      </a:lnTo>
                      <a:lnTo>
                        <a:pt x="13" y="235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208" name="Group 416"/>
              <p:cNvGrpSpPr>
                <a:grpSpLocks/>
              </p:cNvGrpSpPr>
              <p:nvPr/>
            </p:nvGrpSpPr>
            <p:grpSpPr bwMode="auto">
              <a:xfrm>
                <a:off x="4995" y="2795"/>
                <a:ext cx="171" cy="52"/>
                <a:chOff x="4995" y="2795"/>
                <a:chExt cx="171" cy="52"/>
              </a:xfrm>
            </p:grpSpPr>
            <p:sp>
              <p:nvSpPr>
                <p:cNvPr id="290209" name="Freeform 417"/>
                <p:cNvSpPr>
                  <a:spLocks/>
                </p:cNvSpPr>
                <p:nvPr/>
              </p:nvSpPr>
              <p:spPr bwMode="auto">
                <a:xfrm>
                  <a:off x="4995" y="2795"/>
                  <a:ext cx="169" cy="40"/>
                </a:xfrm>
                <a:custGeom>
                  <a:avLst/>
                  <a:gdLst/>
                  <a:ahLst/>
                  <a:cxnLst>
                    <a:cxn ang="0">
                      <a:pos x="323" y="0"/>
                    </a:cxn>
                    <a:cxn ang="0">
                      <a:pos x="366" y="6"/>
                    </a:cxn>
                    <a:cxn ang="0">
                      <a:pos x="401" y="19"/>
                    </a:cxn>
                    <a:cxn ang="0">
                      <a:pos x="439" y="35"/>
                    </a:cxn>
                    <a:cxn ang="0">
                      <a:pos x="493" y="51"/>
                    </a:cxn>
                    <a:cxn ang="0">
                      <a:pos x="531" y="51"/>
                    </a:cxn>
                    <a:cxn ang="0">
                      <a:pos x="583" y="63"/>
                    </a:cxn>
                    <a:cxn ang="0">
                      <a:pos x="627" y="75"/>
                    </a:cxn>
                    <a:cxn ang="0">
                      <a:pos x="673" y="94"/>
                    </a:cxn>
                    <a:cxn ang="0">
                      <a:pos x="676" y="116"/>
                    </a:cxn>
                    <a:cxn ang="0">
                      <a:pos x="657" y="139"/>
                    </a:cxn>
                    <a:cxn ang="0">
                      <a:pos x="617" y="155"/>
                    </a:cxn>
                    <a:cxn ang="0">
                      <a:pos x="568" y="158"/>
                    </a:cxn>
                    <a:cxn ang="0">
                      <a:pos x="403" y="160"/>
                    </a:cxn>
                    <a:cxn ang="0">
                      <a:pos x="342" y="155"/>
                    </a:cxn>
                    <a:cxn ang="0">
                      <a:pos x="281" y="150"/>
                    </a:cxn>
                    <a:cxn ang="0">
                      <a:pos x="225" y="134"/>
                    </a:cxn>
                    <a:cxn ang="0">
                      <a:pos x="192" y="127"/>
                    </a:cxn>
                    <a:cxn ang="0">
                      <a:pos x="192" y="147"/>
                    </a:cxn>
                    <a:cxn ang="0">
                      <a:pos x="41" y="148"/>
                    </a:cxn>
                    <a:cxn ang="0">
                      <a:pos x="17" y="128"/>
                    </a:cxn>
                    <a:cxn ang="0">
                      <a:pos x="3" y="94"/>
                    </a:cxn>
                    <a:cxn ang="0">
                      <a:pos x="0" y="68"/>
                    </a:cxn>
                    <a:cxn ang="0">
                      <a:pos x="3" y="32"/>
                    </a:cxn>
                    <a:cxn ang="0">
                      <a:pos x="9" y="5"/>
                    </a:cxn>
                    <a:cxn ang="0">
                      <a:pos x="45" y="5"/>
                    </a:cxn>
                    <a:cxn ang="0">
                      <a:pos x="92" y="22"/>
                    </a:cxn>
                    <a:cxn ang="0">
                      <a:pos x="142" y="38"/>
                    </a:cxn>
                    <a:cxn ang="0">
                      <a:pos x="178" y="39"/>
                    </a:cxn>
                    <a:cxn ang="0">
                      <a:pos x="217" y="32"/>
                    </a:cxn>
                    <a:cxn ang="0">
                      <a:pos x="262" y="22"/>
                    </a:cxn>
                    <a:cxn ang="0">
                      <a:pos x="344" y="34"/>
                    </a:cxn>
                    <a:cxn ang="0">
                      <a:pos x="323" y="0"/>
                    </a:cxn>
                  </a:cxnLst>
                  <a:rect l="0" t="0" r="r" b="b"/>
                  <a:pathLst>
                    <a:path w="676" h="160">
                      <a:moveTo>
                        <a:pt x="323" y="0"/>
                      </a:moveTo>
                      <a:lnTo>
                        <a:pt x="366" y="6"/>
                      </a:lnTo>
                      <a:lnTo>
                        <a:pt x="401" y="19"/>
                      </a:lnTo>
                      <a:lnTo>
                        <a:pt x="439" y="35"/>
                      </a:lnTo>
                      <a:lnTo>
                        <a:pt x="493" y="51"/>
                      </a:lnTo>
                      <a:lnTo>
                        <a:pt x="531" y="51"/>
                      </a:lnTo>
                      <a:lnTo>
                        <a:pt x="583" y="63"/>
                      </a:lnTo>
                      <a:lnTo>
                        <a:pt x="627" y="75"/>
                      </a:lnTo>
                      <a:lnTo>
                        <a:pt x="673" y="94"/>
                      </a:lnTo>
                      <a:lnTo>
                        <a:pt x="676" y="116"/>
                      </a:lnTo>
                      <a:lnTo>
                        <a:pt x="657" y="139"/>
                      </a:lnTo>
                      <a:lnTo>
                        <a:pt x="617" y="155"/>
                      </a:lnTo>
                      <a:lnTo>
                        <a:pt x="568" y="158"/>
                      </a:lnTo>
                      <a:lnTo>
                        <a:pt x="403" y="160"/>
                      </a:lnTo>
                      <a:lnTo>
                        <a:pt x="342" y="155"/>
                      </a:lnTo>
                      <a:lnTo>
                        <a:pt x="281" y="150"/>
                      </a:lnTo>
                      <a:lnTo>
                        <a:pt x="225" y="134"/>
                      </a:lnTo>
                      <a:lnTo>
                        <a:pt x="192" y="127"/>
                      </a:lnTo>
                      <a:lnTo>
                        <a:pt x="192" y="147"/>
                      </a:lnTo>
                      <a:lnTo>
                        <a:pt x="41" y="148"/>
                      </a:lnTo>
                      <a:lnTo>
                        <a:pt x="17" y="128"/>
                      </a:lnTo>
                      <a:lnTo>
                        <a:pt x="3" y="94"/>
                      </a:lnTo>
                      <a:lnTo>
                        <a:pt x="0" y="68"/>
                      </a:lnTo>
                      <a:lnTo>
                        <a:pt x="3" y="32"/>
                      </a:lnTo>
                      <a:lnTo>
                        <a:pt x="9" y="5"/>
                      </a:lnTo>
                      <a:lnTo>
                        <a:pt x="45" y="5"/>
                      </a:lnTo>
                      <a:lnTo>
                        <a:pt x="92" y="22"/>
                      </a:lnTo>
                      <a:lnTo>
                        <a:pt x="142" y="38"/>
                      </a:lnTo>
                      <a:lnTo>
                        <a:pt x="178" y="39"/>
                      </a:lnTo>
                      <a:lnTo>
                        <a:pt x="217" y="32"/>
                      </a:lnTo>
                      <a:lnTo>
                        <a:pt x="262" y="22"/>
                      </a:lnTo>
                      <a:lnTo>
                        <a:pt x="344" y="3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210" name="Freeform 418"/>
                <p:cNvSpPr>
                  <a:spLocks/>
                </p:cNvSpPr>
                <p:nvPr/>
              </p:nvSpPr>
              <p:spPr bwMode="auto">
                <a:xfrm>
                  <a:off x="4997" y="2807"/>
                  <a:ext cx="169" cy="40"/>
                </a:xfrm>
                <a:custGeom>
                  <a:avLst/>
                  <a:gdLst/>
                  <a:ahLst/>
                  <a:cxnLst>
                    <a:cxn ang="0">
                      <a:pos x="322" y="0"/>
                    </a:cxn>
                    <a:cxn ang="0">
                      <a:pos x="366" y="6"/>
                    </a:cxn>
                    <a:cxn ang="0">
                      <a:pos x="401" y="19"/>
                    </a:cxn>
                    <a:cxn ang="0">
                      <a:pos x="438" y="35"/>
                    </a:cxn>
                    <a:cxn ang="0">
                      <a:pos x="492" y="51"/>
                    </a:cxn>
                    <a:cxn ang="0">
                      <a:pos x="530" y="51"/>
                    </a:cxn>
                    <a:cxn ang="0">
                      <a:pos x="583" y="63"/>
                    </a:cxn>
                    <a:cxn ang="0">
                      <a:pos x="626" y="76"/>
                    </a:cxn>
                    <a:cxn ang="0">
                      <a:pos x="672" y="94"/>
                    </a:cxn>
                    <a:cxn ang="0">
                      <a:pos x="675" y="115"/>
                    </a:cxn>
                    <a:cxn ang="0">
                      <a:pos x="656" y="138"/>
                    </a:cxn>
                    <a:cxn ang="0">
                      <a:pos x="617" y="153"/>
                    </a:cxn>
                    <a:cxn ang="0">
                      <a:pos x="568" y="157"/>
                    </a:cxn>
                    <a:cxn ang="0">
                      <a:pos x="403" y="158"/>
                    </a:cxn>
                    <a:cxn ang="0">
                      <a:pos x="340" y="154"/>
                    </a:cxn>
                    <a:cxn ang="0">
                      <a:pos x="281" y="148"/>
                    </a:cxn>
                    <a:cxn ang="0">
                      <a:pos x="224" y="133"/>
                    </a:cxn>
                    <a:cxn ang="0">
                      <a:pos x="191" y="126"/>
                    </a:cxn>
                    <a:cxn ang="0">
                      <a:pos x="191" y="145"/>
                    </a:cxn>
                    <a:cxn ang="0">
                      <a:pos x="40" y="146"/>
                    </a:cxn>
                    <a:cxn ang="0">
                      <a:pos x="17" y="127"/>
                    </a:cxn>
                    <a:cxn ang="0">
                      <a:pos x="3" y="94"/>
                    </a:cxn>
                    <a:cxn ang="0">
                      <a:pos x="0" y="68"/>
                    </a:cxn>
                    <a:cxn ang="0">
                      <a:pos x="3" y="32"/>
                    </a:cxn>
                    <a:cxn ang="0">
                      <a:pos x="8" y="5"/>
                    </a:cxn>
                    <a:cxn ang="0">
                      <a:pos x="44" y="5"/>
                    </a:cxn>
                    <a:cxn ang="0">
                      <a:pos x="91" y="22"/>
                    </a:cxn>
                    <a:cxn ang="0">
                      <a:pos x="141" y="38"/>
                    </a:cxn>
                    <a:cxn ang="0">
                      <a:pos x="177" y="39"/>
                    </a:cxn>
                    <a:cxn ang="0">
                      <a:pos x="217" y="32"/>
                    </a:cxn>
                    <a:cxn ang="0">
                      <a:pos x="261" y="22"/>
                    </a:cxn>
                    <a:cxn ang="0">
                      <a:pos x="342" y="34"/>
                    </a:cxn>
                    <a:cxn ang="0">
                      <a:pos x="322" y="0"/>
                    </a:cxn>
                  </a:cxnLst>
                  <a:rect l="0" t="0" r="r" b="b"/>
                  <a:pathLst>
                    <a:path w="675" h="158">
                      <a:moveTo>
                        <a:pt x="322" y="0"/>
                      </a:moveTo>
                      <a:lnTo>
                        <a:pt x="366" y="6"/>
                      </a:lnTo>
                      <a:lnTo>
                        <a:pt x="401" y="19"/>
                      </a:lnTo>
                      <a:lnTo>
                        <a:pt x="438" y="35"/>
                      </a:lnTo>
                      <a:lnTo>
                        <a:pt x="492" y="51"/>
                      </a:lnTo>
                      <a:lnTo>
                        <a:pt x="530" y="51"/>
                      </a:lnTo>
                      <a:lnTo>
                        <a:pt x="583" y="63"/>
                      </a:lnTo>
                      <a:lnTo>
                        <a:pt x="626" y="76"/>
                      </a:lnTo>
                      <a:lnTo>
                        <a:pt x="672" y="94"/>
                      </a:lnTo>
                      <a:lnTo>
                        <a:pt x="675" y="115"/>
                      </a:lnTo>
                      <a:lnTo>
                        <a:pt x="656" y="138"/>
                      </a:lnTo>
                      <a:lnTo>
                        <a:pt x="617" y="153"/>
                      </a:lnTo>
                      <a:lnTo>
                        <a:pt x="568" y="157"/>
                      </a:lnTo>
                      <a:lnTo>
                        <a:pt x="403" y="158"/>
                      </a:lnTo>
                      <a:lnTo>
                        <a:pt x="340" y="154"/>
                      </a:lnTo>
                      <a:lnTo>
                        <a:pt x="281" y="148"/>
                      </a:lnTo>
                      <a:lnTo>
                        <a:pt x="224" y="133"/>
                      </a:lnTo>
                      <a:lnTo>
                        <a:pt x="191" y="126"/>
                      </a:lnTo>
                      <a:lnTo>
                        <a:pt x="191" y="145"/>
                      </a:lnTo>
                      <a:lnTo>
                        <a:pt x="40" y="146"/>
                      </a:lnTo>
                      <a:lnTo>
                        <a:pt x="17" y="127"/>
                      </a:lnTo>
                      <a:lnTo>
                        <a:pt x="3" y="94"/>
                      </a:lnTo>
                      <a:lnTo>
                        <a:pt x="0" y="68"/>
                      </a:lnTo>
                      <a:lnTo>
                        <a:pt x="3" y="32"/>
                      </a:lnTo>
                      <a:lnTo>
                        <a:pt x="8" y="5"/>
                      </a:lnTo>
                      <a:lnTo>
                        <a:pt x="44" y="5"/>
                      </a:lnTo>
                      <a:lnTo>
                        <a:pt x="91" y="22"/>
                      </a:lnTo>
                      <a:lnTo>
                        <a:pt x="141" y="38"/>
                      </a:lnTo>
                      <a:lnTo>
                        <a:pt x="177" y="39"/>
                      </a:lnTo>
                      <a:lnTo>
                        <a:pt x="217" y="32"/>
                      </a:lnTo>
                      <a:lnTo>
                        <a:pt x="261" y="22"/>
                      </a:lnTo>
                      <a:lnTo>
                        <a:pt x="342" y="34"/>
                      </a:lnTo>
                      <a:lnTo>
                        <a:pt x="32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211" name="Group 419"/>
              <p:cNvGrpSpPr>
                <a:grpSpLocks/>
              </p:cNvGrpSpPr>
              <p:nvPr/>
            </p:nvGrpSpPr>
            <p:grpSpPr bwMode="auto">
              <a:xfrm>
                <a:off x="4946" y="2333"/>
                <a:ext cx="134" cy="488"/>
                <a:chOff x="4946" y="2333"/>
                <a:chExt cx="134" cy="488"/>
              </a:xfrm>
            </p:grpSpPr>
            <p:sp>
              <p:nvSpPr>
                <p:cNvPr id="290212" name="Freeform 420"/>
                <p:cNvSpPr>
                  <a:spLocks/>
                </p:cNvSpPr>
                <p:nvPr/>
              </p:nvSpPr>
              <p:spPr bwMode="auto">
                <a:xfrm>
                  <a:off x="4946" y="2333"/>
                  <a:ext cx="134" cy="488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209" y="83"/>
                    </a:cxn>
                    <a:cxn ang="0">
                      <a:pos x="253" y="160"/>
                    </a:cxn>
                    <a:cxn ang="0">
                      <a:pos x="272" y="216"/>
                    </a:cxn>
                    <a:cxn ang="0">
                      <a:pos x="385" y="459"/>
                    </a:cxn>
                    <a:cxn ang="0">
                      <a:pos x="429" y="604"/>
                    </a:cxn>
                    <a:cxn ang="0">
                      <a:pos x="436" y="744"/>
                    </a:cxn>
                    <a:cxn ang="0">
                      <a:pos x="442" y="940"/>
                    </a:cxn>
                    <a:cxn ang="0">
                      <a:pos x="448" y="1050"/>
                    </a:cxn>
                    <a:cxn ang="0">
                      <a:pos x="471" y="1135"/>
                    </a:cxn>
                    <a:cxn ang="0">
                      <a:pos x="482" y="1209"/>
                    </a:cxn>
                    <a:cxn ang="0">
                      <a:pos x="480" y="1279"/>
                    </a:cxn>
                    <a:cxn ang="0">
                      <a:pos x="463" y="1330"/>
                    </a:cxn>
                    <a:cxn ang="0">
                      <a:pos x="455" y="1393"/>
                    </a:cxn>
                    <a:cxn ang="0">
                      <a:pos x="461" y="1494"/>
                    </a:cxn>
                    <a:cxn ang="0">
                      <a:pos x="464" y="1667"/>
                    </a:cxn>
                    <a:cxn ang="0">
                      <a:pos x="474" y="1749"/>
                    </a:cxn>
                    <a:cxn ang="0">
                      <a:pos x="501" y="1825"/>
                    </a:cxn>
                    <a:cxn ang="0">
                      <a:pos x="538" y="1901"/>
                    </a:cxn>
                    <a:cxn ang="0">
                      <a:pos x="468" y="1927"/>
                    </a:cxn>
                    <a:cxn ang="0">
                      <a:pos x="391" y="1952"/>
                    </a:cxn>
                    <a:cxn ang="0">
                      <a:pos x="335" y="1946"/>
                    </a:cxn>
                    <a:cxn ang="0">
                      <a:pos x="220" y="1920"/>
                    </a:cxn>
                    <a:cxn ang="0">
                      <a:pos x="206" y="1828"/>
                    </a:cxn>
                    <a:cxn ang="0">
                      <a:pos x="196" y="1748"/>
                    </a:cxn>
                    <a:cxn ang="0">
                      <a:pos x="203" y="1693"/>
                    </a:cxn>
                    <a:cxn ang="0">
                      <a:pos x="211" y="1616"/>
                    </a:cxn>
                    <a:cxn ang="0">
                      <a:pos x="203" y="1546"/>
                    </a:cxn>
                    <a:cxn ang="0">
                      <a:pos x="177" y="1476"/>
                    </a:cxn>
                    <a:cxn ang="0">
                      <a:pos x="159" y="1425"/>
                    </a:cxn>
                    <a:cxn ang="0">
                      <a:pos x="153" y="1342"/>
                    </a:cxn>
                    <a:cxn ang="0">
                      <a:pos x="140" y="1298"/>
                    </a:cxn>
                    <a:cxn ang="0">
                      <a:pos x="127" y="1138"/>
                    </a:cxn>
                    <a:cxn ang="0">
                      <a:pos x="108" y="1012"/>
                    </a:cxn>
                    <a:cxn ang="0">
                      <a:pos x="95" y="915"/>
                    </a:cxn>
                    <a:cxn ang="0">
                      <a:pos x="76" y="877"/>
                    </a:cxn>
                    <a:cxn ang="0">
                      <a:pos x="56" y="772"/>
                    </a:cxn>
                    <a:cxn ang="0">
                      <a:pos x="42" y="650"/>
                    </a:cxn>
                    <a:cxn ang="0">
                      <a:pos x="47" y="540"/>
                    </a:cxn>
                    <a:cxn ang="0">
                      <a:pos x="43" y="470"/>
                    </a:cxn>
                    <a:cxn ang="0">
                      <a:pos x="25" y="381"/>
                    </a:cxn>
                    <a:cxn ang="0">
                      <a:pos x="19" y="298"/>
                    </a:cxn>
                    <a:cxn ang="0">
                      <a:pos x="10" y="199"/>
                    </a:cxn>
                    <a:cxn ang="0">
                      <a:pos x="0" y="115"/>
                    </a:cxn>
                    <a:cxn ang="0">
                      <a:pos x="15" y="68"/>
                    </a:cxn>
                    <a:cxn ang="0">
                      <a:pos x="44" y="35"/>
                    </a:cxn>
                    <a:cxn ang="0">
                      <a:pos x="91" y="1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538" h="1952">
                      <a:moveTo>
                        <a:pt x="153" y="0"/>
                      </a:moveTo>
                      <a:lnTo>
                        <a:pt x="209" y="83"/>
                      </a:lnTo>
                      <a:lnTo>
                        <a:pt x="253" y="160"/>
                      </a:lnTo>
                      <a:lnTo>
                        <a:pt x="272" y="216"/>
                      </a:lnTo>
                      <a:lnTo>
                        <a:pt x="385" y="459"/>
                      </a:lnTo>
                      <a:lnTo>
                        <a:pt x="429" y="604"/>
                      </a:lnTo>
                      <a:lnTo>
                        <a:pt x="436" y="744"/>
                      </a:lnTo>
                      <a:lnTo>
                        <a:pt x="442" y="940"/>
                      </a:lnTo>
                      <a:lnTo>
                        <a:pt x="448" y="1050"/>
                      </a:lnTo>
                      <a:lnTo>
                        <a:pt x="471" y="1135"/>
                      </a:lnTo>
                      <a:lnTo>
                        <a:pt x="482" y="1209"/>
                      </a:lnTo>
                      <a:lnTo>
                        <a:pt x="480" y="1279"/>
                      </a:lnTo>
                      <a:lnTo>
                        <a:pt x="463" y="1330"/>
                      </a:lnTo>
                      <a:lnTo>
                        <a:pt x="455" y="1393"/>
                      </a:lnTo>
                      <a:lnTo>
                        <a:pt x="461" y="1494"/>
                      </a:lnTo>
                      <a:lnTo>
                        <a:pt x="464" y="1667"/>
                      </a:lnTo>
                      <a:lnTo>
                        <a:pt x="474" y="1749"/>
                      </a:lnTo>
                      <a:lnTo>
                        <a:pt x="501" y="1825"/>
                      </a:lnTo>
                      <a:lnTo>
                        <a:pt x="538" y="1901"/>
                      </a:lnTo>
                      <a:lnTo>
                        <a:pt x="468" y="1927"/>
                      </a:lnTo>
                      <a:lnTo>
                        <a:pt x="391" y="1952"/>
                      </a:lnTo>
                      <a:lnTo>
                        <a:pt x="335" y="1946"/>
                      </a:lnTo>
                      <a:lnTo>
                        <a:pt x="220" y="1920"/>
                      </a:lnTo>
                      <a:lnTo>
                        <a:pt x="206" y="1828"/>
                      </a:lnTo>
                      <a:lnTo>
                        <a:pt x="196" y="1748"/>
                      </a:lnTo>
                      <a:lnTo>
                        <a:pt x="203" y="1693"/>
                      </a:lnTo>
                      <a:lnTo>
                        <a:pt x="211" y="1616"/>
                      </a:lnTo>
                      <a:lnTo>
                        <a:pt x="203" y="1546"/>
                      </a:lnTo>
                      <a:lnTo>
                        <a:pt x="177" y="1476"/>
                      </a:lnTo>
                      <a:lnTo>
                        <a:pt x="159" y="1425"/>
                      </a:lnTo>
                      <a:lnTo>
                        <a:pt x="153" y="1342"/>
                      </a:lnTo>
                      <a:lnTo>
                        <a:pt x="140" y="1298"/>
                      </a:lnTo>
                      <a:lnTo>
                        <a:pt x="127" y="1138"/>
                      </a:lnTo>
                      <a:lnTo>
                        <a:pt x="108" y="1012"/>
                      </a:lnTo>
                      <a:lnTo>
                        <a:pt x="95" y="915"/>
                      </a:lnTo>
                      <a:lnTo>
                        <a:pt x="76" y="877"/>
                      </a:lnTo>
                      <a:lnTo>
                        <a:pt x="56" y="772"/>
                      </a:lnTo>
                      <a:lnTo>
                        <a:pt x="42" y="650"/>
                      </a:lnTo>
                      <a:lnTo>
                        <a:pt x="47" y="540"/>
                      </a:lnTo>
                      <a:lnTo>
                        <a:pt x="43" y="470"/>
                      </a:lnTo>
                      <a:lnTo>
                        <a:pt x="25" y="381"/>
                      </a:lnTo>
                      <a:lnTo>
                        <a:pt x="19" y="298"/>
                      </a:lnTo>
                      <a:lnTo>
                        <a:pt x="10" y="199"/>
                      </a:lnTo>
                      <a:lnTo>
                        <a:pt x="0" y="115"/>
                      </a:lnTo>
                      <a:lnTo>
                        <a:pt x="15" y="68"/>
                      </a:lnTo>
                      <a:lnTo>
                        <a:pt x="44" y="35"/>
                      </a:lnTo>
                      <a:lnTo>
                        <a:pt x="91" y="1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213" name="Freeform 421"/>
                <p:cNvSpPr>
                  <a:spLocks/>
                </p:cNvSpPr>
                <p:nvPr/>
              </p:nvSpPr>
              <p:spPr bwMode="auto">
                <a:xfrm>
                  <a:off x="4963" y="2468"/>
                  <a:ext cx="33" cy="202"/>
                </a:xfrm>
                <a:custGeom>
                  <a:avLst/>
                  <a:gdLst/>
                  <a:ahLst/>
                  <a:cxnLst>
                    <a:cxn ang="0">
                      <a:pos x="102" y="808"/>
                    </a:cxn>
                    <a:cxn ang="0">
                      <a:pos x="102" y="701"/>
                    </a:cxn>
                    <a:cxn ang="0">
                      <a:pos x="120" y="643"/>
                    </a:cxn>
                    <a:cxn ang="0">
                      <a:pos x="133" y="592"/>
                    </a:cxn>
                    <a:cxn ang="0">
                      <a:pos x="102" y="536"/>
                    </a:cxn>
                    <a:cxn ang="0">
                      <a:pos x="102" y="510"/>
                    </a:cxn>
                    <a:cxn ang="0">
                      <a:pos x="89" y="465"/>
                    </a:cxn>
                    <a:cxn ang="0">
                      <a:pos x="70" y="426"/>
                    </a:cxn>
                    <a:cxn ang="0">
                      <a:pos x="76" y="369"/>
                    </a:cxn>
                    <a:cxn ang="0">
                      <a:pos x="51" y="337"/>
                    </a:cxn>
                    <a:cxn ang="0">
                      <a:pos x="38" y="279"/>
                    </a:cxn>
                    <a:cxn ang="0">
                      <a:pos x="38" y="216"/>
                    </a:cxn>
                    <a:cxn ang="0">
                      <a:pos x="32" y="153"/>
                    </a:cxn>
                    <a:cxn ang="0">
                      <a:pos x="12" y="89"/>
                    </a:cxn>
                    <a:cxn ang="0">
                      <a:pos x="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3" h="808">
                      <a:moveTo>
                        <a:pt x="102" y="808"/>
                      </a:moveTo>
                      <a:lnTo>
                        <a:pt x="102" y="701"/>
                      </a:lnTo>
                      <a:lnTo>
                        <a:pt x="120" y="643"/>
                      </a:lnTo>
                      <a:lnTo>
                        <a:pt x="133" y="592"/>
                      </a:lnTo>
                      <a:lnTo>
                        <a:pt x="102" y="536"/>
                      </a:lnTo>
                      <a:lnTo>
                        <a:pt x="102" y="510"/>
                      </a:lnTo>
                      <a:lnTo>
                        <a:pt x="89" y="465"/>
                      </a:lnTo>
                      <a:lnTo>
                        <a:pt x="70" y="426"/>
                      </a:lnTo>
                      <a:lnTo>
                        <a:pt x="76" y="369"/>
                      </a:lnTo>
                      <a:lnTo>
                        <a:pt x="51" y="337"/>
                      </a:lnTo>
                      <a:lnTo>
                        <a:pt x="38" y="279"/>
                      </a:lnTo>
                      <a:lnTo>
                        <a:pt x="38" y="216"/>
                      </a:lnTo>
                      <a:lnTo>
                        <a:pt x="32" y="153"/>
                      </a:lnTo>
                      <a:lnTo>
                        <a:pt x="12" y="89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214" name="Group 422"/>
              <p:cNvGrpSpPr>
                <a:grpSpLocks/>
              </p:cNvGrpSpPr>
              <p:nvPr/>
            </p:nvGrpSpPr>
            <p:grpSpPr bwMode="auto">
              <a:xfrm>
                <a:off x="4972" y="2306"/>
                <a:ext cx="345" cy="265"/>
                <a:chOff x="4972" y="2306"/>
                <a:chExt cx="345" cy="265"/>
              </a:xfrm>
            </p:grpSpPr>
            <p:sp>
              <p:nvSpPr>
                <p:cNvPr id="290215" name="Freeform 423"/>
                <p:cNvSpPr>
                  <a:spLocks/>
                </p:cNvSpPr>
                <p:nvPr/>
              </p:nvSpPr>
              <p:spPr bwMode="auto">
                <a:xfrm>
                  <a:off x="5181" y="2479"/>
                  <a:ext cx="126" cy="71"/>
                </a:xfrm>
                <a:custGeom>
                  <a:avLst/>
                  <a:gdLst/>
                  <a:ahLst/>
                  <a:cxnLst>
                    <a:cxn ang="0">
                      <a:pos x="429" y="0"/>
                    </a:cxn>
                    <a:cxn ang="0">
                      <a:pos x="499" y="50"/>
                    </a:cxn>
                    <a:cxn ang="0">
                      <a:pos x="505" y="76"/>
                    </a:cxn>
                    <a:cxn ang="0">
                      <a:pos x="501" y="114"/>
                    </a:cxn>
                    <a:cxn ang="0">
                      <a:pos x="488" y="146"/>
                    </a:cxn>
                    <a:cxn ang="0">
                      <a:pos x="467" y="176"/>
                    </a:cxn>
                    <a:cxn ang="0">
                      <a:pos x="428" y="207"/>
                    </a:cxn>
                    <a:cxn ang="0">
                      <a:pos x="376" y="234"/>
                    </a:cxn>
                    <a:cxn ang="0">
                      <a:pos x="311" y="261"/>
                    </a:cxn>
                    <a:cxn ang="0">
                      <a:pos x="247" y="278"/>
                    </a:cxn>
                    <a:cxn ang="0">
                      <a:pos x="177" y="282"/>
                    </a:cxn>
                    <a:cxn ang="0">
                      <a:pos x="120" y="279"/>
                    </a:cxn>
                    <a:cxn ang="0">
                      <a:pos x="63" y="253"/>
                    </a:cxn>
                    <a:cxn ang="0">
                      <a:pos x="0" y="222"/>
                    </a:cxn>
                    <a:cxn ang="0">
                      <a:pos x="88" y="241"/>
                    </a:cxn>
                    <a:cxn ang="0">
                      <a:pos x="183" y="247"/>
                    </a:cxn>
                    <a:cxn ang="0">
                      <a:pos x="253" y="222"/>
                    </a:cxn>
                    <a:cxn ang="0">
                      <a:pos x="335" y="184"/>
                    </a:cxn>
                    <a:cxn ang="0">
                      <a:pos x="392" y="127"/>
                    </a:cxn>
                    <a:cxn ang="0">
                      <a:pos x="429" y="0"/>
                    </a:cxn>
                  </a:cxnLst>
                  <a:rect l="0" t="0" r="r" b="b"/>
                  <a:pathLst>
                    <a:path w="505" h="282">
                      <a:moveTo>
                        <a:pt x="429" y="0"/>
                      </a:moveTo>
                      <a:lnTo>
                        <a:pt x="499" y="50"/>
                      </a:lnTo>
                      <a:lnTo>
                        <a:pt x="505" y="76"/>
                      </a:lnTo>
                      <a:lnTo>
                        <a:pt x="501" y="114"/>
                      </a:lnTo>
                      <a:lnTo>
                        <a:pt x="488" y="146"/>
                      </a:lnTo>
                      <a:lnTo>
                        <a:pt x="467" y="176"/>
                      </a:lnTo>
                      <a:lnTo>
                        <a:pt x="428" y="207"/>
                      </a:lnTo>
                      <a:lnTo>
                        <a:pt x="376" y="234"/>
                      </a:lnTo>
                      <a:lnTo>
                        <a:pt x="311" y="261"/>
                      </a:lnTo>
                      <a:lnTo>
                        <a:pt x="247" y="278"/>
                      </a:lnTo>
                      <a:lnTo>
                        <a:pt x="177" y="282"/>
                      </a:lnTo>
                      <a:lnTo>
                        <a:pt x="120" y="279"/>
                      </a:lnTo>
                      <a:lnTo>
                        <a:pt x="63" y="253"/>
                      </a:lnTo>
                      <a:lnTo>
                        <a:pt x="0" y="222"/>
                      </a:lnTo>
                      <a:lnTo>
                        <a:pt x="88" y="241"/>
                      </a:lnTo>
                      <a:lnTo>
                        <a:pt x="183" y="247"/>
                      </a:lnTo>
                      <a:lnTo>
                        <a:pt x="253" y="222"/>
                      </a:lnTo>
                      <a:lnTo>
                        <a:pt x="335" y="184"/>
                      </a:lnTo>
                      <a:lnTo>
                        <a:pt x="392" y="127"/>
                      </a:lnTo>
                      <a:lnTo>
                        <a:pt x="429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216" name="Freeform 424"/>
                <p:cNvSpPr>
                  <a:spLocks/>
                </p:cNvSpPr>
                <p:nvPr/>
              </p:nvSpPr>
              <p:spPr bwMode="auto">
                <a:xfrm>
                  <a:off x="5263" y="2479"/>
                  <a:ext cx="54" cy="54"/>
                </a:xfrm>
                <a:custGeom>
                  <a:avLst/>
                  <a:gdLst/>
                  <a:ahLst/>
                  <a:cxnLst>
                    <a:cxn ang="0">
                      <a:pos x="166" y="5"/>
                    </a:cxn>
                    <a:cxn ang="0">
                      <a:pos x="201" y="0"/>
                    </a:cxn>
                    <a:cxn ang="0">
                      <a:pos x="211" y="12"/>
                    </a:cxn>
                    <a:cxn ang="0">
                      <a:pos x="215" y="33"/>
                    </a:cxn>
                    <a:cxn ang="0">
                      <a:pos x="205" y="62"/>
                    </a:cxn>
                    <a:cxn ang="0">
                      <a:pos x="183" y="76"/>
                    </a:cxn>
                    <a:cxn ang="0">
                      <a:pos x="157" y="79"/>
                    </a:cxn>
                    <a:cxn ang="0">
                      <a:pos x="132" y="140"/>
                    </a:cxn>
                    <a:cxn ang="0">
                      <a:pos x="74" y="179"/>
                    </a:cxn>
                    <a:cxn ang="0">
                      <a:pos x="36" y="202"/>
                    </a:cxn>
                    <a:cxn ang="0">
                      <a:pos x="0" y="215"/>
                    </a:cxn>
                    <a:cxn ang="0">
                      <a:pos x="43" y="164"/>
                    </a:cxn>
                    <a:cxn ang="0">
                      <a:pos x="71" y="135"/>
                    </a:cxn>
                    <a:cxn ang="0">
                      <a:pos x="96" y="99"/>
                    </a:cxn>
                    <a:cxn ang="0">
                      <a:pos x="135" y="51"/>
                    </a:cxn>
                    <a:cxn ang="0">
                      <a:pos x="147" y="42"/>
                    </a:cxn>
                    <a:cxn ang="0">
                      <a:pos x="152" y="29"/>
                    </a:cxn>
                    <a:cxn ang="0">
                      <a:pos x="155" y="18"/>
                    </a:cxn>
                    <a:cxn ang="0">
                      <a:pos x="166" y="5"/>
                    </a:cxn>
                  </a:cxnLst>
                  <a:rect l="0" t="0" r="r" b="b"/>
                  <a:pathLst>
                    <a:path w="215" h="215">
                      <a:moveTo>
                        <a:pt x="166" y="5"/>
                      </a:moveTo>
                      <a:lnTo>
                        <a:pt x="201" y="0"/>
                      </a:lnTo>
                      <a:lnTo>
                        <a:pt x="211" y="12"/>
                      </a:lnTo>
                      <a:lnTo>
                        <a:pt x="215" y="33"/>
                      </a:lnTo>
                      <a:lnTo>
                        <a:pt x="205" y="62"/>
                      </a:lnTo>
                      <a:lnTo>
                        <a:pt x="183" y="76"/>
                      </a:lnTo>
                      <a:lnTo>
                        <a:pt x="157" y="79"/>
                      </a:lnTo>
                      <a:lnTo>
                        <a:pt x="132" y="140"/>
                      </a:lnTo>
                      <a:lnTo>
                        <a:pt x="74" y="179"/>
                      </a:lnTo>
                      <a:lnTo>
                        <a:pt x="36" y="202"/>
                      </a:lnTo>
                      <a:lnTo>
                        <a:pt x="0" y="215"/>
                      </a:lnTo>
                      <a:lnTo>
                        <a:pt x="43" y="164"/>
                      </a:lnTo>
                      <a:lnTo>
                        <a:pt x="71" y="135"/>
                      </a:lnTo>
                      <a:lnTo>
                        <a:pt x="96" y="99"/>
                      </a:lnTo>
                      <a:lnTo>
                        <a:pt x="135" y="51"/>
                      </a:lnTo>
                      <a:lnTo>
                        <a:pt x="147" y="42"/>
                      </a:lnTo>
                      <a:lnTo>
                        <a:pt x="152" y="29"/>
                      </a:lnTo>
                      <a:lnTo>
                        <a:pt x="155" y="18"/>
                      </a:lnTo>
                      <a:lnTo>
                        <a:pt x="166" y="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90217" name="Group 425"/>
                <p:cNvGrpSpPr>
                  <a:grpSpLocks/>
                </p:cNvGrpSpPr>
                <p:nvPr/>
              </p:nvGrpSpPr>
              <p:grpSpPr bwMode="auto">
                <a:xfrm>
                  <a:off x="4972" y="2306"/>
                  <a:ext cx="341" cy="265"/>
                  <a:chOff x="4972" y="2306"/>
                  <a:chExt cx="341" cy="265"/>
                </a:xfrm>
              </p:grpSpPr>
              <p:grpSp>
                <p:nvGrpSpPr>
                  <p:cNvPr id="290218" name="Group 426"/>
                  <p:cNvGrpSpPr>
                    <a:grpSpLocks/>
                  </p:cNvGrpSpPr>
                  <p:nvPr/>
                </p:nvGrpSpPr>
                <p:grpSpPr bwMode="auto">
                  <a:xfrm>
                    <a:off x="4972" y="2306"/>
                    <a:ext cx="341" cy="265"/>
                    <a:chOff x="4972" y="2306"/>
                    <a:chExt cx="341" cy="265"/>
                  </a:xfrm>
                </p:grpSpPr>
                <p:grpSp>
                  <p:nvGrpSpPr>
                    <p:cNvPr id="290219" name="Group 4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2" y="2306"/>
                      <a:ext cx="341" cy="265"/>
                      <a:chOff x="4972" y="2306"/>
                      <a:chExt cx="341" cy="265"/>
                    </a:xfrm>
                  </p:grpSpPr>
                  <p:grpSp>
                    <p:nvGrpSpPr>
                      <p:cNvPr id="290220" name="Group 4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32" y="2306"/>
                        <a:ext cx="56" cy="78"/>
                        <a:chOff x="5032" y="2306"/>
                        <a:chExt cx="56" cy="78"/>
                      </a:xfrm>
                    </p:grpSpPr>
                    <p:sp>
                      <p:nvSpPr>
                        <p:cNvPr id="290221" name="Freeform 4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2" y="2306"/>
                          <a:ext cx="56" cy="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6" y="194"/>
                            </a:cxn>
                            <a:cxn ang="0">
                              <a:pos x="191" y="166"/>
                            </a:cxn>
                            <a:cxn ang="0">
                              <a:pos x="176" y="144"/>
                            </a:cxn>
                            <a:cxn ang="0">
                              <a:pos x="181" y="124"/>
                            </a:cxn>
                            <a:cxn ang="0">
                              <a:pos x="182" y="108"/>
                            </a:cxn>
                            <a:cxn ang="0">
                              <a:pos x="177" y="95"/>
                            </a:cxn>
                            <a:cxn ang="0">
                              <a:pos x="166" y="90"/>
                            </a:cxn>
                            <a:cxn ang="0">
                              <a:pos x="175" y="77"/>
                            </a:cxn>
                            <a:cxn ang="0">
                              <a:pos x="172" y="62"/>
                            </a:cxn>
                            <a:cxn ang="0">
                              <a:pos x="164" y="50"/>
                            </a:cxn>
                            <a:cxn ang="0">
                              <a:pos x="152" y="45"/>
                            </a:cxn>
                            <a:cxn ang="0">
                              <a:pos x="141" y="42"/>
                            </a:cxn>
                            <a:cxn ang="0">
                              <a:pos x="128" y="44"/>
                            </a:cxn>
                            <a:cxn ang="0">
                              <a:pos x="133" y="32"/>
                            </a:cxn>
                            <a:cxn ang="0">
                              <a:pos x="130" y="19"/>
                            </a:cxn>
                            <a:cxn ang="0">
                              <a:pos x="123" y="13"/>
                            </a:cxn>
                            <a:cxn ang="0">
                              <a:pos x="113" y="10"/>
                            </a:cxn>
                            <a:cxn ang="0">
                              <a:pos x="102" y="11"/>
                            </a:cxn>
                            <a:cxn ang="0">
                              <a:pos x="92" y="16"/>
                            </a:cxn>
                            <a:cxn ang="0">
                              <a:pos x="83" y="4"/>
                            </a:cxn>
                            <a:cxn ang="0">
                              <a:pos x="67" y="0"/>
                            </a:cxn>
                            <a:cxn ang="0">
                              <a:pos x="47" y="0"/>
                            </a:cxn>
                            <a:cxn ang="0">
                              <a:pos x="25" y="8"/>
                            </a:cxn>
                            <a:cxn ang="0">
                              <a:pos x="11" y="21"/>
                            </a:cxn>
                            <a:cxn ang="0">
                              <a:pos x="2" y="33"/>
                            </a:cxn>
                            <a:cxn ang="0">
                              <a:pos x="0" y="52"/>
                            </a:cxn>
                            <a:cxn ang="0">
                              <a:pos x="3" y="71"/>
                            </a:cxn>
                            <a:cxn ang="0">
                              <a:pos x="11" y="92"/>
                            </a:cxn>
                            <a:cxn ang="0">
                              <a:pos x="17" y="116"/>
                            </a:cxn>
                            <a:cxn ang="0">
                              <a:pos x="28" y="141"/>
                            </a:cxn>
                            <a:cxn ang="0">
                              <a:pos x="47" y="160"/>
                            </a:cxn>
                            <a:cxn ang="0">
                              <a:pos x="82" y="186"/>
                            </a:cxn>
                            <a:cxn ang="0">
                              <a:pos x="119" y="202"/>
                            </a:cxn>
                            <a:cxn ang="0">
                              <a:pos x="158" y="213"/>
                            </a:cxn>
                            <a:cxn ang="0">
                              <a:pos x="201" y="262"/>
                            </a:cxn>
                            <a:cxn ang="0">
                              <a:pos x="218" y="314"/>
                            </a:cxn>
                            <a:cxn ang="0">
                              <a:pos x="226" y="194"/>
                            </a:cxn>
                          </a:cxnLst>
                          <a:rect l="0" t="0" r="r" b="b"/>
                          <a:pathLst>
                            <a:path w="226" h="314">
                              <a:moveTo>
                                <a:pt x="226" y="194"/>
                              </a:moveTo>
                              <a:lnTo>
                                <a:pt x="191" y="166"/>
                              </a:lnTo>
                              <a:lnTo>
                                <a:pt x="176" y="144"/>
                              </a:lnTo>
                              <a:lnTo>
                                <a:pt x="181" y="124"/>
                              </a:lnTo>
                              <a:lnTo>
                                <a:pt x="182" y="108"/>
                              </a:lnTo>
                              <a:lnTo>
                                <a:pt x="177" y="95"/>
                              </a:lnTo>
                              <a:lnTo>
                                <a:pt x="166" y="90"/>
                              </a:lnTo>
                              <a:lnTo>
                                <a:pt x="175" y="77"/>
                              </a:lnTo>
                              <a:lnTo>
                                <a:pt x="172" y="62"/>
                              </a:lnTo>
                              <a:lnTo>
                                <a:pt x="164" y="50"/>
                              </a:lnTo>
                              <a:lnTo>
                                <a:pt x="152" y="45"/>
                              </a:lnTo>
                              <a:lnTo>
                                <a:pt x="141" y="42"/>
                              </a:lnTo>
                              <a:lnTo>
                                <a:pt x="128" y="44"/>
                              </a:lnTo>
                              <a:lnTo>
                                <a:pt x="133" y="32"/>
                              </a:lnTo>
                              <a:lnTo>
                                <a:pt x="130" y="19"/>
                              </a:lnTo>
                              <a:lnTo>
                                <a:pt x="123" y="13"/>
                              </a:lnTo>
                              <a:lnTo>
                                <a:pt x="113" y="10"/>
                              </a:lnTo>
                              <a:lnTo>
                                <a:pt x="102" y="11"/>
                              </a:lnTo>
                              <a:lnTo>
                                <a:pt x="92" y="16"/>
                              </a:lnTo>
                              <a:lnTo>
                                <a:pt x="83" y="4"/>
                              </a:lnTo>
                              <a:lnTo>
                                <a:pt x="67" y="0"/>
                              </a:lnTo>
                              <a:lnTo>
                                <a:pt x="47" y="0"/>
                              </a:lnTo>
                              <a:lnTo>
                                <a:pt x="25" y="8"/>
                              </a:lnTo>
                              <a:lnTo>
                                <a:pt x="11" y="21"/>
                              </a:lnTo>
                              <a:lnTo>
                                <a:pt x="2" y="33"/>
                              </a:lnTo>
                              <a:lnTo>
                                <a:pt x="0" y="52"/>
                              </a:lnTo>
                              <a:lnTo>
                                <a:pt x="3" y="71"/>
                              </a:lnTo>
                              <a:lnTo>
                                <a:pt x="11" y="92"/>
                              </a:lnTo>
                              <a:lnTo>
                                <a:pt x="17" y="116"/>
                              </a:lnTo>
                              <a:lnTo>
                                <a:pt x="28" y="141"/>
                              </a:lnTo>
                              <a:lnTo>
                                <a:pt x="47" y="160"/>
                              </a:lnTo>
                              <a:lnTo>
                                <a:pt x="82" y="186"/>
                              </a:lnTo>
                              <a:lnTo>
                                <a:pt x="119" y="202"/>
                              </a:lnTo>
                              <a:lnTo>
                                <a:pt x="158" y="213"/>
                              </a:lnTo>
                              <a:lnTo>
                                <a:pt x="201" y="262"/>
                              </a:lnTo>
                              <a:lnTo>
                                <a:pt x="218" y="314"/>
                              </a:lnTo>
                              <a:lnTo>
                                <a:pt x="226" y="1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A080"/>
                        </a:solidFill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222" name="Freeform 4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43" y="2310"/>
                          <a:ext cx="12" cy="1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59"/>
                            </a:cxn>
                            <a:cxn ang="0">
                              <a:pos x="0" y="42"/>
                            </a:cxn>
                            <a:cxn ang="0">
                              <a:pos x="1" y="25"/>
                            </a:cxn>
                            <a:cxn ang="0">
                              <a:pos x="8" y="12"/>
                            </a:cxn>
                            <a:cxn ang="0">
                              <a:pos x="18" y="6"/>
                            </a:cxn>
                            <a:cxn ang="0">
                              <a:pos x="29" y="2"/>
                            </a:cxn>
                            <a:cxn ang="0">
                              <a:pos x="36" y="3"/>
                            </a:cxn>
                            <a:cxn ang="0">
                              <a:pos x="47" y="0"/>
                            </a:cxn>
                          </a:cxnLst>
                          <a:rect l="0" t="0" r="r" b="b"/>
                          <a:pathLst>
                            <a:path w="47" h="59">
                              <a:moveTo>
                                <a:pt x="2" y="59"/>
                              </a:moveTo>
                              <a:lnTo>
                                <a:pt x="0" y="42"/>
                              </a:lnTo>
                              <a:lnTo>
                                <a:pt x="1" y="25"/>
                              </a:lnTo>
                              <a:lnTo>
                                <a:pt x="8" y="12"/>
                              </a:lnTo>
                              <a:lnTo>
                                <a:pt x="18" y="6"/>
                              </a:lnTo>
                              <a:lnTo>
                                <a:pt x="29" y="2"/>
                              </a:lnTo>
                              <a:lnTo>
                                <a:pt x="36" y="3"/>
                              </a:lnTo>
                              <a:lnTo>
                                <a:pt x="47" y="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223" name="Freeform 4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53" y="2317"/>
                          <a:ext cx="9" cy="1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" y="0"/>
                            </a:cxn>
                            <a:cxn ang="0">
                              <a:pos x="20" y="3"/>
                            </a:cxn>
                            <a:cxn ang="0">
                              <a:pos x="8" y="10"/>
                            </a:cxn>
                            <a:cxn ang="0">
                              <a:pos x="0" y="21"/>
                            </a:cxn>
                            <a:cxn ang="0">
                              <a:pos x="2" y="32"/>
                            </a:cxn>
                            <a:cxn ang="0">
                              <a:pos x="12" y="45"/>
                            </a:cxn>
                            <a:cxn ang="0">
                              <a:pos x="15" y="60"/>
                            </a:cxn>
                          </a:cxnLst>
                          <a:rect l="0" t="0" r="r" b="b"/>
                          <a:pathLst>
                            <a:path w="38" h="60">
                              <a:moveTo>
                                <a:pt x="38" y="0"/>
                              </a:moveTo>
                              <a:lnTo>
                                <a:pt x="20" y="3"/>
                              </a:lnTo>
                              <a:lnTo>
                                <a:pt x="8" y="10"/>
                              </a:lnTo>
                              <a:lnTo>
                                <a:pt x="0" y="21"/>
                              </a:lnTo>
                              <a:lnTo>
                                <a:pt x="2" y="32"/>
                              </a:lnTo>
                              <a:lnTo>
                                <a:pt x="12" y="45"/>
                              </a:lnTo>
                              <a:lnTo>
                                <a:pt x="15" y="6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224" name="Freeform 4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62" y="2327"/>
                          <a:ext cx="10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2" y="6"/>
                            </a:cxn>
                            <a:cxn ang="0">
                              <a:pos x="27" y="0"/>
                            </a:cxn>
                            <a:cxn ang="0">
                              <a:pos x="13" y="4"/>
                            </a:cxn>
                            <a:cxn ang="0">
                              <a:pos x="3" y="12"/>
                            </a:cxn>
                            <a:cxn ang="0">
                              <a:pos x="0" y="25"/>
                            </a:cxn>
                            <a:cxn ang="0">
                              <a:pos x="6" y="36"/>
                            </a:cxn>
                            <a:cxn ang="0">
                              <a:pos x="13" y="48"/>
                            </a:cxn>
                          </a:cxnLst>
                          <a:rect l="0" t="0" r="r" b="b"/>
                          <a:pathLst>
                            <a:path w="42" h="48">
                              <a:moveTo>
                                <a:pt x="42" y="6"/>
                              </a:moveTo>
                              <a:lnTo>
                                <a:pt x="27" y="0"/>
                              </a:lnTo>
                              <a:lnTo>
                                <a:pt x="13" y="4"/>
                              </a:lnTo>
                              <a:lnTo>
                                <a:pt x="3" y="12"/>
                              </a:lnTo>
                              <a:lnTo>
                                <a:pt x="0" y="25"/>
                              </a:lnTo>
                              <a:lnTo>
                                <a:pt x="6" y="36"/>
                              </a:lnTo>
                              <a:lnTo>
                                <a:pt x="13" y="48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sp>
                    <p:nvSpPr>
                      <p:cNvPr id="290225" name="Freeform 4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2" y="2320"/>
                        <a:ext cx="341" cy="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5" y="771"/>
                          </a:cxn>
                          <a:cxn ang="0">
                            <a:pos x="481" y="831"/>
                          </a:cxn>
                          <a:cxn ang="0">
                            <a:pos x="439" y="865"/>
                          </a:cxn>
                          <a:cxn ang="0">
                            <a:pos x="386" y="895"/>
                          </a:cxn>
                          <a:cxn ang="0">
                            <a:pos x="375" y="932"/>
                          </a:cxn>
                          <a:cxn ang="0">
                            <a:pos x="351" y="961"/>
                          </a:cxn>
                          <a:cxn ang="0">
                            <a:pos x="331" y="1003"/>
                          </a:cxn>
                          <a:cxn ang="0">
                            <a:pos x="316" y="888"/>
                          </a:cxn>
                          <a:cxn ang="0">
                            <a:pos x="297" y="813"/>
                          </a:cxn>
                          <a:cxn ang="0">
                            <a:pos x="316" y="679"/>
                          </a:cxn>
                          <a:cxn ang="0">
                            <a:pos x="284" y="610"/>
                          </a:cxn>
                          <a:cxn ang="0">
                            <a:pos x="240" y="483"/>
                          </a:cxn>
                          <a:cxn ang="0">
                            <a:pos x="158" y="341"/>
                          </a:cxn>
                          <a:cxn ang="0">
                            <a:pos x="134" y="253"/>
                          </a:cxn>
                          <a:cxn ang="0">
                            <a:pos x="89" y="146"/>
                          </a:cxn>
                          <a:cxn ang="0">
                            <a:pos x="39" y="69"/>
                          </a:cxn>
                          <a:cxn ang="0">
                            <a:pos x="0" y="39"/>
                          </a:cxn>
                          <a:cxn ang="0">
                            <a:pos x="46" y="15"/>
                          </a:cxn>
                          <a:cxn ang="0">
                            <a:pos x="107" y="0"/>
                          </a:cxn>
                          <a:cxn ang="0">
                            <a:pos x="181" y="8"/>
                          </a:cxn>
                          <a:cxn ang="0">
                            <a:pos x="255" y="31"/>
                          </a:cxn>
                          <a:cxn ang="0">
                            <a:pos x="324" y="62"/>
                          </a:cxn>
                          <a:cxn ang="0">
                            <a:pos x="373" y="88"/>
                          </a:cxn>
                          <a:cxn ang="0">
                            <a:pos x="394" y="79"/>
                          </a:cxn>
                          <a:cxn ang="0">
                            <a:pos x="425" y="61"/>
                          </a:cxn>
                          <a:cxn ang="0">
                            <a:pos x="431" y="17"/>
                          </a:cxn>
                          <a:cxn ang="0">
                            <a:pos x="461" y="40"/>
                          </a:cxn>
                          <a:cxn ang="0">
                            <a:pos x="500" y="49"/>
                          </a:cxn>
                          <a:cxn ang="0">
                            <a:pos x="554" y="61"/>
                          </a:cxn>
                          <a:cxn ang="0">
                            <a:pos x="606" y="66"/>
                          </a:cxn>
                          <a:cxn ang="0">
                            <a:pos x="655" y="71"/>
                          </a:cxn>
                          <a:cxn ang="0">
                            <a:pos x="724" y="69"/>
                          </a:cxn>
                          <a:cxn ang="0">
                            <a:pos x="784" y="93"/>
                          </a:cxn>
                          <a:cxn ang="0">
                            <a:pos x="834" y="136"/>
                          </a:cxn>
                          <a:cxn ang="0">
                            <a:pos x="883" y="201"/>
                          </a:cxn>
                          <a:cxn ang="0">
                            <a:pos x="920" y="250"/>
                          </a:cxn>
                          <a:cxn ang="0">
                            <a:pos x="967" y="290"/>
                          </a:cxn>
                          <a:cxn ang="0">
                            <a:pos x="1017" y="319"/>
                          </a:cxn>
                          <a:cxn ang="0">
                            <a:pos x="1059" y="351"/>
                          </a:cxn>
                          <a:cxn ang="0">
                            <a:pos x="1081" y="393"/>
                          </a:cxn>
                          <a:cxn ang="0">
                            <a:pos x="1159" y="384"/>
                          </a:cxn>
                          <a:cxn ang="0">
                            <a:pos x="1256" y="399"/>
                          </a:cxn>
                          <a:cxn ang="0">
                            <a:pos x="1237" y="354"/>
                          </a:cxn>
                          <a:cxn ang="0">
                            <a:pos x="1339" y="367"/>
                          </a:cxn>
                          <a:cxn ang="0">
                            <a:pos x="1346" y="489"/>
                          </a:cxn>
                          <a:cxn ang="0">
                            <a:pos x="1352" y="590"/>
                          </a:cxn>
                          <a:cxn ang="0">
                            <a:pos x="1364" y="622"/>
                          </a:cxn>
                          <a:cxn ang="0">
                            <a:pos x="1339" y="635"/>
                          </a:cxn>
                          <a:cxn ang="0">
                            <a:pos x="1314" y="635"/>
                          </a:cxn>
                          <a:cxn ang="0">
                            <a:pos x="1288" y="704"/>
                          </a:cxn>
                          <a:cxn ang="0">
                            <a:pos x="1237" y="781"/>
                          </a:cxn>
                          <a:cxn ang="0">
                            <a:pos x="1200" y="819"/>
                          </a:cxn>
                          <a:cxn ang="0">
                            <a:pos x="1156" y="845"/>
                          </a:cxn>
                          <a:cxn ang="0">
                            <a:pos x="1074" y="882"/>
                          </a:cxn>
                          <a:cxn ang="0">
                            <a:pos x="992" y="898"/>
                          </a:cxn>
                          <a:cxn ang="0">
                            <a:pos x="903" y="901"/>
                          </a:cxn>
                          <a:cxn ang="0">
                            <a:pos x="837" y="887"/>
                          </a:cxn>
                          <a:cxn ang="0">
                            <a:pos x="778" y="866"/>
                          </a:cxn>
                          <a:cxn ang="0">
                            <a:pos x="727" y="838"/>
                          </a:cxn>
                          <a:cxn ang="0">
                            <a:pos x="688" y="800"/>
                          </a:cxn>
                          <a:cxn ang="0">
                            <a:pos x="656" y="768"/>
                          </a:cxn>
                          <a:cxn ang="0">
                            <a:pos x="595" y="751"/>
                          </a:cxn>
                          <a:cxn ang="0">
                            <a:pos x="525" y="771"/>
                          </a:cxn>
                        </a:cxnLst>
                        <a:rect l="0" t="0" r="r" b="b"/>
                        <a:pathLst>
                          <a:path w="1364" h="1003">
                            <a:moveTo>
                              <a:pt x="525" y="771"/>
                            </a:moveTo>
                            <a:lnTo>
                              <a:pt x="481" y="831"/>
                            </a:lnTo>
                            <a:lnTo>
                              <a:pt x="439" y="865"/>
                            </a:lnTo>
                            <a:lnTo>
                              <a:pt x="386" y="895"/>
                            </a:lnTo>
                            <a:lnTo>
                              <a:pt x="375" y="932"/>
                            </a:lnTo>
                            <a:lnTo>
                              <a:pt x="351" y="961"/>
                            </a:lnTo>
                            <a:lnTo>
                              <a:pt x="331" y="1003"/>
                            </a:lnTo>
                            <a:lnTo>
                              <a:pt x="316" y="888"/>
                            </a:lnTo>
                            <a:lnTo>
                              <a:pt x="297" y="813"/>
                            </a:lnTo>
                            <a:lnTo>
                              <a:pt x="316" y="679"/>
                            </a:lnTo>
                            <a:lnTo>
                              <a:pt x="284" y="610"/>
                            </a:lnTo>
                            <a:lnTo>
                              <a:pt x="240" y="483"/>
                            </a:lnTo>
                            <a:lnTo>
                              <a:pt x="158" y="341"/>
                            </a:lnTo>
                            <a:lnTo>
                              <a:pt x="134" y="253"/>
                            </a:lnTo>
                            <a:lnTo>
                              <a:pt x="89" y="146"/>
                            </a:lnTo>
                            <a:lnTo>
                              <a:pt x="39" y="69"/>
                            </a:lnTo>
                            <a:lnTo>
                              <a:pt x="0" y="39"/>
                            </a:lnTo>
                            <a:lnTo>
                              <a:pt x="46" y="15"/>
                            </a:lnTo>
                            <a:lnTo>
                              <a:pt x="107" y="0"/>
                            </a:lnTo>
                            <a:lnTo>
                              <a:pt x="181" y="8"/>
                            </a:lnTo>
                            <a:lnTo>
                              <a:pt x="255" y="31"/>
                            </a:lnTo>
                            <a:lnTo>
                              <a:pt x="324" y="62"/>
                            </a:lnTo>
                            <a:lnTo>
                              <a:pt x="373" y="88"/>
                            </a:lnTo>
                            <a:lnTo>
                              <a:pt x="394" y="79"/>
                            </a:lnTo>
                            <a:lnTo>
                              <a:pt x="425" y="61"/>
                            </a:lnTo>
                            <a:lnTo>
                              <a:pt x="431" y="17"/>
                            </a:lnTo>
                            <a:lnTo>
                              <a:pt x="461" y="40"/>
                            </a:lnTo>
                            <a:lnTo>
                              <a:pt x="500" y="49"/>
                            </a:lnTo>
                            <a:lnTo>
                              <a:pt x="554" y="61"/>
                            </a:lnTo>
                            <a:lnTo>
                              <a:pt x="606" y="66"/>
                            </a:lnTo>
                            <a:lnTo>
                              <a:pt x="655" y="71"/>
                            </a:lnTo>
                            <a:lnTo>
                              <a:pt x="724" y="69"/>
                            </a:lnTo>
                            <a:lnTo>
                              <a:pt x="784" y="93"/>
                            </a:lnTo>
                            <a:lnTo>
                              <a:pt x="834" y="136"/>
                            </a:lnTo>
                            <a:lnTo>
                              <a:pt x="883" y="201"/>
                            </a:lnTo>
                            <a:lnTo>
                              <a:pt x="920" y="250"/>
                            </a:lnTo>
                            <a:lnTo>
                              <a:pt x="967" y="290"/>
                            </a:lnTo>
                            <a:lnTo>
                              <a:pt x="1017" y="319"/>
                            </a:lnTo>
                            <a:lnTo>
                              <a:pt x="1059" y="351"/>
                            </a:lnTo>
                            <a:lnTo>
                              <a:pt x="1081" y="393"/>
                            </a:lnTo>
                            <a:lnTo>
                              <a:pt x="1159" y="384"/>
                            </a:lnTo>
                            <a:lnTo>
                              <a:pt x="1256" y="399"/>
                            </a:lnTo>
                            <a:lnTo>
                              <a:pt x="1237" y="354"/>
                            </a:lnTo>
                            <a:lnTo>
                              <a:pt x="1339" y="367"/>
                            </a:lnTo>
                            <a:lnTo>
                              <a:pt x="1346" y="489"/>
                            </a:lnTo>
                            <a:lnTo>
                              <a:pt x="1352" y="590"/>
                            </a:lnTo>
                            <a:lnTo>
                              <a:pt x="1364" y="622"/>
                            </a:lnTo>
                            <a:lnTo>
                              <a:pt x="1339" y="635"/>
                            </a:lnTo>
                            <a:lnTo>
                              <a:pt x="1314" y="635"/>
                            </a:lnTo>
                            <a:lnTo>
                              <a:pt x="1288" y="704"/>
                            </a:lnTo>
                            <a:lnTo>
                              <a:pt x="1237" y="781"/>
                            </a:lnTo>
                            <a:lnTo>
                              <a:pt x="1200" y="819"/>
                            </a:lnTo>
                            <a:lnTo>
                              <a:pt x="1156" y="845"/>
                            </a:lnTo>
                            <a:lnTo>
                              <a:pt x="1074" y="882"/>
                            </a:lnTo>
                            <a:lnTo>
                              <a:pt x="992" y="898"/>
                            </a:lnTo>
                            <a:lnTo>
                              <a:pt x="903" y="901"/>
                            </a:lnTo>
                            <a:lnTo>
                              <a:pt x="837" y="887"/>
                            </a:lnTo>
                            <a:lnTo>
                              <a:pt x="778" y="866"/>
                            </a:lnTo>
                            <a:lnTo>
                              <a:pt x="727" y="838"/>
                            </a:lnTo>
                            <a:lnTo>
                              <a:pt x="688" y="800"/>
                            </a:lnTo>
                            <a:lnTo>
                              <a:pt x="656" y="768"/>
                            </a:lnTo>
                            <a:lnTo>
                              <a:pt x="595" y="751"/>
                            </a:lnTo>
                            <a:lnTo>
                              <a:pt x="525" y="771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226" name="Freeform 434"/>
                    <p:cNvSpPr>
                      <a:spLocks/>
                    </p:cNvSpPr>
                    <p:nvPr/>
                  </p:nvSpPr>
                  <p:spPr bwMode="auto">
                    <a:xfrm>
                      <a:off x="5066" y="2342"/>
                      <a:ext cx="179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0" y="44"/>
                        </a:cxn>
                        <a:cxn ang="0">
                          <a:pos x="94" y="69"/>
                        </a:cxn>
                        <a:cxn ang="0">
                          <a:pos x="134" y="99"/>
                        </a:cxn>
                        <a:cxn ang="0">
                          <a:pos x="156" y="128"/>
                        </a:cxn>
                        <a:cxn ang="0">
                          <a:pos x="175" y="153"/>
                        </a:cxn>
                        <a:cxn ang="0">
                          <a:pos x="206" y="177"/>
                        </a:cxn>
                        <a:cxn ang="0">
                          <a:pos x="245" y="194"/>
                        </a:cxn>
                        <a:cxn ang="0">
                          <a:pos x="273" y="219"/>
                        </a:cxn>
                        <a:cxn ang="0">
                          <a:pos x="295" y="250"/>
                        </a:cxn>
                        <a:cxn ang="0">
                          <a:pos x="321" y="288"/>
                        </a:cxn>
                        <a:cxn ang="0">
                          <a:pos x="340" y="327"/>
                        </a:cxn>
                        <a:cxn ang="0">
                          <a:pos x="359" y="378"/>
                        </a:cxn>
                        <a:cxn ang="0">
                          <a:pos x="383" y="420"/>
                        </a:cxn>
                        <a:cxn ang="0">
                          <a:pos x="411" y="451"/>
                        </a:cxn>
                        <a:cxn ang="0">
                          <a:pos x="448" y="475"/>
                        </a:cxn>
                        <a:cxn ang="0">
                          <a:pos x="485" y="487"/>
                        </a:cxn>
                        <a:cxn ang="0">
                          <a:pos x="521" y="496"/>
                        </a:cxn>
                        <a:cxn ang="0">
                          <a:pos x="561" y="493"/>
                        </a:cxn>
                        <a:cxn ang="0">
                          <a:pos x="599" y="485"/>
                        </a:cxn>
                        <a:cxn ang="0">
                          <a:pos x="640" y="466"/>
                        </a:cxn>
                        <a:cxn ang="0">
                          <a:pos x="672" y="442"/>
                        </a:cxn>
                        <a:cxn ang="0">
                          <a:pos x="695" y="412"/>
                        </a:cxn>
                        <a:cxn ang="0">
                          <a:pos x="709" y="378"/>
                        </a:cxn>
                        <a:cxn ang="0">
                          <a:pos x="715" y="339"/>
                        </a:cxn>
                        <a:cxn ang="0">
                          <a:pos x="708" y="302"/>
                        </a:cxn>
                      </a:cxnLst>
                      <a:rect l="0" t="0" r="r" b="b"/>
                      <a:pathLst>
                        <a:path w="715" h="496">
                          <a:moveTo>
                            <a:pt x="0" y="0"/>
                          </a:moveTo>
                          <a:lnTo>
                            <a:pt x="50" y="44"/>
                          </a:lnTo>
                          <a:lnTo>
                            <a:pt x="94" y="69"/>
                          </a:lnTo>
                          <a:lnTo>
                            <a:pt x="134" y="99"/>
                          </a:lnTo>
                          <a:lnTo>
                            <a:pt x="156" y="128"/>
                          </a:lnTo>
                          <a:lnTo>
                            <a:pt x="175" y="153"/>
                          </a:lnTo>
                          <a:lnTo>
                            <a:pt x="206" y="177"/>
                          </a:lnTo>
                          <a:lnTo>
                            <a:pt x="245" y="194"/>
                          </a:lnTo>
                          <a:lnTo>
                            <a:pt x="273" y="219"/>
                          </a:lnTo>
                          <a:lnTo>
                            <a:pt x="295" y="250"/>
                          </a:lnTo>
                          <a:lnTo>
                            <a:pt x="321" y="288"/>
                          </a:lnTo>
                          <a:lnTo>
                            <a:pt x="340" y="327"/>
                          </a:lnTo>
                          <a:lnTo>
                            <a:pt x="359" y="378"/>
                          </a:lnTo>
                          <a:lnTo>
                            <a:pt x="383" y="420"/>
                          </a:lnTo>
                          <a:lnTo>
                            <a:pt x="411" y="451"/>
                          </a:lnTo>
                          <a:lnTo>
                            <a:pt x="448" y="475"/>
                          </a:lnTo>
                          <a:lnTo>
                            <a:pt x="485" y="487"/>
                          </a:lnTo>
                          <a:lnTo>
                            <a:pt x="521" y="496"/>
                          </a:lnTo>
                          <a:lnTo>
                            <a:pt x="561" y="493"/>
                          </a:lnTo>
                          <a:lnTo>
                            <a:pt x="599" y="485"/>
                          </a:lnTo>
                          <a:lnTo>
                            <a:pt x="640" y="466"/>
                          </a:lnTo>
                          <a:lnTo>
                            <a:pt x="672" y="442"/>
                          </a:lnTo>
                          <a:lnTo>
                            <a:pt x="695" y="412"/>
                          </a:lnTo>
                          <a:lnTo>
                            <a:pt x="709" y="378"/>
                          </a:lnTo>
                          <a:lnTo>
                            <a:pt x="715" y="339"/>
                          </a:lnTo>
                          <a:lnTo>
                            <a:pt x="708" y="30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227" name="Group 435"/>
                  <p:cNvGrpSpPr>
                    <a:grpSpLocks/>
                  </p:cNvGrpSpPr>
                  <p:nvPr/>
                </p:nvGrpSpPr>
                <p:grpSpPr bwMode="auto">
                  <a:xfrm>
                    <a:off x="5096" y="2355"/>
                    <a:ext cx="215" cy="189"/>
                    <a:chOff x="5096" y="2355"/>
                    <a:chExt cx="215" cy="189"/>
                  </a:xfrm>
                </p:grpSpPr>
                <p:sp>
                  <p:nvSpPr>
                    <p:cNvPr id="290228" name="Line 4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40" y="2445"/>
                      <a:ext cx="43" cy="14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29" name="Freeform 437"/>
                    <p:cNvSpPr>
                      <a:spLocks/>
                    </p:cNvSpPr>
                    <p:nvPr/>
                  </p:nvSpPr>
                  <p:spPr bwMode="auto">
                    <a:xfrm>
                      <a:off x="5128" y="2428"/>
                      <a:ext cx="20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168"/>
                        </a:cxn>
                        <a:cxn ang="0">
                          <a:pos x="0" y="124"/>
                        </a:cxn>
                        <a:cxn ang="0">
                          <a:pos x="11" y="77"/>
                        </a:cxn>
                        <a:cxn ang="0">
                          <a:pos x="36" y="32"/>
                        </a:cxn>
                        <a:cxn ang="0">
                          <a:pos x="79" y="0"/>
                        </a:cxn>
                      </a:cxnLst>
                      <a:rect l="0" t="0" r="r" b="b"/>
                      <a:pathLst>
                        <a:path w="79" h="168">
                          <a:moveTo>
                            <a:pt x="9" y="168"/>
                          </a:moveTo>
                          <a:lnTo>
                            <a:pt x="0" y="124"/>
                          </a:lnTo>
                          <a:lnTo>
                            <a:pt x="11" y="77"/>
                          </a:lnTo>
                          <a:lnTo>
                            <a:pt x="36" y="32"/>
                          </a:lnTo>
                          <a:lnTo>
                            <a:pt x="79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0" name="Freeform 438"/>
                    <p:cNvSpPr>
                      <a:spLocks/>
                    </p:cNvSpPr>
                    <p:nvPr/>
                  </p:nvSpPr>
                  <p:spPr bwMode="auto">
                    <a:xfrm>
                      <a:off x="5139" y="2437"/>
                      <a:ext cx="13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180"/>
                        </a:cxn>
                        <a:cxn ang="0">
                          <a:pos x="24" y="163"/>
                        </a:cxn>
                        <a:cxn ang="0">
                          <a:pos x="8" y="137"/>
                        </a:cxn>
                        <a:cxn ang="0">
                          <a:pos x="0" y="99"/>
                        </a:cxn>
                        <a:cxn ang="0">
                          <a:pos x="5" y="64"/>
                        </a:cxn>
                        <a:cxn ang="0">
                          <a:pos x="24" y="27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51" h="180">
                          <a:moveTo>
                            <a:pt x="51" y="180"/>
                          </a:moveTo>
                          <a:lnTo>
                            <a:pt x="24" y="163"/>
                          </a:lnTo>
                          <a:lnTo>
                            <a:pt x="8" y="137"/>
                          </a:lnTo>
                          <a:lnTo>
                            <a:pt x="0" y="99"/>
                          </a:lnTo>
                          <a:lnTo>
                            <a:pt x="5" y="64"/>
                          </a:lnTo>
                          <a:lnTo>
                            <a:pt x="24" y="27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1" name="Freeform 439"/>
                    <p:cNvSpPr>
                      <a:spLocks/>
                    </p:cNvSpPr>
                    <p:nvPr/>
                  </p:nvSpPr>
                  <p:spPr bwMode="auto">
                    <a:xfrm>
                      <a:off x="5157" y="2443"/>
                      <a:ext cx="10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34"/>
                        </a:cxn>
                        <a:cxn ang="0">
                          <a:pos x="17" y="66"/>
                        </a:cxn>
                        <a:cxn ang="0">
                          <a:pos x="40" y="80"/>
                        </a:cxn>
                      </a:cxnLst>
                      <a:rect l="0" t="0" r="r" b="b"/>
                      <a:pathLst>
                        <a:path w="40" h="80">
                          <a:moveTo>
                            <a:pt x="0" y="0"/>
                          </a:moveTo>
                          <a:lnTo>
                            <a:pt x="1" y="34"/>
                          </a:lnTo>
                          <a:lnTo>
                            <a:pt x="17" y="66"/>
                          </a:lnTo>
                          <a:lnTo>
                            <a:pt x="40" y="8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2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5096" y="2413"/>
                      <a:ext cx="48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6"/>
                        </a:cxn>
                        <a:cxn ang="0">
                          <a:pos x="17" y="73"/>
                        </a:cxn>
                        <a:cxn ang="0">
                          <a:pos x="43" y="39"/>
                        </a:cxn>
                        <a:cxn ang="0">
                          <a:pos x="75" y="15"/>
                        </a:cxn>
                        <a:cxn ang="0">
                          <a:pos x="106" y="3"/>
                        </a:cxn>
                        <a:cxn ang="0">
                          <a:pos x="134" y="0"/>
                        </a:cxn>
                        <a:cxn ang="0">
                          <a:pos x="168" y="8"/>
                        </a:cxn>
                        <a:cxn ang="0">
                          <a:pos x="191" y="22"/>
                        </a:cxn>
                      </a:cxnLst>
                      <a:rect l="0" t="0" r="r" b="b"/>
                      <a:pathLst>
                        <a:path w="191" h="106">
                          <a:moveTo>
                            <a:pt x="0" y="106"/>
                          </a:moveTo>
                          <a:lnTo>
                            <a:pt x="17" y="73"/>
                          </a:lnTo>
                          <a:lnTo>
                            <a:pt x="43" y="39"/>
                          </a:lnTo>
                          <a:lnTo>
                            <a:pt x="75" y="15"/>
                          </a:lnTo>
                          <a:lnTo>
                            <a:pt x="106" y="3"/>
                          </a:lnTo>
                          <a:lnTo>
                            <a:pt x="134" y="0"/>
                          </a:lnTo>
                          <a:lnTo>
                            <a:pt x="168" y="8"/>
                          </a:lnTo>
                          <a:lnTo>
                            <a:pt x="191" y="2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3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5137" y="2479"/>
                      <a:ext cx="103" cy="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33"/>
                        </a:cxn>
                        <a:cxn ang="0">
                          <a:pos x="63" y="116"/>
                        </a:cxn>
                        <a:cxn ang="0">
                          <a:pos x="121" y="94"/>
                        </a:cxn>
                        <a:cxn ang="0">
                          <a:pos x="180" y="64"/>
                        </a:cxn>
                        <a:cxn ang="0">
                          <a:pos x="235" y="31"/>
                        </a:cxn>
                        <a:cxn ang="0">
                          <a:pos x="279" y="0"/>
                        </a:cxn>
                        <a:cxn ang="0">
                          <a:pos x="297" y="49"/>
                        </a:cxn>
                        <a:cxn ang="0">
                          <a:pos x="328" y="96"/>
                        </a:cxn>
                        <a:cxn ang="0">
                          <a:pos x="365" y="138"/>
                        </a:cxn>
                        <a:cxn ang="0">
                          <a:pos x="412" y="171"/>
                        </a:cxn>
                        <a:cxn ang="0">
                          <a:pos x="370" y="205"/>
                        </a:cxn>
                        <a:cxn ang="0">
                          <a:pos x="331" y="228"/>
                        </a:cxn>
                        <a:cxn ang="0">
                          <a:pos x="279" y="247"/>
                        </a:cxn>
                        <a:cxn ang="0">
                          <a:pos x="230" y="259"/>
                        </a:cxn>
                        <a:cxn ang="0">
                          <a:pos x="196" y="257"/>
                        </a:cxn>
                        <a:cxn ang="0">
                          <a:pos x="168" y="249"/>
                        </a:cxn>
                      </a:cxnLst>
                      <a:rect l="0" t="0" r="r" b="b"/>
                      <a:pathLst>
                        <a:path w="412" h="259">
                          <a:moveTo>
                            <a:pt x="0" y="133"/>
                          </a:moveTo>
                          <a:lnTo>
                            <a:pt x="63" y="116"/>
                          </a:lnTo>
                          <a:lnTo>
                            <a:pt x="121" y="94"/>
                          </a:lnTo>
                          <a:lnTo>
                            <a:pt x="180" y="64"/>
                          </a:lnTo>
                          <a:lnTo>
                            <a:pt x="235" y="31"/>
                          </a:lnTo>
                          <a:lnTo>
                            <a:pt x="279" y="0"/>
                          </a:lnTo>
                          <a:lnTo>
                            <a:pt x="297" y="49"/>
                          </a:lnTo>
                          <a:lnTo>
                            <a:pt x="328" y="96"/>
                          </a:lnTo>
                          <a:lnTo>
                            <a:pt x="365" y="138"/>
                          </a:lnTo>
                          <a:lnTo>
                            <a:pt x="412" y="171"/>
                          </a:lnTo>
                          <a:lnTo>
                            <a:pt x="370" y="205"/>
                          </a:lnTo>
                          <a:lnTo>
                            <a:pt x="331" y="228"/>
                          </a:lnTo>
                          <a:lnTo>
                            <a:pt x="279" y="247"/>
                          </a:lnTo>
                          <a:lnTo>
                            <a:pt x="230" y="259"/>
                          </a:lnTo>
                          <a:lnTo>
                            <a:pt x="196" y="257"/>
                          </a:lnTo>
                          <a:lnTo>
                            <a:pt x="168" y="24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4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5175" y="2500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2" y="115"/>
                        </a:cxn>
                        <a:cxn ang="0">
                          <a:pos x="137" y="159"/>
                        </a:cxn>
                      </a:cxnLst>
                      <a:rect l="0" t="0" r="r" b="b"/>
                      <a:pathLst>
                        <a:path w="137" h="159">
                          <a:moveTo>
                            <a:pt x="0" y="0"/>
                          </a:moveTo>
                          <a:lnTo>
                            <a:pt x="32" y="115"/>
                          </a:lnTo>
                          <a:lnTo>
                            <a:pt x="137" y="15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5" name="Freeform 443"/>
                    <p:cNvSpPr>
                      <a:spLocks/>
                    </p:cNvSpPr>
                    <p:nvPr/>
                  </p:nvSpPr>
                  <p:spPr bwMode="auto">
                    <a:xfrm>
                      <a:off x="5122" y="2355"/>
                      <a:ext cx="1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3" y="19"/>
                        </a:cxn>
                        <a:cxn ang="0">
                          <a:pos x="38" y="44"/>
                        </a:cxn>
                        <a:cxn ang="0">
                          <a:pos x="39" y="68"/>
                        </a:cxn>
                        <a:cxn ang="0">
                          <a:pos x="49" y="96"/>
                        </a:cxn>
                        <a:cxn ang="0">
                          <a:pos x="53" y="125"/>
                        </a:cxn>
                        <a:cxn ang="0">
                          <a:pos x="53" y="152"/>
                        </a:cxn>
                      </a:cxnLst>
                      <a:rect l="0" t="0" r="r" b="b"/>
                      <a:pathLst>
                        <a:path w="53" h="152">
                          <a:moveTo>
                            <a:pt x="0" y="0"/>
                          </a:moveTo>
                          <a:lnTo>
                            <a:pt x="23" y="19"/>
                          </a:lnTo>
                          <a:lnTo>
                            <a:pt x="38" y="44"/>
                          </a:lnTo>
                          <a:lnTo>
                            <a:pt x="39" y="68"/>
                          </a:lnTo>
                          <a:lnTo>
                            <a:pt x="49" y="96"/>
                          </a:lnTo>
                          <a:lnTo>
                            <a:pt x="53" y="125"/>
                          </a:lnTo>
                          <a:lnTo>
                            <a:pt x="53" y="15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6" name="Freeform 444"/>
                    <p:cNvSpPr>
                      <a:spLocks/>
                    </p:cNvSpPr>
                    <p:nvPr/>
                  </p:nvSpPr>
                  <p:spPr bwMode="auto">
                    <a:xfrm>
                      <a:off x="5119" y="2363"/>
                      <a:ext cx="13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0" y="17"/>
                        </a:cxn>
                        <a:cxn ang="0">
                          <a:pos x="2" y="38"/>
                        </a:cxn>
                        <a:cxn ang="0">
                          <a:pos x="11" y="56"/>
                        </a:cxn>
                        <a:cxn ang="0">
                          <a:pos x="23" y="68"/>
                        </a:cxn>
                        <a:cxn ang="0">
                          <a:pos x="32" y="79"/>
                        </a:cxn>
                        <a:cxn ang="0">
                          <a:pos x="50" y="88"/>
                        </a:cxn>
                      </a:cxnLst>
                      <a:rect l="0" t="0" r="r" b="b"/>
                      <a:pathLst>
                        <a:path w="50" h="88">
                          <a:moveTo>
                            <a:pt x="11" y="0"/>
                          </a:moveTo>
                          <a:lnTo>
                            <a:pt x="0" y="17"/>
                          </a:lnTo>
                          <a:lnTo>
                            <a:pt x="2" y="38"/>
                          </a:lnTo>
                          <a:lnTo>
                            <a:pt x="11" y="56"/>
                          </a:lnTo>
                          <a:lnTo>
                            <a:pt x="23" y="68"/>
                          </a:lnTo>
                          <a:lnTo>
                            <a:pt x="32" y="79"/>
                          </a:lnTo>
                          <a:lnTo>
                            <a:pt x="50" y="8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7" name="Freeform 445"/>
                    <p:cNvSpPr>
                      <a:spLocks/>
                    </p:cNvSpPr>
                    <p:nvPr/>
                  </p:nvSpPr>
                  <p:spPr bwMode="auto">
                    <a:xfrm>
                      <a:off x="5244" y="2411"/>
                      <a:ext cx="67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267" y="271"/>
                        </a:cxn>
                        <a:cxn ang="0">
                          <a:pos x="234" y="276"/>
                        </a:cxn>
                        <a:cxn ang="0">
                          <a:pos x="226" y="296"/>
                        </a:cxn>
                        <a:cxn ang="0">
                          <a:pos x="221" y="311"/>
                        </a:cxn>
                        <a:cxn ang="0">
                          <a:pos x="203" y="320"/>
                        </a:cxn>
                        <a:cxn ang="0">
                          <a:pos x="160" y="376"/>
                        </a:cxn>
                        <a:cxn ang="0">
                          <a:pos x="127" y="425"/>
                        </a:cxn>
                        <a:cxn ang="0">
                          <a:pos x="84" y="466"/>
                        </a:cxn>
                        <a:cxn ang="0">
                          <a:pos x="67" y="492"/>
                        </a:cxn>
                        <a:cxn ang="0">
                          <a:pos x="0" y="521"/>
                        </a:cxn>
                        <a:cxn ang="0">
                          <a:pos x="29" y="498"/>
                        </a:cxn>
                        <a:cxn ang="0">
                          <a:pos x="57" y="458"/>
                        </a:cxn>
                        <a:cxn ang="0">
                          <a:pos x="66" y="424"/>
                        </a:cxn>
                        <a:cxn ang="0">
                          <a:pos x="70" y="382"/>
                        </a:cxn>
                        <a:cxn ang="0">
                          <a:pos x="60" y="331"/>
                        </a:cxn>
                        <a:cxn ang="0">
                          <a:pos x="91" y="299"/>
                        </a:cxn>
                        <a:cxn ang="0">
                          <a:pos x="94" y="246"/>
                        </a:cxn>
                        <a:cxn ang="0">
                          <a:pos x="94" y="223"/>
                        </a:cxn>
                        <a:cxn ang="0">
                          <a:pos x="182" y="281"/>
                        </a:cxn>
                        <a:cxn ang="0">
                          <a:pos x="139" y="210"/>
                        </a:cxn>
                        <a:cxn ang="0">
                          <a:pos x="150" y="173"/>
                        </a:cxn>
                        <a:cxn ang="0">
                          <a:pos x="169" y="115"/>
                        </a:cxn>
                        <a:cxn ang="0">
                          <a:pos x="173" y="70"/>
                        </a:cxn>
                        <a:cxn ang="0">
                          <a:pos x="160" y="35"/>
                        </a:cxn>
                        <a:cxn ang="0">
                          <a:pos x="148" y="0"/>
                        </a:cxn>
                      </a:cxnLst>
                      <a:rect l="0" t="0" r="r" b="b"/>
                      <a:pathLst>
                        <a:path w="267" h="521">
                          <a:moveTo>
                            <a:pt x="267" y="271"/>
                          </a:moveTo>
                          <a:lnTo>
                            <a:pt x="234" y="276"/>
                          </a:lnTo>
                          <a:lnTo>
                            <a:pt x="226" y="296"/>
                          </a:lnTo>
                          <a:lnTo>
                            <a:pt x="221" y="311"/>
                          </a:lnTo>
                          <a:lnTo>
                            <a:pt x="203" y="320"/>
                          </a:lnTo>
                          <a:lnTo>
                            <a:pt x="160" y="376"/>
                          </a:lnTo>
                          <a:lnTo>
                            <a:pt x="127" y="425"/>
                          </a:lnTo>
                          <a:lnTo>
                            <a:pt x="84" y="466"/>
                          </a:lnTo>
                          <a:lnTo>
                            <a:pt x="67" y="492"/>
                          </a:lnTo>
                          <a:lnTo>
                            <a:pt x="0" y="521"/>
                          </a:lnTo>
                          <a:lnTo>
                            <a:pt x="29" y="498"/>
                          </a:lnTo>
                          <a:lnTo>
                            <a:pt x="57" y="458"/>
                          </a:lnTo>
                          <a:lnTo>
                            <a:pt x="66" y="424"/>
                          </a:lnTo>
                          <a:lnTo>
                            <a:pt x="70" y="382"/>
                          </a:lnTo>
                          <a:lnTo>
                            <a:pt x="60" y="331"/>
                          </a:lnTo>
                          <a:lnTo>
                            <a:pt x="91" y="299"/>
                          </a:lnTo>
                          <a:lnTo>
                            <a:pt x="94" y="246"/>
                          </a:lnTo>
                          <a:lnTo>
                            <a:pt x="94" y="223"/>
                          </a:lnTo>
                          <a:lnTo>
                            <a:pt x="182" y="281"/>
                          </a:lnTo>
                          <a:lnTo>
                            <a:pt x="139" y="210"/>
                          </a:lnTo>
                          <a:lnTo>
                            <a:pt x="150" y="173"/>
                          </a:lnTo>
                          <a:lnTo>
                            <a:pt x="169" y="115"/>
                          </a:lnTo>
                          <a:lnTo>
                            <a:pt x="173" y="70"/>
                          </a:lnTo>
                          <a:lnTo>
                            <a:pt x="160" y="35"/>
                          </a:lnTo>
                          <a:lnTo>
                            <a:pt x="148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</p:grpSp>
        <p:graphicFrame>
          <p:nvGraphicFramePr>
            <p:cNvPr id="290238" name="Object 446"/>
            <p:cNvGraphicFramePr>
              <a:graphicFrameLocks noChangeAspect="1"/>
            </p:cNvGraphicFramePr>
            <p:nvPr/>
          </p:nvGraphicFramePr>
          <p:xfrm>
            <a:off x="432" y="2496"/>
            <a:ext cx="22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ClipArt" r:id="rId6" imgW="1857600" imgH="3995640" progId="">
                    <p:embed/>
                  </p:oleObj>
                </mc:Choice>
                <mc:Fallback>
                  <p:oleObj name="ClipArt" r:id="rId6" imgW="1857600" imgH="399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496"/>
                          <a:ext cx="223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0239" name="Group 447"/>
            <p:cNvGrpSpPr>
              <a:grpSpLocks/>
            </p:cNvGrpSpPr>
            <p:nvPr/>
          </p:nvGrpSpPr>
          <p:grpSpPr bwMode="auto">
            <a:xfrm>
              <a:off x="432" y="3024"/>
              <a:ext cx="366" cy="279"/>
              <a:chOff x="786" y="969"/>
              <a:chExt cx="500" cy="379"/>
            </a:xfrm>
          </p:grpSpPr>
          <p:grpSp>
            <p:nvGrpSpPr>
              <p:cNvPr id="290240" name="Group 448"/>
              <p:cNvGrpSpPr>
                <a:grpSpLocks/>
              </p:cNvGrpSpPr>
              <p:nvPr/>
            </p:nvGrpSpPr>
            <p:grpSpPr bwMode="auto">
              <a:xfrm>
                <a:off x="786" y="1005"/>
                <a:ext cx="500" cy="343"/>
                <a:chOff x="786" y="1005"/>
                <a:chExt cx="500" cy="343"/>
              </a:xfrm>
            </p:grpSpPr>
            <p:sp>
              <p:nvSpPr>
                <p:cNvPr id="290241" name="Freeform 449"/>
                <p:cNvSpPr>
                  <a:spLocks/>
                </p:cNvSpPr>
                <p:nvPr/>
              </p:nvSpPr>
              <p:spPr bwMode="auto">
                <a:xfrm>
                  <a:off x="786" y="1005"/>
                  <a:ext cx="226" cy="244"/>
                </a:xfrm>
                <a:custGeom>
                  <a:avLst/>
                  <a:gdLst/>
                  <a:ahLst/>
                  <a:cxnLst>
                    <a:cxn ang="0">
                      <a:pos x="15" y="28"/>
                    </a:cxn>
                    <a:cxn ang="0">
                      <a:pos x="203" y="0"/>
                    </a:cxn>
                    <a:cxn ang="0">
                      <a:pos x="210" y="10"/>
                    </a:cxn>
                    <a:cxn ang="0">
                      <a:pos x="213" y="26"/>
                    </a:cxn>
                    <a:cxn ang="0">
                      <a:pos x="225" y="177"/>
                    </a:cxn>
                    <a:cxn ang="0">
                      <a:pos x="77" y="243"/>
                    </a:cxn>
                    <a:cxn ang="0">
                      <a:pos x="17" y="65"/>
                    </a:cxn>
                    <a:cxn ang="0">
                      <a:pos x="11" y="64"/>
                    </a:cxn>
                    <a:cxn ang="0">
                      <a:pos x="7" y="63"/>
                    </a:cxn>
                    <a:cxn ang="0">
                      <a:pos x="3" y="60"/>
                    </a:cxn>
                    <a:cxn ang="0">
                      <a:pos x="1" y="56"/>
                    </a:cxn>
                    <a:cxn ang="0">
                      <a:pos x="0" y="51"/>
                    </a:cxn>
                    <a:cxn ang="0">
                      <a:pos x="1" y="46"/>
                    </a:cxn>
                    <a:cxn ang="0">
                      <a:pos x="2" y="39"/>
                    </a:cxn>
                    <a:cxn ang="0">
                      <a:pos x="5" y="35"/>
                    </a:cxn>
                    <a:cxn ang="0">
                      <a:pos x="10" y="30"/>
                    </a:cxn>
                    <a:cxn ang="0">
                      <a:pos x="15" y="28"/>
                    </a:cxn>
                  </a:cxnLst>
                  <a:rect l="0" t="0" r="r" b="b"/>
                  <a:pathLst>
                    <a:path w="226" h="244">
                      <a:moveTo>
                        <a:pt x="15" y="28"/>
                      </a:moveTo>
                      <a:lnTo>
                        <a:pt x="203" y="0"/>
                      </a:lnTo>
                      <a:lnTo>
                        <a:pt x="210" y="10"/>
                      </a:lnTo>
                      <a:lnTo>
                        <a:pt x="213" y="26"/>
                      </a:lnTo>
                      <a:lnTo>
                        <a:pt x="225" y="177"/>
                      </a:lnTo>
                      <a:lnTo>
                        <a:pt x="77" y="243"/>
                      </a:lnTo>
                      <a:lnTo>
                        <a:pt x="17" y="65"/>
                      </a:lnTo>
                      <a:lnTo>
                        <a:pt x="11" y="64"/>
                      </a:lnTo>
                      <a:lnTo>
                        <a:pt x="7" y="63"/>
                      </a:lnTo>
                      <a:lnTo>
                        <a:pt x="3" y="60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2" y="39"/>
                      </a:lnTo>
                      <a:lnTo>
                        <a:pt x="5" y="35"/>
                      </a:lnTo>
                      <a:lnTo>
                        <a:pt x="10" y="30"/>
                      </a:lnTo>
                      <a:lnTo>
                        <a:pt x="15" y="28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90242" name="Group 450"/>
                <p:cNvGrpSpPr>
                  <a:grpSpLocks/>
                </p:cNvGrpSpPr>
                <p:nvPr/>
              </p:nvGrpSpPr>
              <p:grpSpPr bwMode="auto">
                <a:xfrm>
                  <a:off x="829" y="1133"/>
                  <a:ext cx="457" cy="215"/>
                  <a:chOff x="829" y="1133"/>
                  <a:chExt cx="457" cy="215"/>
                </a:xfrm>
              </p:grpSpPr>
              <p:grpSp>
                <p:nvGrpSpPr>
                  <p:cNvPr id="290243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829" y="1133"/>
                    <a:ext cx="457" cy="215"/>
                    <a:chOff x="829" y="1133"/>
                    <a:chExt cx="457" cy="215"/>
                  </a:xfrm>
                </p:grpSpPr>
                <p:sp>
                  <p:nvSpPr>
                    <p:cNvPr id="290244" name="Freeform 452"/>
                    <p:cNvSpPr>
                      <a:spLocks/>
                    </p:cNvSpPr>
                    <p:nvPr/>
                  </p:nvSpPr>
                  <p:spPr bwMode="auto">
                    <a:xfrm>
                      <a:off x="829" y="1133"/>
                      <a:ext cx="457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0"/>
                        </a:cxn>
                        <a:cxn ang="0">
                          <a:pos x="325" y="0"/>
                        </a:cxn>
                        <a:cxn ang="0">
                          <a:pos x="456" y="54"/>
                        </a:cxn>
                        <a:cxn ang="0">
                          <a:pos x="109" y="170"/>
                        </a:cxn>
                        <a:cxn ang="0">
                          <a:pos x="0" y="90"/>
                        </a:cxn>
                      </a:cxnLst>
                      <a:rect l="0" t="0" r="r" b="b"/>
                      <a:pathLst>
                        <a:path w="457" h="171">
                          <a:moveTo>
                            <a:pt x="0" y="90"/>
                          </a:moveTo>
                          <a:lnTo>
                            <a:pt x="325" y="0"/>
                          </a:lnTo>
                          <a:lnTo>
                            <a:pt x="456" y="54"/>
                          </a:lnTo>
                          <a:lnTo>
                            <a:pt x="109" y="170"/>
                          </a:lnTo>
                          <a:lnTo>
                            <a:pt x="0" y="90"/>
                          </a:lnTo>
                        </a:path>
                      </a:pathLst>
                    </a:custGeom>
                    <a:solidFill>
                      <a:srgbClr val="C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45" name="Freeform 453"/>
                    <p:cNvSpPr>
                      <a:spLocks/>
                    </p:cNvSpPr>
                    <p:nvPr/>
                  </p:nvSpPr>
                  <p:spPr bwMode="auto">
                    <a:xfrm>
                      <a:off x="829" y="1223"/>
                      <a:ext cx="108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7" y="80"/>
                        </a:cxn>
                        <a:cxn ang="0">
                          <a:pos x="107" y="124"/>
                        </a:cxn>
                        <a:cxn ang="0">
                          <a:pos x="0" y="4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08" h="125">
                          <a:moveTo>
                            <a:pt x="0" y="0"/>
                          </a:moveTo>
                          <a:lnTo>
                            <a:pt x="107" y="80"/>
                          </a:lnTo>
                          <a:lnTo>
                            <a:pt x="107" y="124"/>
                          </a:lnTo>
                          <a:lnTo>
                            <a:pt x="0" y="4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4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46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937" y="1187"/>
                      <a:ext cx="349" cy="1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6"/>
                        </a:cxn>
                        <a:cxn ang="0">
                          <a:pos x="0" y="160"/>
                        </a:cxn>
                        <a:cxn ang="0">
                          <a:pos x="348" y="44"/>
                        </a:cxn>
                        <a:cxn ang="0">
                          <a:pos x="348" y="0"/>
                        </a:cxn>
                        <a:cxn ang="0">
                          <a:pos x="0" y="116"/>
                        </a:cxn>
                      </a:cxnLst>
                      <a:rect l="0" t="0" r="r" b="b"/>
                      <a:pathLst>
                        <a:path w="349" h="161">
                          <a:moveTo>
                            <a:pt x="0" y="116"/>
                          </a:moveTo>
                          <a:lnTo>
                            <a:pt x="0" y="160"/>
                          </a:lnTo>
                          <a:lnTo>
                            <a:pt x="348" y="44"/>
                          </a:lnTo>
                          <a:lnTo>
                            <a:pt x="348" y="0"/>
                          </a:lnTo>
                          <a:lnTo>
                            <a:pt x="0" y="116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247" name="Group 455"/>
                  <p:cNvGrpSpPr>
                    <a:grpSpLocks/>
                  </p:cNvGrpSpPr>
                  <p:nvPr/>
                </p:nvGrpSpPr>
                <p:grpSpPr bwMode="auto">
                  <a:xfrm>
                    <a:off x="885" y="1226"/>
                    <a:ext cx="115" cy="63"/>
                    <a:chOff x="885" y="1226"/>
                    <a:chExt cx="115" cy="63"/>
                  </a:xfrm>
                </p:grpSpPr>
                <p:sp>
                  <p:nvSpPr>
                    <p:cNvPr id="290248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885" y="1226"/>
                      <a:ext cx="99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48" y="59"/>
                        </a:cxn>
                        <a:cxn ang="0">
                          <a:pos x="98" y="41"/>
                        </a:cxn>
                        <a:cxn ang="0">
                          <a:pos x="50" y="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99" h="60">
                          <a:moveTo>
                            <a:pt x="0" y="20"/>
                          </a:moveTo>
                          <a:lnTo>
                            <a:pt x="48" y="59"/>
                          </a:lnTo>
                          <a:lnTo>
                            <a:pt x="98" y="41"/>
                          </a:lnTo>
                          <a:lnTo>
                            <a:pt x="5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49" name="Freeform 457"/>
                    <p:cNvSpPr>
                      <a:spLocks/>
                    </p:cNvSpPr>
                    <p:nvPr/>
                  </p:nvSpPr>
                  <p:spPr bwMode="auto">
                    <a:xfrm>
                      <a:off x="899" y="1228"/>
                      <a:ext cx="101" cy="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45" y="60"/>
                        </a:cxn>
                        <a:cxn ang="0">
                          <a:pos x="100" y="42"/>
                        </a:cxn>
                        <a:cxn ang="0">
                          <a:pos x="51" y="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101" h="61">
                          <a:moveTo>
                            <a:pt x="0" y="20"/>
                          </a:moveTo>
                          <a:lnTo>
                            <a:pt x="45" y="60"/>
                          </a:lnTo>
                          <a:lnTo>
                            <a:pt x="100" y="42"/>
                          </a:lnTo>
                          <a:lnTo>
                            <a:pt x="51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250" name="Group 458"/>
                  <p:cNvGrpSpPr>
                    <a:grpSpLocks/>
                  </p:cNvGrpSpPr>
                  <p:nvPr/>
                </p:nvGrpSpPr>
                <p:grpSpPr bwMode="auto">
                  <a:xfrm>
                    <a:off x="1024" y="1146"/>
                    <a:ext cx="164" cy="95"/>
                    <a:chOff x="1024" y="1146"/>
                    <a:chExt cx="164" cy="95"/>
                  </a:xfrm>
                </p:grpSpPr>
                <p:grpSp>
                  <p:nvGrpSpPr>
                    <p:cNvPr id="290251" name="Group 4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9" y="1147"/>
                      <a:ext cx="149" cy="94"/>
                      <a:chOff x="1039" y="1147"/>
                      <a:chExt cx="149" cy="94"/>
                    </a:xfrm>
                  </p:grpSpPr>
                  <p:grpSp>
                    <p:nvGrpSpPr>
                      <p:cNvPr id="290252" name="Group 4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9" y="1153"/>
                        <a:ext cx="149" cy="88"/>
                        <a:chOff x="1039" y="1153"/>
                        <a:chExt cx="149" cy="88"/>
                      </a:xfrm>
                    </p:grpSpPr>
                    <p:grpSp>
                      <p:nvGrpSpPr>
                        <p:cNvPr id="290253" name="Group 4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9" y="1153"/>
                          <a:ext cx="149" cy="88"/>
                          <a:chOff x="1039" y="1153"/>
                          <a:chExt cx="149" cy="88"/>
                        </a:xfrm>
                      </p:grpSpPr>
                      <p:grpSp>
                        <p:nvGrpSpPr>
                          <p:cNvPr id="290254" name="Group 4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9" y="1167"/>
                            <a:ext cx="112" cy="74"/>
                            <a:chOff x="1039" y="1167"/>
                            <a:chExt cx="112" cy="74"/>
                          </a:xfrm>
                        </p:grpSpPr>
                        <p:sp>
                          <p:nvSpPr>
                            <p:cNvPr id="290255" name="Freeform 4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9" y="1167"/>
                              <a:ext cx="112" cy="7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0"/>
                                </a:cxn>
                                <a:cxn ang="0">
                                  <a:pos x="7" y="24"/>
                                </a:cxn>
                                <a:cxn ang="0">
                                  <a:pos x="7" y="15"/>
                                </a:cxn>
                                <a:cxn ang="0">
                                  <a:pos x="13" y="6"/>
                                </a:cxn>
                                <a:cxn ang="0">
                                  <a:pos x="61" y="0"/>
                                </a:cxn>
                                <a:cxn ang="0">
                                  <a:pos x="111" y="26"/>
                                </a:cxn>
                                <a:cxn ang="0">
                                  <a:pos x="111" y="56"/>
                                </a:cxn>
                                <a:cxn ang="0">
                                  <a:pos x="64" y="73"/>
                                </a:cxn>
                                <a:cxn ang="0">
                                  <a:pos x="14" y="36"/>
                                </a:cxn>
                                <a:cxn ang="0">
                                  <a:pos x="14" y="43"/>
                                </a:cxn>
                                <a:cxn ang="0">
                                  <a:pos x="9" y="40"/>
                                </a:cxn>
                                <a:cxn ang="0">
                                  <a:pos x="9" y="33"/>
                                </a:cxn>
                                <a:cxn ang="0">
                                  <a:pos x="0" y="27"/>
                                </a:cxn>
                                <a:cxn ang="0">
                                  <a:pos x="0" y="20"/>
                                </a:cxn>
                              </a:cxnLst>
                              <a:rect l="0" t="0" r="r" b="b"/>
                              <a:pathLst>
                                <a:path w="112" h="74">
                                  <a:moveTo>
                                    <a:pt x="0" y="20"/>
                                  </a:moveTo>
                                  <a:lnTo>
                                    <a:pt x="7" y="24"/>
                                  </a:lnTo>
                                  <a:lnTo>
                                    <a:pt x="7" y="15"/>
                                  </a:lnTo>
                                  <a:lnTo>
                                    <a:pt x="13" y="6"/>
                                  </a:lnTo>
                                  <a:lnTo>
                                    <a:pt x="61" y="0"/>
                                  </a:lnTo>
                                  <a:lnTo>
                                    <a:pt x="111" y="26"/>
                                  </a:lnTo>
                                  <a:lnTo>
                                    <a:pt x="111" y="56"/>
                                  </a:lnTo>
                                  <a:lnTo>
                                    <a:pt x="64" y="73"/>
                                  </a:lnTo>
                                  <a:lnTo>
                                    <a:pt x="14" y="36"/>
                                  </a:lnTo>
                                  <a:lnTo>
                                    <a:pt x="14" y="43"/>
                                  </a:lnTo>
                                  <a:lnTo>
                                    <a:pt x="9" y="40"/>
                                  </a:lnTo>
                                  <a:lnTo>
                                    <a:pt x="9" y="33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0" y="20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256" name="Freeform 4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9" y="1181"/>
                              <a:ext cx="9" cy="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"/>
                                </a:cxn>
                                <a:cxn ang="0">
                                  <a:pos x="8" y="10"/>
                                </a:cxn>
                                <a:cxn ang="0">
                                  <a:pos x="8" y="0"/>
                                </a:cxn>
                                <a:cxn ang="0">
                                  <a:pos x="0" y="5"/>
                                </a:cxn>
                              </a:cxnLst>
                              <a:rect l="0" t="0" r="r" b="b"/>
                              <a:pathLst>
                                <a:path w="9" h="11">
                                  <a:moveTo>
                                    <a:pt x="0" y="5"/>
                                  </a:moveTo>
                                  <a:lnTo>
                                    <a:pt x="8" y="10"/>
                                  </a:lnTo>
                                  <a:lnTo>
                                    <a:pt x="8" y="0"/>
                                  </a:lnTo>
                                  <a:lnTo>
                                    <a:pt x="0" y="5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257" name="Freeform 4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53" y="1203"/>
                              <a:ext cx="8" cy="1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9"/>
                                </a:cxn>
                                <a:cxn ang="0">
                                  <a:pos x="0" y="0"/>
                                </a:cxn>
                                <a:cxn ang="0">
                                  <a:pos x="7" y="6"/>
                                </a:cxn>
                                <a:cxn ang="0">
                                  <a:pos x="0" y="9"/>
                                </a:cxn>
                              </a:cxnLst>
                              <a:rect l="0" t="0" r="r" b="b"/>
                              <a:pathLst>
                                <a:path w="8" h="10">
                                  <a:moveTo>
                                    <a:pt x="0" y="9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7" y="6"/>
                                  </a:lnTo>
                                  <a:lnTo>
                                    <a:pt x="0" y="9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90258" name="Freeform 4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51" y="1170"/>
                            <a:ext cx="37" cy="5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2"/>
                              </a:cxn>
                              <a:cxn ang="0">
                                <a:pos x="0" y="54"/>
                              </a:cxn>
                              <a:cxn ang="0">
                                <a:pos x="36" y="32"/>
                              </a:cxn>
                              <a:cxn ang="0">
                                <a:pos x="36" y="0"/>
                              </a:cxn>
                              <a:cxn ang="0">
                                <a:pos x="0" y="22"/>
                              </a:cxn>
                            </a:cxnLst>
                            <a:rect l="0" t="0" r="r" b="b"/>
                            <a:pathLst>
                              <a:path w="37" h="55">
                                <a:moveTo>
                                  <a:pt x="0" y="22"/>
                                </a:moveTo>
                                <a:lnTo>
                                  <a:pt x="0" y="54"/>
                                </a:lnTo>
                                <a:lnTo>
                                  <a:pt x="36" y="32"/>
                                </a:lnTo>
                                <a:lnTo>
                                  <a:pt x="36" y="0"/>
                                </a:lnTo>
                                <a:lnTo>
                                  <a:pt x="0" y="22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 cmpd="sng">
                            <a:solidFill>
                              <a:srgbClr val="C0802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59" name="Freeform 4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0" y="1153"/>
                            <a:ext cx="88" cy="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3"/>
                              </a:cxn>
                              <a:cxn ang="0">
                                <a:pos x="51" y="40"/>
                              </a:cxn>
                              <a:cxn ang="0">
                                <a:pos x="87" y="18"/>
                              </a:cxn>
                              <a:cxn ang="0">
                                <a:pos x="45" y="0"/>
                              </a:cxn>
                              <a:cxn ang="0">
                                <a:pos x="0" y="13"/>
                              </a:cxn>
                            </a:cxnLst>
                            <a:rect l="0" t="0" r="r" b="b"/>
                            <a:pathLst>
                              <a:path w="88" h="41">
                                <a:moveTo>
                                  <a:pt x="0" y="13"/>
                                </a:moveTo>
                                <a:lnTo>
                                  <a:pt x="51" y="40"/>
                                </a:lnTo>
                                <a:lnTo>
                                  <a:pt x="87" y="18"/>
                                </a:lnTo>
                                <a:lnTo>
                                  <a:pt x="45" y="0"/>
                                </a:lnTo>
                                <a:lnTo>
                                  <a:pt x="0" y="13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 cmpd="sng">
                            <a:solidFill>
                              <a:srgbClr val="C0802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260" name="Freeform 4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52" y="1153"/>
                          <a:ext cx="93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"/>
                            </a:cxn>
                            <a:cxn ang="0">
                              <a:pos x="48" y="14"/>
                            </a:cxn>
                            <a:cxn ang="0">
                              <a:pos x="92" y="0"/>
                            </a:cxn>
                            <a:cxn ang="0">
                              <a:pos x="40" y="10"/>
                            </a:cxn>
                            <a:cxn ang="0">
                              <a:pos x="0" y="20"/>
                            </a:cxn>
                          </a:cxnLst>
                          <a:rect l="0" t="0" r="r" b="b"/>
                          <a:pathLst>
                            <a:path w="93" h="21">
                              <a:moveTo>
                                <a:pt x="0" y="20"/>
                              </a:moveTo>
                              <a:lnTo>
                                <a:pt x="48" y="14"/>
                              </a:lnTo>
                              <a:lnTo>
                                <a:pt x="92" y="0"/>
                              </a:lnTo>
                              <a:lnTo>
                                <a:pt x="40" y="10"/>
                              </a:lnTo>
                              <a:lnTo>
                                <a:pt x="0" y="20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 cmpd="sng">
                          <a:solidFill>
                            <a:srgbClr val="C080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261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23" y="1148"/>
                        <a:ext cx="60" cy="23"/>
                        <a:chOff x="1123" y="1148"/>
                        <a:chExt cx="60" cy="23"/>
                      </a:xfrm>
                    </p:grpSpPr>
                    <p:sp>
                      <p:nvSpPr>
                        <p:cNvPr id="290262" name="Freeform 4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3" y="1160"/>
                          <a:ext cx="25" cy="1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8"/>
                            </a:cxn>
                            <a:cxn ang="0">
                              <a:pos x="1" y="10"/>
                            </a:cxn>
                            <a:cxn ang="0">
                              <a:pos x="24" y="2"/>
                            </a:cxn>
                            <a:cxn ang="0">
                              <a:pos x="23" y="0"/>
                            </a:cxn>
                            <a:cxn ang="0">
                              <a:pos x="0" y="8"/>
                            </a:cxn>
                          </a:cxnLst>
                          <a:rect l="0" t="0" r="r" b="b"/>
                          <a:pathLst>
                            <a:path w="25" h="11">
                              <a:moveTo>
                                <a:pt x="0" y="8"/>
                              </a:moveTo>
                              <a:lnTo>
                                <a:pt x="1" y="10"/>
                              </a:lnTo>
                              <a:lnTo>
                                <a:pt x="24" y="2"/>
                              </a:lnTo>
                              <a:lnTo>
                                <a:pt x="23" y="0"/>
                              </a:lnTo>
                              <a:lnTo>
                                <a:pt x="0" y="8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 cmpd="sng">
                          <a:solidFill>
                            <a:srgbClr val="C080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263" name="Freeform 4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5" y="1154"/>
                          <a:ext cx="22" cy="1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3"/>
                            </a:cxn>
                            <a:cxn ang="0">
                              <a:pos x="1" y="11"/>
                            </a:cxn>
                            <a:cxn ang="0">
                              <a:pos x="1" y="9"/>
                            </a:cxn>
                            <a:cxn ang="0">
                              <a:pos x="2" y="7"/>
                            </a:cxn>
                            <a:cxn ang="0">
                              <a:pos x="4" y="5"/>
                            </a:cxn>
                            <a:cxn ang="0">
                              <a:pos x="7" y="3"/>
                            </a:cxn>
                            <a:cxn ang="0">
                              <a:pos x="8" y="2"/>
                            </a:cxn>
                            <a:cxn ang="0">
                              <a:pos x="11" y="1"/>
                            </a:cxn>
                            <a:cxn ang="0">
                              <a:pos x="13" y="0"/>
                            </a:cxn>
                            <a:cxn ang="0">
                              <a:pos x="21" y="1"/>
                            </a:cxn>
                            <a:cxn ang="0">
                              <a:pos x="20" y="3"/>
                            </a:cxn>
                            <a:cxn ang="0">
                              <a:pos x="20" y="4"/>
                            </a:cxn>
                            <a:cxn ang="0">
                              <a:pos x="19" y="6"/>
                            </a:cxn>
                            <a:cxn ang="0">
                              <a:pos x="0" y="13"/>
                            </a:cxn>
                          </a:cxnLst>
                          <a:rect l="0" t="0" r="r" b="b"/>
                          <a:pathLst>
                            <a:path w="22" h="14">
                              <a:moveTo>
                                <a:pt x="0" y="13"/>
                              </a:moveTo>
                              <a:lnTo>
                                <a:pt x="1" y="11"/>
                              </a:lnTo>
                              <a:lnTo>
                                <a:pt x="1" y="9"/>
                              </a:lnTo>
                              <a:lnTo>
                                <a:pt x="2" y="7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8" y="2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21" y="1"/>
                              </a:lnTo>
                              <a:lnTo>
                                <a:pt x="20" y="3"/>
                              </a:lnTo>
                              <a:lnTo>
                                <a:pt x="20" y="4"/>
                              </a:lnTo>
                              <a:lnTo>
                                <a:pt x="19" y="6"/>
                              </a:lnTo>
                              <a:lnTo>
                                <a:pt x="0" y="13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264" name="Freeform 4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40" y="1148"/>
                          <a:ext cx="43" cy="2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"/>
                            </a:cxn>
                            <a:cxn ang="0">
                              <a:pos x="6" y="5"/>
                            </a:cxn>
                            <a:cxn ang="0">
                              <a:pos x="7" y="6"/>
                            </a:cxn>
                            <a:cxn ang="0">
                              <a:pos x="10" y="7"/>
                            </a:cxn>
                            <a:cxn ang="0">
                              <a:pos x="14" y="9"/>
                            </a:cxn>
                            <a:cxn ang="0">
                              <a:pos x="15" y="10"/>
                            </a:cxn>
                            <a:cxn ang="0">
                              <a:pos x="18" y="12"/>
                            </a:cxn>
                            <a:cxn ang="0">
                              <a:pos x="20" y="16"/>
                            </a:cxn>
                            <a:cxn ang="0">
                              <a:pos x="21" y="19"/>
                            </a:cxn>
                            <a:cxn ang="0">
                              <a:pos x="23" y="21"/>
                            </a:cxn>
                            <a:cxn ang="0">
                              <a:pos x="42" y="10"/>
                            </a:cxn>
                            <a:cxn ang="0">
                              <a:pos x="41" y="8"/>
                            </a:cxn>
                            <a:cxn ang="0">
                              <a:pos x="40" y="5"/>
                            </a:cxn>
                            <a:cxn ang="0">
                              <a:pos x="38" y="4"/>
                            </a:cxn>
                            <a:cxn ang="0">
                              <a:pos x="36" y="2"/>
                            </a:cxn>
                            <a:cxn ang="0">
                              <a:pos x="33" y="1"/>
                            </a:cxn>
                            <a:cxn ang="0">
                              <a:pos x="32" y="0"/>
                            </a:cxn>
                            <a:cxn ang="0">
                              <a:pos x="24" y="1"/>
                            </a:cxn>
                            <a:cxn ang="0">
                              <a:pos x="16" y="2"/>
                            </a:cxn>
                            <a:cxn ang="0">
                              <a:pos x="0" y="5"/>
                            </a:cxn>
                          </a:cxnLst>
                          <a:rect l="0" t="0" r="r" b="b"/>
                          <a:pathLst>
                            <a:path w="43" h="22">
                              <a:moveTo>
                                <a:pt x="0" y="5"/>
                              </a:moveTo>
                              <a:lnTo>
                                <a:pt x="6" y="5"/>
                              </a:lnTo>
                              <a:lnTo>
                                <a:pt x="7" y="6"/>
                              </a:lnTo>
                              <a:lnTo>
                                <a:pt x="10" y="7"/>
                              </a:lnTo>
                              <a:lnTo>
                                <a:pt x="14" y="9"/>
                              </a:lnTo>
                              <a:lnTo>
                                <a:pt x="15" y="10"/>
                              </a:lnTo>
                              <a:lnTo>
                                <a:pt x="18" y="12"/>
                              </a:lnTo>
                              <a:lnTo>
                                <a:pt x="20" y="16"/>
                              </a:lnTo>
                              <a:lnTo>
                                <a:pt x="21" y="19"/>
                              </a:lnTo>
                              <a:lnTo>
                                <a:pt x="23" y="21"/>
                              </a:lnTo>
                              <a:lnTo>
                                <a:pt x="42" y="10"/>
                              </a:lnTo>
                              <a:lnTo>
                                <a:pt x="41" y="8"/>
                              </a:lnTo>
                              <a:lnTo>
                                <a:pt x="40" y="5"/>
                              </a:lnTo>
                              <a:lnTo>
                                <a:pt x="38" y="4"/>
                              </a:lnTo>
                              <a:lnTo>
                                <a:pt x="36" y="2"/>
                              </a:lnTo>
                              <a:lnTo>
                                <a:pt x="33" y="1"/>
                              </a:lnTo>
                              <a:lnTo>
                                <a:pt x="32" y="0"/>
                              </a:lnTo>
                              <a:lnTo>
                                <a:pt x="24" y="1"/>
                              </a:lnTo>
                              <a:lnTo>
                                <a:pt x="16" y="2"/>
                              </a:lnTo>
                              <a:lnTo>
                                <a:pt x="0" y="5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265" name="Group 4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9" y="1147"/>
                        <a:ext cx="41" cy="18"/>
                        <a:chOff x="1099" y="1147"/>
                        <a:chExt cx="41" cy="18"/>
                      </a:xfrm>
                    </p:grpSpPr>
                    <p:grpSp>
                      <p:nvGrpSpPr>
                        <p:cNvPr id="290266" name="Group 4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29" y="1147"/>
                          <a:ext cx="11" cy="9"/>
                          <a:chOff x="1129" y="1147"/>
                          <a:chExt cx="11" cy="9"/>
                        </a:xfrm>
                      </p:grpSpPr>
                      <p:sp>
                        <p:nvSpPr>
                          <p:cNvPr id="290267" name="Freeform 4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31" y="1151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68" name="Oval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9" y="1147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69" name="Group 4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20" y="1150"/>
                          <a:ext cx="10" cy="13"/>
                          <a:chOff x="1120" y="1150"/>
                          <a:chExt cx="10" cy="13"/>
                        </a:xfrm>
                      </p:grpSpPr>
                      <p:sp>
                        <p:nvSpPr>
                          <p:cNvPr id="290270" name="Freeform 4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22" y="1153"/>
                            <a:ext cx="8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9"/>
                              </a:cxn>
                              <a:cxn ang="0">
                                <a:pos x="7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0">
                                <a:moveTo>
                                  <a:pt x="0" y="0"/>
                                </a:moveTo>
                                <a:lnTo>
                                  <a:pt x="4" y="9"/>
                                </a:lnTo>
                                <a:lnTo>
                                  <a:pt x="7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71" name="Oval 4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1150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72" name="Group 4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09" y="1152"/>
                          <a:ext cx="11" cy="13"/>
                          <a:chOff x="1109" y="1152"/>
                          <a:chExt cx="11" cy="13"/>
                        </a:xfrm>
                      </p:grpSpPr>
                      <p:sp>
                        <p:nvSpPr>
                          <p:cNvPr id="290273" name="Freeform 4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1" y="1155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74" name="Oval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09" y="1152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75" name="Group 4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9" y="1154"/>
                          <a:ext cx="13" cy="10"/>
                          <a:chOff x="1099" y="1154"/>
                          <a:chExt cx="13" cy="10"/>
                        </a:xfrm>
                      </p:grpSpPr>
                      <p:sp>
                        <p:nvSpPr>
                          <p:cNvPr id="290276" name="Freeform 4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3" y="1157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77" name="Oval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9" y="1154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90278" name="Group 4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1" y="1157"/>
                        <a:ext cx="40" cy="15"/>
                        <a:chOff x="1061" y="1157"/>
                        <a:chExt cx="40" cy="15"/>
                      </a:xfrm>
                    </p:grpSpPr>
                    <p:grpSp>
                      <p:nvGrpSpPr>
                        <p:cNvPr id="290279" name="Group 4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0" y="1157"/>
                          <a:ext cx="11" cy="9"/>
                          <a:chOff x="1090" y="1157"/>
                          <a:chExt cx="11" cy="9"/>
                        </a:xfrm>
                      </p:grpSpPr>
                      <p:sp>
                        <p:nvSpPr>
                          <p:cNvPr id="290280" name="Freeform 4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93" y="1160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81" name="Oval 4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0" y="1157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82" name="Group 4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80" y="1159"/>
                          <a:ext cx="11" cy="10"/>
                          <a:chOff x="1080" y="1159"/>
                          <a:chExt cx="11" cy="10"/>
                        </a:xfrm>
                      </p:grpSpPr>
                      <p:sp>
                        <p:nvSpPr>
                          <p:cNvPr id="290283" name="Freeform 4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2" y="1163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4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4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84" name="Oval 4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80" y="1159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85" name="Group 4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1" y="1160"/>
                          <a:ext cx="11" cy="10"/>
                          <a:chOff x="1071" y="1160"/>
                          <a:chExt cx="11" cy="10"/>
                        </a:xfrm>
                      </p:grpSpPr>
                      <p:sp>
                        <p:nvSpPr>
                          <p:cNvPr id="290286" name="Freeform 4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73" y="1165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87" name="Oval 4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1" y="1160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88" name="Group 4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1" y="1163"/>
                          <a:ext cx="11" cy="9"/>
                          <a:chOff x="1061" y="1163"/>
                          <a:chExt cx="11" cy="9"/>
                        </a:xfrm>
                      </p:grpSpPr>
                      <p:sp>
                        <p:nvSpPr>
                          <p:cNvPr id="290289" name="Freeform 4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64" y="1168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90" name="Oval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61" y="116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90291" name="Group 4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4" y="1146"/>
                      <a:ext cx="149" cy="95"/>
                      <a:chOff x="1024" y="1146"/>
                      <a:chExt cx="149" cy="95"/>
                    </a:xfrm>
                  </p:grpSpPr>
                  <p:grpSp>
                    <p:nvGrpSpPr>
                      <p:cNvPr id="290292" name="Group 5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24" y="1151"/>
                        <a:ext cx="149" cy="90"/>
                        <a:chOff x="1024" y="1151"/>
                        <a:chExt cx="149" cy="90"/>
                      </a:xfrm>
                    </p:grpSpPr>
                    <p:grpSp>
                      <p:nvGrpSpPr>
                        <p:cNvPr id="290293" name="Group 5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24" y="1151"/>
                          <a:ext cx="149" cy="90"/>
                          <a:chOff x="1024" y="1151"/>
                          <a:chExt cx="149" cy="90"/>
                        </a:xfrm>
                      </p:grpSpPr>
                      <p:grpSp>
                        <p:nvGrpSpPr>
                          <p:cNvPr id="290294" name="Group 50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24" y="1165"/>
                            <a:ext cx="112" cy="76"/>
                            <a:chOff x="1024" y="1165"/>
                            <a:chExt cx="112" cy="76"/>
                          </a:xfrm>
                        </p:grpSpPr>
                        <p:sp>
                          <p:nvSpPr>
                            <p:cNvPr id="290295" name="Freeform 50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24" y="1165"/>
                              <a:ext cx="112" cy="7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0"/>
                                </a:cxn>
                                <a:cxn ang="0">
                                  <a:pos x="7" y="25"/>
                                </a:cxn>
                                <a:cxn ang="0">
                                  <a:pos x="7" y="16"/>
                                </a:cxn>
                                <a:cxn ang="0">
                                  <a:pos x="13" y="7"/>
                                </a:cxn>
                                <a:cxn ang="0">
                                  <a:pos x="61" y="0"/>
                                </a:cxn>
                                <a:cxn ang="0">
                                  <a:pos x="111" y="27"/>
                                </a:cxn>
                                <a:cxn ang="0">
                                  <a:pos x="111" y="59"/>
                                </a:cxn>
                                <a:cxn ang="0">
                                  <a:pos x="64" y="75"/>
                                </a:cxn>
                                <a:cxn ang="0">
                                  <a:pos x="14" y="37"/>
                                </a:cxn>
                                <a:cxn ang="0">
                                  <a:pos x="14" y="44"/>
                                </a:cxn>
                                <a:cxn ang="0">
                                  <a:pos x="9" y="40"/>
                                </a:cxn>
                                <a:cxn ang="0">
                                  <a:pos x="9" y="33"/>
                                </a:cxn>
                                <a:cxn ang="0">
                                  <a:pos x="0" y="28"/>
                                </a:cxn>
                                <a:cxn ang="0">
                                  <a:pos x="0" y="20"/>
                                </a:cxn>
                              </a:cxnLst>
                              <a:rect l="0" t="0" r="r" b="b"/>
                              <a:pathLst>
                                <a:path w="112" h="76">
                                  <a:moveTo>
                                    <a:pt x="0" y="20"/>
                                  </a:moveTo>
                                  <a:lnTo>
                                    <a:pt x="7" y="25"/>
                                  </a:lnTo>
                                  <a:lnTo>
                                    <a:pt x="7" y="16"/>
                                  </a:lnTo>
                                  <a:lnTo>
                                    <a:pt x="13" y="7"/>
                                  </a:lnTo>
                                  <a:lnTo>
                                    <a:pt x="61" y="0"/>
                                  </a:lnTo>
                                  <a:lnTo>
                                    <a:pt x="111" y="27"/>
                                  </a:lnTo>
                                  <a:lnTo>
                                    <a:pt x="111" y="59"/>
                                  </a:lnTo>
                                  <a:lnTo>
                                    <a:pt x="64" y="75"/>
                                  </a:lnTo>
                                  <a:lnTo>
                                    <a:pt x="14" y="37"/>
                                  </a:lnTo>
                                  <a:lnTo>
                                    <a:pt x="14" y="44"/>
                                  </a:lnTo>
                                  <a:lnTo>
                                    <a:pt x="9" y="40"/>
                                  </a:lnTo>
                                  <a:lnTo>
                                    <a:pt x="9" y="33"/>
                                  </a:lnTo>
                                  <a:lnTo>
                                    <a:pt x="0" y="28"/>
                                  </a:lnTo>
                                  <a:lnTo>
                                    <a:pt x="0" y="20"/>
                                  </a:lnTo>
                                </a:path>
                              </a:pathLst>
                            </a:custGeom>
                            <a:solidFill>
                              <a:srgbClr val="A0A0C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296" name="Freeform 5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24" y="1181"/>
                              <a:ext cx="9" cy="1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"/>
                                </a:cxn>
                                <a:cxn ang="0">
                                  <a:pos x="8" y="9"/>
                                </a:cxn>
                                <a:cxn ang="0">
                                  <a:pos x="8" y="0"/>
                                </a:cxn>
                                <a:cxn ang="0">
                                  <a:pos x="0" y="5"/>
                                </a:cxn>
                              </a:cxnLst>
                              <a:rect l="0" t="0" r="r" b="b"/>
                              <a:pathLst>
                                <a:path w="9" h="10">
                                  <a:moveTo>
                                    <a:pt x="0" y="5"/>
                                  </a:moveTo>
                                  <a:lnTo>
                                    <a:pt x="8" y="9"/>
                                  </a:lnTo>
                                  <a:lnTo>
                                    <a:pt x="8" y="0"/>
                                  </a:lnTo>
                                  <a:lnTo>
                                    <a:pt x="0" y="5"/>
                                  </a:lnTo>
                                </a:path>
                              </a:pathLst>
                            </a:custGeom>
                            <a:solidFill>
                              <a:srgbClr val="8080A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297" name="Freeform 5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8" y="1202"/>
                              <a:ext cx="9" cy="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0"/>
                                </a:cxn>
                                <a:cxn ang="0">
                                  <a:pos x="0" y="0"/>
                                </a:cxn>
                                <a:cxn ang="0">
                                  <a:pos x="8" y="7"/>
                                </a:cxn>
                                <a:cxn ang="0">
                                  <a:pos x="0" y="10"/>
                                </a:cxn>
                              </a:cxnLst>
                              <a:rect l="0" t="0" r="r" b="b"/>
                              <a:pathLst>
                                <a:path w="9" h="11">
                                  <a:moveTo>
                                    <a:pt x="0" y="10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8" y="7"/>
                                  </a:lnTo>
                                  <a:lnTo>
                                    <a:pt x="0" y="10"/>
                                  </a:lnTo>
                                </a:path>
                              </a:pathLst>
                            </a:custGeom>
                            <a:solidFill>
                              <a:srgbClr val="60608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90298" name="Freeform 5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36" y="1169"/>
                            <a:ext cx="37" cy="5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2"/>
                              </a:cxn>
                              <a:cxn ang="0">
                                <a:pos x="0" y="53"/>
                              </a:cxn>
                              <a:cxn ang="0">
                                <a:pos x="36" y="31"/>
                              </a:cxn>
                              <a:cxn ang="0">
                                <a:pos x="36" y="0"/>
                              </a:cxn>
                              <a:cxn ang="0">
                                <a:pos x="0" y="22"/>
                              </a:cxn>
                            </a:cxnLst>
                            <a:rect l="0" t="0" r="r" b="b"/>
                            <a:pathLst>
                              <a:path w="37" h="54">
                                <a:moveTo>
                                  <a:pt x="0" y="22"/>
                                </a:moveTo>
                                <a:lnTo>
                                  <a:pt x="0" y="53"/>
                                </a:lnTo>
                                <a:lnTo>
                                  <a:pt x="36" y="31"/>
                                </a:lnTo>
                                <a:lnTo>
                                  <a:pt x="36" y="0"/>
                                </a:lnTo>
                                <a:lnTo>
                                  <a:pt x="0" y="22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99" name="Freeform 5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6" y="1151"/>
                            <a:ext cx="87" cy="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4"/>
                              </a:cxn>
                              <a:cxn ang="0">
                                <a:pos x="50" y="40"/>
                              </a:cxn>
                              <a:cxn ang="0">
                                <a:pos x="86" y="18"/>
                              </a:cxn>
                              <a:cxn ang="0">
                                <a:pos x="45" y="0"/>
                              </a:cxn>
                              <a:cxn ang="0">
                                <a:pos x="0" y="14"/>
                              </a:cxn>
                            </a:cxnLst>
                            <a:rect l="0" t="0" r="r" b="b"/>
                            <a:pathLst>
                              <a:path w="87" h="41">
                                <a:moveTo>
                                  <a:pt x="0" y="14"/>
                                </a:moveTo>
                                <a:lnTo>
                                  <a:pt x="50" y="40"/>
                                </a:lnTo>
                                <a:lnTo>
                                  <a:pt x="86" y="18"/>
                                </a:lnTo>
                                <a:lnTo>
                                  <a:pt x="45" y="0"/>
                                </a:lnTo>
                                <a:lnTo>
                                  <a:pt x="0" y="14"/>
                                </a:lnTo>
                              </a:path>
                            </a:pathLst>
                          </a:custGeom>
                          <a:solidFill>
                            <a:srgbClr val="C0C0E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300" name="Freeform 5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37" y="1151"/>
                          <a:ext cx="94" cy="2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1"/>
                            </a:cxn>
                            <a:cxn ang="0">
                              <a:pos x="49" y="15"/>
                            </a:cxn>
                            <a:cxn ang="0">
                              <a:pos x="93" y="0"/>
                            </a:cxn>
                            <a:cxn ang="0">
                              <a:pos x="40" y="10"/>
                            </a:cxn>
                            <a:cxn ang="0">
                              <a:pos x="0" y="21"/>
                            </a:cxn>
                          </a:cxnLst>
                          <a:rect l="0" t="0" r="r" b="b"/>
                          <a:pathLst>
                            <a:path w="94" h="22">
                              <a:moveTo>
                                <a:pt x="0" y="21"/>
                              </a:moveTo>
                              <a:lnTo>
                                <a:pt x="49" y="15"/>
                              </a:lnTo>
                              <a:lnTo>
                                <a:pt x="93" y="0"/>
                              </a:lnTo>
                              <a:lnTo>
                                <a:pt x="40" y="10"/>
                              </a:lnTo>
                              <a:lnTo>
                                <a:pt x="0" y="21"/>
                              </a:lnTo>
                            </a:path>
                          </a:pathLst>
                        </a:custGeom>
                        <a:solidFill>
                          <a:srgbClr val="8080A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301" name="Group 5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08" y="1147"/>
                        <a:ext cx="62" cy="23"/>
                        <a:chOff x="1108" y="1147"/>
                        <a:chExt cx="62" cy="23"/>
                      </a:xfrm>
                    </p:grpSpPr>
                    <p:sp>
                      <p:nvSpPr>
                        <p:cNvPr id="290302" name="Freeform 5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8" y="1158"/>
                          <a:ext cx="26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9"/>
                            </a:cxn>
                            <a:cxn ang="0">
                              <a:pos x="1" y="11"/>
                            </a:cxn>
                            <a:cxn ang="0">
                              <a:pos x="25" y="3"/>
                            </a:cxn>
                            <a:cxn ang="0">
                              <a:pos x="24" y="0"/>
                            </a:cxn>
                            <a:cxn ang="0">
                              <a:pos x="0" y="9"/>
                            </a:cxn>
                          </a:cxnLst>
                          <a:rect l="0" t="0" r="r" b="b"/>
                          <a:pathLst>
                            <a:path w="26" h="12">
                              <a:moveTo>
                                <a:pt x="0" y="9"/>
                              </a:moveTo>
                              <a:lnTo>
                                <a:pt x="1" y="11"/>
                              </a:lnTo>
                              <a:lnTo>
                                <a:pt x="25" y="3"/>
                              </a:lnTo>
                              <a:lnTo>
                                <a:pt x="24" y="0"/>
                              </a:lnTo>
                              <a:lnTo>
                                <a:pt x="0" y="9"/>
                              </a:lnTo>
                            </a:path>
                          </a:pathLst>
                        </a:custGeom>
                        <a:solidFill>
                          <a:srgbClr val="606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303" name="Freeform 5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0" y="1153"/>
                          <a:ext cx="23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1" y="10"/>
                            </a:cxn>
                            <a:cxn ang="0">
                              <a:pos x="1" y="7"/>
                            </a:cxn>
                            <a:cxn ang="0">
                              <a:pos x="2" y="6"/>
                            </a:cxn>
                            <a:cxn ang="0">
                              <a:pos x="5" y="4"/>
                            </a:cxn>
                            <a:cxn ang="0">
                              <a:pos x="6" y="2"/>
                            </a:cxn>
                            <a:cxn ang="0">
                              <a:pos x="8" y="1"/>
                            </a:cxn>
                            <a:cxn ang="0">
                              <a:pos x="10" y="1"/>
                            </a:cxn>
                            <a:cxn ang="0">
                              <a:pos x="13" y="0"/>
                            </a:cxn>
                            <a:cxn ang="0">
                              <a:pos x="22" y="1"/>
                            </a:cxn>
                            <a:cxn ang="0">
                              <a:pos x="21" y="2"/>
                            </a:cxn>
                            <a:cxn ang="0">
                              <a:pos x="20" y="4"/>
                            </a:cxn>
                            <a:cxn ang="0">
                              <a:pos x="20" y="5"/>
                            </a:cxn>
                            <a:cxn ang="0">
                              <a:pos x="0" y="11"/>
                            </a:cxn>
                          </a:cxnLst>
                          <a:rect l="0" t="0" r="r" b="b"/>
                          <a:pathLst>
                            <a:path w="23" h="12">
                              <a:moveTo>
                                <a:pt x="0" y="11"/>
                              </a:moveTo>
                              <a:lnTo>
                                <a:pt x="1" y="10"/>
                              </a:lnTo>
                              <a:lnTo>
                                <a:pt x="1" y="7"/>
                              </a:lnTo>
                              <a:lnTo>
                                <a:pt x="2" y="6"/>
                              </a:lnTo>
                              <a:lnTo>
                                <a:pt x="5" y="4"/>
                              </a:lnTo>
                              <a:lnTo>
                                <a:pt x="6" y="2"/>
                              </a:lnTo>
                              <a:lnTo>
                                <a:pt x="8" y="1"/>
                              </a:lnTo>
                              <a:lnTo>
                                <a:pt x="10" y="1"/>
                              </a:lnTo>
                              <a:lnTo>
                                <a:pt x="13" y="0"/>
                              </a:lnTo>
                              <a:lnTo>
                                <a:pt x="22" y="1"/>
                              </a:lnTo>
                              <a:lnTo>
                                <a:pt x="21" y="2"/>
                              </a:lnTo>
                              <a:lnTo>
                                <a:pt x="20" y="4"/>
                              </a:lnTo>
                              <a:lnTo>
                                <a:pt x="20" y="5"/>
                              </a:lnTo>
                              <a:lnTo>
                                <a:pt x="0" y="11"/>
                              </a:lnTo>
                            </a:path>
                          </a:pathLst>
                        </a:custGeom>
                        <a:solidFill>
                          <a:srgbClr val="E0E0FF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304" name="Freeform 5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5" y="1147"/>
                          <a:ext cx="45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"/>
                            </a:cxn>
                            <a:cxn ang="0">
                              <a:pos x="6" y="5"/>
                            </a:cxn>
                            <a:cxn ang="0">
                              <a:pos x="8" y="6"/>
                            </a:cxn>
                            <a:cxn ang="0">
                              <a:pos x="10" y="7"/>
                            </a:cxn>
                            <a:cxn ang="0">
                              <a:pos x="14" y="8"/>
                            </a:cxn>
                            <a:cxn ang="0">
                              <a:pos x="16" y="9"/>
                            </a:cxn>
                            <a:cxn ang="0">
                              <a:pos x="18" y="12"/>
                            </a:cxn>
                            <a:cxn ang="0">
                              <a:pos x="20" y="15"/>
                            </a:cxn>
                            <a:cxn ang="0">
                              <a:pos x="23" y="18"/>
                            </a:cxn>
                            <a:cxn ang="0">
                              <a:pos x="24" y="20"/>
                            </a:cxn>
                            <a:cxn ang="0">
                              <a:pos x="44" y="10"/>
                            </a:cxn>
                            <a:cxn ang="0">
                              <a:pos x="43" y="8"/>
                            </a:cxn>
                            <a:cxn ang="0">
                              <a:pos x="42" y="5"/>
                            </a:cxn>
                            <a:cxn ang="0">
                              <a:pos x="39" y="4"/>
                            </a:cxn>
                            <a:cxn ang="0">
                              <a:pos x="37" y="2"/>
                            </a:cxn>
                            <a:cxn ang="0">
                              <a:pos x="35" y="1"/>
                            </a:cxn>
                            <a:cxn ang="0">
                              <a:pos x="33" y="0"/>
                            </a:cxn>
                            <a:cxn ang="0">
                              <a:pos x="25" y="1"/>
                            </a:cxn>
                            <a:cxn ang="0">
                              <a:pos x="16" y="2"/>
                            </a:cxn>
                            <a:cxn ang="0">
                              <a:pos x="0" y="5"/>
                            </a:cxn>
                          </a:cxnLst>
                          <a:rect l="0" t="0" r="r" b="b"/>
                          <a:pathLst>
                            <a:path w="45" h="21">
                              <a:moveTo>
                                <a:pt x="0" y="5"/>
                              </a:moveTo>
                              <a:lnTo>
                                <a:pt x="6" y="5"/>
                              </a:lnTo>
                              <a:lnTo>
                                <a:pt x="8" y="6"/>
                              </a:lnTo>
                              <a:lnTo>
                                <a:pt x="10" y="7"/>
                              </a:lnTo>
                              <a:lnTo>
                                <a:pt x="14" y="8"/>
                              </a:lnTo>
                              <a:lnTo>
                                <a:pt x="16" y="9"/>
                              </a:lnTo>
                              <a:lnTo>
                                <a:pt x="18" y="12"/>
                              </a:lnTo>
                              <a:lnTo>
                                <a:pt x="20" y="15"/>
                              </a:lnTo>
                              <a:lnTo>
                                <a:pt x="23" y="18"/>
                              </a:lnTo>
                              <a:lnTo>
                                <a:pt x="24" y="20"/>
                              </a:lnTo>
                              <a:lnTo>
                                <a:pt x="44" y="10"/>
                              </a:lnTo>
                              <a:lnTo>
                                <a:pt x="43" y="8"/>
                              </a:lnTo>
                              <a:lnTo>
                                <a:pt x="42" y="5"/>
                              </a:lnTo>
                              <a:lnTo>
                                <a:pt x="39" y="4"/>
                              </a:lnTo>
                              <a:lnTo>
                                <a:pt x="37" y="2"/>
                              </a:lnTo>
                              <a:lnTo>
                                <a:pt x="35" y="1"/>
                              </a:lnTo>
                              <a:lnTo>
                                <a:pt x="33" y="0"/>
                              </a:lnTo>
                              <a:lnTo>
                                <a:pt x="25" y="1"/>
                              </a:lnTo>
                              <a:lnTo>
                                <a:pt x="16" y="2"/>
                              </a:lnTo>
                              <a:lnTo>
                                <a:pt x="0" y="5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305" name="Group 5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85" y="1146"/>
                        <a:ext cx="39" cy="21"/>
                        <a:chOff x="1085" y="1146"/>
                        <a:chExt cx="39" cy="21"/>
                      </a:xfrm>
                    </p:grpSpPr>
                    <p:grpSp>
                      <p:nvGrpSpPr>
                        <p:cNvPr id="290306" name="Group 5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13" y="1146"/>
                          <a:ext cx="11" cy="14"/>
                          <a:chOff x="1113" y="1146"/>
                          <a:chExt cx="11" cy="14"/>
                        </a:xfrm>
                      </p:grpSpPr>
                      <p:sp>
                        <p:nvSpPr>
                          <p:cNvPr id="290307" name="Freeform 5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5" y="1150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08" name="Oval 5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13" y="1146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09" name="Group 5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04" y="1148"/>
                          <a:ext cx="11" cy="14"/>
                          <a:chOff x="1104" y="1148"/>
                          <a:chExt cx="11" cy="14"/>
                        </a:xfrm>
                      </p:grpSpPr>
                      <p:sp>
                        <p:nvSpPr>
                          <p:cNvPr id="290310" name="Freeform 5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7" y="1152"/>
                            <a:ext cx="8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9"/>
                              </a:cxn>
                              <a:cxn ang="0">
                                <a:pos x="7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0">
                                <a:moveTo>
                                  <a:pt x="0" y="0"/>
                                </a:moveTo>
                                <a:lnTo>
                                  <a:pt x="4" y="9"/>
                                </a:lnTo>
                                <a:lnTo>
                                  <a:pt x="7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11" name="Oval 5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04" y="1148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12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5" y="1152"/>
                          <a:ext cx="10" cy="9"/>
                          <a:chOff x="1095" y="1152"/>
                          <a:chExt cx="10" cy="9"/>
                        </a:xfrm>
                      </p:grpSpPr>
                      <p:sp>
                        <p:nvSpPr>
                          <p:cNvPr id="290313" name="Freeform 5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97" y="1155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14" name="Oval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5" y="1152"/>
                            <a:ext cx="7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15" name="Group 5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85" y="1153"/>
                          <a:ext cx="11" cy="14"/>
                          <a:chOff x="1085" y="1153"/>
                          <a:chExt cx="11" cy="14"/>
                        </a:xfrm>
                      </p:grpSpPr>
                      <p:sp>
                        <p:nvSpPr>
                          <p:cNvPr id="290316" name="Freeform 5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7" y="1157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17" name="Oval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85" y="115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90318" name="Group 5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" y="1156"/>
                        <a:ext cx="40" cy="16"/>
                        <a:chOff x="1046" y="1156"/>
                        <a:chExt cx="40" cy="16"/>
                      </a:xfrm>
                    </p:grpSpPr>
                    <p:grpSp>
                      <p:nvGrpSpPr>
                        <p:cNvPr id="290319" name="Group 5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6" y="1156"/>
                          <a:ext cx="10" cy="9"/>
                          <a:chOff x="1076" y="1156"/>
                          <a:chExt cx="10" cy="9"/>
                        </a:xfrm>
                      </p:grpSpPr>
                      <p:sp>
                        <p:nvSpPr>
                          <p:cNvPr id="290320" name="Freeform 5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78" y="1160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0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4" y="0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21" name="Oval 5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6" y="1156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22" name="Group 5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5" y="1158"/>
                          <a:ext cx="11" cy="13"/>
                          <a:chOff x="1065" y="1158"/>
                          <a:chExt cx="11" cy="13"/>
                        </a:xfrm>
                      </p:grpSpPr>
                      <p:sp>
                        <p:nvSpPr>
                          <p:cNvPr id="290323" name="Freeform 5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68" y="1162"/>
                            <a:ext cx="8" cy="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8"/>
                              </a:cxn>
                              <a:cxn ang="0">
                                <a:pos x="7" y="8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9">
                                <a:moveTo>
                                  <a:pt x="0" y="0"/>
                                </a:moveTo>
                                <a:lnTo>
                                  <a:pt x="5" y="8"/>
                                </a:lnTo>
                                <a:lnTo>
                                  <a:pt x="7" y="8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24" name="Oval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65" y="1158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25" name="Group 5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56" y="1161"/>
                          <a:ext cx="11" cy="9"/>
                          <a:chOff x="1056" y="1161"/>
                          <a:chExt cx="11" cy="9"/>
                        </a:xfrm>
                      </p:grpSpPr>
                      <p:sp>
                        <p:nvSpPr>
                          <p:cNvPr id="290326" name="Freeform 5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58" y="1165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27" name="Oval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6" y="1161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28" name="Group 5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163"/>
                          <a:ext cx="11" cy="9"/>
                          <a:chOff x="1046" y="1163"/>
                          <a:chExt cx="11" cy="9"/>
                        </a:xfrm>
                      </p:grpSpPr>
                      <p:sp>
                        <p:nvSpPr>
                          <p:cNvPr id="290329" name="Freeform 5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9" y="1166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30" name="Oval 5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6" y="116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290331" name="Group 539"/>
              <p:cNvGrpSpPr>
                <a:grpSpLocks/>
              </p:cNvGrpSpPr>
              <p:nvPr/>
            </p:nvGrpSpPr>
            <p:grpSpPr bwMode="auto">
              <a:xfrm>
                <a:off x="833" y="969"/>
                <a:ext cx="282" cy="305"/>
                <a:chOff x="833" y="969"/>
                <a:chExt cx="282" cy="305"/>
              </a:xfrm>
            </p:grpSpPr>
            <p:sp>
              <p:nvSpPr>
                <p:cNvPr id="290332" name="Oval 540"/>
                <p:cNvSpPr>
                  <a:spLocks noChangeArrowheads="1"/>
                </p:cNvSpPr>
                <p:nvPr/>
              </p:nvSpPr>
              <p:spPr bwMode="auto">
                <a:xfrm>
                  <a:off x="1100" y="1127"/>
                  <a:ext cx="15" cy="17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33" name="Oval 541"/>
                <p:cNvSpPr>
                  <a:spLocks noChangeArrowheads="1"/>
                </p:cNvSpPr>
                <p:nvPr/>
              </p:nvSpPr>
              <p:spPr bwMode="auto">
                <a:xfrm>
                  <a:off x="934" y="1255"/>
                  <a:ext cx="16" cy="19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34" name="Oval 542"/>
                <p:cNvSpPr>
                  <a:spLocks noChangeArrowheads="1"/>
                </p:cNvSpPr>
                <p:nvPr/>
              </p:nvSpPr>
              <p:spPr bwMode="auto">
                <a:xfrm>
                  <a:off x="857" y="969"/>
                  <a:ext cx="71" cy="82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35" name="Freeform 543"/>
                <p:cNvSpPr>
                  <a:spLocks/>
                </p:cNvSpPr>
                <p:nvPr/>
              </p:nvSpPr>
              <p:spPr bwMode="auto">
                <a:xfrm>
                  <a:off x="833" y="1046"/>
                  <a:ext cx="276" cy="226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13" y="27"/>
                    </a:cxn>
                    <a:cxn ang="0">
                      <a:pos x="41" y="14"/>
                    </a:cxn>
                    <a:cxn ang="0">
                      <a:pos x="70" y="7"/>
                    </a:cxn>
                    <a:cxn ang="0">
                      <a:pos x="105" y="1"/>
                    </a:cxn>
                    <a:cxn ang="0">
                      <a:pos x="137" y="0"/>
                    </a:cxn>
                    <a:cxn ang="0">
                      <a:pos x="141" y="1"/>
                    </a:cxn>
                    <a:cxn ang="0">
                      <a:pos x="146" y="3"/>
                    </a:cxn>
                    <a:cxn ang="0">
                      <a:pos x="170" y="26"/>
                    </a:cxn>
                    <a:cxn ang="0">
                      <a:pos x="203" y="50"/>
                    </a:cxn>
                    <a:cxn ang="0">
                      <a:pos x="275" y="79"/>
                    </a:cxn>
                    <a:cxn ang="0">
                      <a:pos x="271" y="99"/>
                    </a:cxn>
                    <a:cxn ang="0">
                      <a:pos x="215" y="92"/>
                    </a:cxn>
                    <a:cxn ang="0">
                      <a:pos x="178" y="82"/>
                    </a:cxn>
                    <a:cxn ang="0">
                      <a:pos x="152" y="69"/>
                    </a:cxn>
                    <a:cxn ang="0">
                      <a:pos x="161" y="132"/>
                    </a:cxn>
                    <a:cxn ang="0">
                      <a:pos x="67" y="158"/>
                    </a:cxn>
                    <a:cxn ang="0">
                      <a:pos x="113" y="208"/>
                    </a:cxn>
                    <a:cxn ang="0">
                      <a:pos x="102" y="225"/>
                    </a:cxn>
                    <a:cxn ang="0">
                      <a:pos x="28" y="168"/>
                    </a:cxn>
                    <a:cxn ang="0">
                      <a:pos x="25" y="158"/>
                    </a:cxn>
                    <a:cxn ang="0">
                      <a:pos x="10" y="108"/>
                    </a:cxn>
                    <a:cxn ang="0">
                      <a:pos x="0" y="54"/>
                    </a:cxn>
                    <a:cxn ang="0">
                      <a:pos x="1" y="42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276" h="226">
                      <a:moveTo>
                        <a:pt x="5" y="34"/>
                      </a:moveTo>
                      <a:lnTo>
                        <a:pt x="13" y="27"/>
                      </a:lnTo>
                      <a:lnTo>
                        <a:pt x="41" y="14"/>
                      </a:lnTo>
                      <a:lnTo>
                        <a:pt x="70" y="7"/>
                      </a:lnTo>
                      <a:lnTo>
                        <a:pt x="105" y="1"/>
                      </a:lnTo>
                      <a:lnTo>
                        <a:pt x="137" y="0"/>
                      </a:lnTo>
                      <a:lnTo>
                        <a:pt x="141" y="1"/>
                      </a:lnTo>
                      <a:lnTo>
                        <a:pt x="146" y="3"/>
                      </a:lnTo>
                      <a:lnTo>
                        <a:pt x="170" y="26"/>
                      </a:lnTo>
                      <a:lnTo>
                        <a:pt x="203" y="50"/>
                      </a:lnTo>
                      <a:lnTo>
                        <a:pt x="275" y="79"/>
                      </a:lnTo>
                      <a:lnTo>
                        <a:pt x="271" y="99"/>
                      </a:lnTo>
                      <a:lnTo>
                        <a:pt x="215" y="92"/>
                      </a:lnTo>
                      <a:lnTo>
                        <a:pt x="178" y="82"/>
                      </a:lnTo>
                      <a:lnTo>
                        <a:pt x="152" y="69"/>
                      </a:lnTo>
                      <a:lnTo>
                        <a:pt x="161" y="132"/>
                      </a:lnTo>
                      <a:lnTo>
                        <a:pt x="67" y="158"/>
                      </a:lnTo>
                      <a:lnTo>
                        <a:pt x="113" y="208"/>
                      </a:lnTo>
                      <a:lnTo>
                        <a:pt x="102" y="225"/>
                      </a:lnTo>
                      <a:lnTo>
                        <a:pt x="28" y="168"/>
                      </a:lnTo>
                      <a:lnTo>
                        <a:pt x="25" y="158"/>
                      </a:lnTo>
                      <a:lnTo>
                        <a:pt x="10" y="108"/>
                      </a:lnTo>
                      <a:lnTo>
                        <a:pt x="0" y="54"/>
                      </a:lnTo>
                      <a:lnTo>
                        <a:pt x="1" y="42"/>
                      </a:lnTo>
                      <a:lnTo>
                        <a:pt x="5" y="34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336" name="Freeform 544"/>
                <p:cNvSpPr>
                  <a:spLocks/>
                </p:cNvSpPr>
                <p:nvPr/>
              </p:nvSpPr>
              <p:spPr bwMode="auto">
                <a:xfrm>
                  <a:off x="865" y="1048"/>
                  <a:ext cx="96" cy="122"/>
                </a:xfrm>
                <a:custGeom>
                  <a:avLst/>
                  <a:gdLst/>
                  <a:ahLst/>
                  <a:cxnLst>
                    <a:cxn ang="0">
                      <a:pos x="9" y="12"/>
                    </a:cxn>
                    <a:cxn ang="0">
                      <a:pos x="0" y="51"/>
                    </a:cxn>
                    <a:cxn ang="0">
                      <a:pos x="15" y="57"/>
                    </a:cxn>
                    <a:cxn ang="0">
                      <a:pos x="10" y="77"/>
                    </a:cxn>
                    <a:cxn ang="0">
                      <a:pos x="68" y="121"/>
                    </a:cxn>
                    <a:cxn ang="0">
                      <a:pos x="95" y="51"/>
                    </a:cxn>
                    <a:cxn ang="0">
                      <a:pos x="80" y="46"/>
                    </a:cxn>
                    <a:cxn ang="0">
                      <a:pos x="91" y="28"/>
                    </a:cxn>
                    <a:cxn ang="0">
                      <a:pos x="70" y="0"/>
                    </a:cxn>
                  </a:cxnLst>
                  <a:rect l="0" t="0" r="r" b="b"/>
                  <a:pathLst>
                    <a:path w="96" h="122">
                      <a:moveTo>
                        <a:pt x="9" y="12"/>
                      </a:moveTo>
                      <a:lnTo>
                        <a:pt x="0" y="51"/>
                      </a:lnTo>
                      <a:lnTo>
                        <a:pt x="15" y="57"/>
                      </a:lnTo>
                      <a:lnTo>
                        <a:pt x="10" y="77"/>
                      </a:lnTo>
                      <a:lnTo>
                        <a:pt x="68" y="121"/>
                      </a:lnTo>
                      <a:lnTo>
                        <a:pt x="95" y="51"/>
                      </a:lnTo>
                      <a:lnTo>
                        <a:pt x="80" y="46"/>
                      </a:lnTo>
                      <a:lnTo>
                        <a:pt x="91" y="28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337" name="Freeform 545"/>
                <p:cNvSpPr>
                  <a:spLocks/>
                </p:cNvSpPr>
                <p:nvPr/>
              </p:nvSpPr>
              <p:spPr bwMode="auto">
                <a:xfrm>
                  <a:off x="885" y="1048"/>
                  <a:ext cx="49" cy="12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8" y="121"/>
                    </a:cxn>
                    <a:cxn ang="0">
                      <a:pos x="39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9" h="122">
                      <a:moveTo>
                        <a:pt x="0" y="8"/>
                      </a:moveTo>
                      <a:lnTo>
                        <a:pt x="48" y="121"/>
                      </a:lnTo>
                      <a:lnTo>
                        <a:pt x="39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338" name="Freeform 546"/>
                <p:cNvSpPr>
                  <a:spLocks/>
                </p:cNvSpPr>
                <p:nvPr/>
              </p:nvSpPr>
              <p:spPr bwMode="auto">
                <a:xfrm>
                  <a:off x="900" y="1057"/>
                  <a:ext cx="26" cy="33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5" y="0"/>
                    </a:cxn>
                    <a:cxn ang="0">
                      <a:pos x="25" y="23"/>
                    </a:cxn>
                  </a:cxnLst>
                  <a:rect l="0" t="0" r="r" b="b"/>
                  <a:pathLst>
                    <a:path w="26" h="33">
                      <a:moveTo>
                        <a:pt x="0" y="32"/>
                      </a:moveTo>
                      <a:lnTo>
                        <a:pt x="5" y="0"/>
                      </a:lnTo>
                      <a:lnTo>
                        <a:pt x="25" y="2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339" name="Freeform 547"/>
                <p:cNvSpPr>
                  <a:spLocks/>
                </p:cNvSpPr>
                <p:nvPr/>
              </p:nvSpPr>
              <p:spPr bwMode="auto">
                <a:xfrm>
                  <a:off x="875" y="1038"/>
                  <a:ext cx="54" cy="43"/>
                </a:xfrm>
                <a:custGeom>
                  <a:avLst/>
                  <a:gdLst/>
                  <a:ahLst/>
                  <a:cxnLst>
                    <a:cxn ang="0">
                      <a:pos x="22" y="16"/>
                    </a:cxn>
                    <a:cxn ang="0">
                      <a:pos x="32" y="14"/>
                    </a:cxn>
                    <a:cxn ang="0">
                      <a:pos x="50" y="0"/>
                    </a:cxn>
                    <a:cxn ang="0">
                      <a:pos x="53" y="29"/>
                    </a:cxn>
                    <a:cxn ang="0">
                      <a:pos x="33" y="21"/>
                    </a:cxn>
                    <a:cxn ang="0">
                      <a:pos x="25" y="24"/>
                    </a:cxn>
                    <a:cxn ang="0">
                      <a:pos x="7" y="42"/>
                    </a:cxn>
                    <a:cxn ang="0">
                      <a:pos x="0" y="14"/>
                    </a:cxn>
                    <a:cxn ang="0">
                      <a:pos x="22" y="16"/>
                    </a:cxn>
                  </a:cxnLst>
                  <a:rect l="0" t="0" r="r" b="b"/>
                  <a:pathLst>
                    <a:path w="54" h="43">
                      <a:moveTo>
                        <a:pt x="22" y="16"/>
                      </a:moveTo>
                      <a:lnTo>
                        <a:pt x="32" y="14"/>
                      </a:lnTo>
                      <a:lnTo>
                        <a:pt x="50" y="0"/>
                      </a:lnTo>
                      <a:lnTo>
                        <a:pt x="53" y="29"/>
                      </a:lnTo>
                      <a:lnTo>
                        <a:pt x="33" y="21"/>
                      </a:lnTo>
                      <a:lnTo>
                        <a:pt x="25" y="24"/>
                      </a:lnTo>
                      <a:lnTo>
                        <a:pt x="7" y="42"/>
                      </a:lnTo>
                      <a:lnTo>
                        <a:pt x="0" y="14"/>
                      </a:lnTo>
                      <a:lnTo>
                        <a:pt x="22" y="16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340" name="Oval 548"/>
                <p:cNvSpPr>
                  <a:spLocks noChangeArrowheads="1"/>
                </p:cNvSpPr>
                <p:nvPr/>
              </p:nvSpPr>
              <p:spPr bwMode="auto">
                <a:xfrm>
                  <a:off x="909" y="1074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41" name="Oval 549"/>
                <p:cNvSpPr>
                  <a:spLocks noChangeArrowheads="1"/>
                </p:cNvSpPr>
                <p:nvPr/>
              </p:nvSpPr>
              <p:spPr bwMode="auto">
                <a:xfrm>
                  <a:off x="915" y="1098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42" name="Oval 550"/>
                <p:cNvSpPr>
                  <a:spLocks noChangeArrowheads="1"/>
                </p:cNvSpPr>
                <p:nvPr/>
              </p:nvSpPr>
              <p:spPr bwMode="auto">
                <a:xfrm>
                  <a:off x="919" y="1120"/>
                  <a:ext cx="4" cy="4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43" name="Freeform 551"/>
                <p:cNvSpPr>
                  <a:spLocks/>
                </p:cNvSpPr>
                <p:nvPr/>
              </p:nvSpPr>
              <p:spPr bwMode="auto">
                <a:xfrm>
                  <a:off x="883" y="1158"/>
                  <a:ext cx="19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26"/>
                    </a:cxn>
                    <a:cxn ang="0">
                      <a:pos x="18" y="46"/>
                    </a:cxn>
                  </a:cxnLst>
                  <a:rect l="0" t="0" r="r" b="b"/>
                  <a:pathLst>
                    <a:path w="19" h="47">
                      <a:moveTo>
                        <a:pt x="0" y="0"/>
                      </a:moveTo>
                      <a:lnTo>
                        <a:pt x="7" y="26"/>
                      </a:lnTo>
                      <a:lnTo>
                        <a:pt x="18" y="4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290344" name="Group 552"/>
            <p:cNvGrpSpPr>
              <a:grpSpLocks/>
            </p:cNvGrpSpPr>
            <p:nvPr/>
          </p:nvGrpSpPr>
          <p:grpSpPr bwMode="auto">
            <a:xfrm flipH="1">
              <a:off x="816" y="2112"/>
              <a:ext cx="125" cy="415"/>
              <a:chOff x="625" y="3264"/>
              <a:chExt cx="125" cy="415"/>
            </a:xfrm>
          </p:grpSpPr>
          <p:grpSp>
            <p:nvGrpSpPr>
              <p:cNvPr id="290345" name="Group 553"/>
              <p:cNvGrpSpPr>
                <a:grpSpLocks/>
              </p:cNvGrpSpPr>
              <p:nvPr/>
            </p:nvGrpSpPr>
            <p:grpSpPr bwMode="auto">
              <a:xfrm>
                <a:off x="647" y="3431"/>
                <a:ext cx="74" cy="248"/>
                <a:chOff x="647" y="3431"/>
                <a:chExt cx="74" cy="248"/>
              </a:xfrm>
            </p:grpSpPr>
            <p:grpSp>
              <p:nvGrpSpPr>
                <p:cNvPr id="290346" name="Group 554"/>
                <p:cNvGrpSpPr>
                  <a:grpSpLocks/>
                </p:cNvGrpSpPr>
                <p:nvPr/>
              </p:nvGrpSpPr>
              <p:grpSpPr bwMode="auto">
                <a:xfrm>
                  <a:off x="648" y="3629"/>
                  <a:ext cx="67" cy="50"/>
                  <a:chOff x="648" y="3629"/>
                  <a:chExt cx="67" cy="50"/>
                </a:xfrm>
              </p:grpSpPr>
              <p:grpSp>
                <p:nvGrpSpPr>
                  <p:cNvPr id="290347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48" y="3629"/>
                    <a:ext cx="36" cy="29"/>
                    <a:chOff x="648" y="3629"/>
                    <a:chExt cx="36" cy="29"/>
                  </a:xfrm>
                </p:grpSpPr>
                <p:grpSp>
                  <p:nvGrpSpPr>
                    <p:cNvPr id="290348" name="Group 5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4" y="3629"/>
                      <a:ext cx="28" cy="22"/>
                      <a:chOff x="654" y="3629"/>
                      <a:chExt cx="28" cy="22"/>
                    </a:xfrm>
                  </p:grpSpPr>
                  <p:sp>
                    <p:nvSpPr>
                      <p:cNvPr id="290349" name="Freeform 5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4" y="3629"/>
                        <a:ext cx="28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0" y="14"/>
                          </a:cxn>
                          <a:cxn ang="0">
                            <a:pos x="69" y="34"/>
                          </a:cxn>
                          <a:cxn ang="0">
                            <a:pos x="55" y="48"/>
                          </a:cxn>
                          <a:cxn ang="0">
                            <a:pos x="39" y="64"/>
                          </a:cxn>
                          <a:cxn ang="0">
                            <a:pos x="11" y="87"/>
                          </a:cxn>
                          <a:cxn ang="0">
                            <a:pos x="0" y="101"/>
                          </a:cxn>
                          <a:cxn ang="0">
                            <a:pos x="2" y="129"/>
                          </a:cxn>
                          <a:cxn ang="0">
                            <a:pos x="75" y="131"/>
                          </a:cxn>
                          <a:cxn ang="0">
                            <a:pos x="162" y="87"/>
                          </a:cxn>
                          <a:cxn ang="0">
                            <a:pos x="194" y="44"/>
                          </a:cxn>
                          <a:cxn ang="0">
                            <a:pos x="171" y="0"/>
                          </a:cxn>
                          <a:cxn ang="0">
                            <a:pos x="70" y="14"/>
                          </a:cxn>
                        </a:cxnLst>
                        <a:rect l="0" t="0" r="r" b="b"/>
                        <a:pathLst>
                          <a:path w="194" h="131">
                            <a:moveTo>
                              <a:pt x="70" y="14"/>
                            </a:moveTo>
                            <a:lnTo>
                              <a:pt x="69" y="34"/>
                            </a:lnTo>
                            <a:lnTo>
                              <a:pt x="55" y="48"/>
                            </a:lnTo>
                            <a:lnTo>
                              <a:pt x="39" y="64"/>
                            </a:lnTo>
                            <a:lnTo>
                              <a:pt x="11" y="87"/>
                            </a:lnTo>
                            <a:lnTo>
                              <a:pt x="0" y="101"/>
                            </a:lnTo>
                            <a:lnTo>
                              <a:pt x="2" y="129"/>
                            </a:lnTo>
                            <a:lnTo>
                              <a:pt x="75" y="131"/>
                            </a:lnTo>
                            <a:lnTo>
                              <a:pt x="162" y="87"/>
                            </a:lnTo>
                            <a:lnTo>
                              <a:pt x="194" y="44"/>
                            </a:lnTo>
                            <a:lnTo>
                              <a:pt x="171" y="0"/>
                            </a:lnTo>
                            <a:lnTo>
                              <a:pt x="70" y="14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50" name="Freeform 5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4" y="3632"/>
                        <a:ext cx="16" cy="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7" y="5"/>
                          </a:cxn>
                          <a:cxn ang="0">
                            <a:pos x="43" y="15"/>
                          </a:cxn>
                          <a:cxn ang="0">
                            <a:pos x="35" y="27"/>
                          </a:cxn>
                          <a:cxn ang="0">
                            <a:pos x="22" y="46"/>
                          </a:cxn>
                          <a:cxn ang="0">
                            <a:pos x="13" y="62"/>
                          </a:cxn>
                          <a:cxn ang="0">
                            <a:pos x="6" y="79"/>
                          </a:cxn>
                          <a:cxn ang="0">
                            <a:pos x="0" y="101"/>
                          </a:cxn>
                          <a:cxn ang="0">
                            <a:pos x="84" y="74"/>
                          </a:cxn>
                          <a:cxn ang="0">
                            <a:pos x="111" y="38"/>
                          </a:cxn>
                          <a:cxn ang="0">
                            <a:pos x="113" y="0"/>
                          </a:cxn>
                          <a:cxn ang="0">
                            <a:pos x="57" y="5"/>
                          </a:cxn>
                        </a:cxnLst>
                        <a:rect l="0" t="0" r="r" b="b"/>
                        <a:pathLst>
                          <a:path w="113" h="101">
                            <a:moveTo>
                              <a:pt x="57" y="5"/>
                            </a:moveTo>
                            <a:lnTo>
                              <a:pt x="43" y="15"/>
                            </a:lnTo>
                            <a:lnTo>
                              <a:pt x="35" y="27"/>
                            </a:lnTo>
                            <a:lnTo>
                              <a:pt x="22" y="46"/>
                            </a:lnTo>
                            <a:lnTo>
                              <a:pt x="13" y="62"/>
                            </a:lnTo>
                            <a:lnTo>
                              <a:pt x="6" y="79"/>
                            </a:lnTo>
                            <a:lnTo>
                              <a:pt x="0" y="101"/>
                            </a:lnTo>
                            <a:lnTo>
                              <a:pt x="84" y="74"/>
                            </a:lnTo>
                            <a:lnTo>
                              <a:pt x="111" y="38"/>
                            </a:lnTo>
                            <a:lnTo>
                              <a:pt x="113" y="0"/>
                            </a:lnTo>
                            <a:lnTo>
                              <a:pt x="57" y="5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51" name="Freeform 5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5" y="3638"/>
                        <a:ext cx="6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0"/>
                          </a:cxn>
                          <a:cxn ang="0">
                            <a:pos x="34" y="7"/>
                          </a:cxn>
                          <a:cxn ang="0">
                            <a:pos x="26" y="14"/>
                          </a:cxn>
                          <a:cxn ang="0">
                            <a:pos x="18" y="22"/>
                          </a:cxn>
                          <a:cxn ang="0">
                            <a:pos x="10" y="29"/>
                          </a:cxn>
                          <a:cxn ang="0">
                            <a:pos x="4" y="37"/>
                          </a:cxn>
                          <a:cxn ang="0">
                            <a:pos x="0" y="45"/>
                          </a:cxn>
                          <a:cxn ang="0">
                            <a:pos x="0" y="52"/>
                          </a:cxn>
                          <a:cxn ang="0">
                            <a:pos x="2" y="57"/>
                          </a:cxn>
                          <a:cxn ang="0">
                            <a:pos x="6" y="60"/>
                          </a:cxn>
                          <a:cxn ang="0">
                            <a:pos x="19" y="59"/>
                          </a:cxn>
                          <a:cxn ang="0">
                            <a:pos x="10" y="57"/>
                          </a:cxn>
                          <a:cxn ang="0">
                            <a:pos x="5" y="55"/>
                          </a:cxn>
                          <a:cxn ang="0">
                            <a:pos x="4" y="52"/>
                          </a:cxn>
                          <a:cxn ang="0">
                            <a:pos x="3" y="49"/>
                          </a:cxn>
                          <a:cxn ang="0">
                            <a:pos x="5" y="42"/>
                          </a:cxn>
                          <a:cxn ang="0">
                            <a:pos x="10" y="33"/>
                          </a:cxn>
                          <a:cxn ang="0">
                            <a:pos x="18" y="25"/>
                          </a:cxn>
                          <a:cxn ang="0">
                            <a:pos x="31" y="12"/>
                          </a:cxn>
                          <a:cxn ang="0">
                            <a:pos x="43" y="0"/>
                          </a:cxn>
                        </a:cxnLst>
                        <a:rect l="0" t="0" r="r" b="b"/>
                        <a:pathLst>
                          <a:path w="43" h="60">
                            <a:moveTo>
                              <a:pt x="43" y="0"/>
                            </a:moveTo>
                            <a:lnTo>
                              <a:pt x="34" y="7"/>
                            </a:lnTo>
                            <a:lnTo>
                              <a:pt x="26" y="14"/>
                            </a:lnTo>
                            <a:lnTo>
                              <a:pt x="18" y="22"/>
                            </a:lnTo>
                            <a:lnTo>
                              <a:pt x="10" y="29"/>
                            </a:lnTo>
                            <a:lnTo>
                              <a:pt x="4" y="37"/>
                            </a:lnTo>
                            <a:lnTo>
                              <a:pt x="0" y="45"/>
                            </a:lnTo>
                            <a:lnTo>
                              <a:pt x="0" y="52"/>
                            </a:lnTo>
                            <a:lnTo>
                              <a:pt x="2" y="57"/>
                            </a:lnTo>
                            <a:lnTo>
                              <a:pt x="6" y="60"/>
                            </a:lnTo>
                            <a:lnTo>
                              <a:pt x="19" y="59"/>
                            </a:lnTo>
                            <a:lnTo>
                              <a:pt x="10" y="57"/>
                            </a:lnTo>
                            <a:lnTo>
                              <a:pt x="5" y="55"/>
                            </a:lnTo>
                            <a:lnTo>
                              <a:pt x="4" y="52"/>
                            </a:lnTo>
                            <a:lnTo>
                              <a:pt x="3" y="49"/>
                            </a:lnTo>
                            <a:lnTo>
                              <a:pt x="5" y="42"/>
                            </a:lnTo>
                            <a:lnTo>
                              <a:pt x="10" y="33"/>
                            </a:lnTo>
                            <a:lnTo>
                              <a:pt x="18" y="25"/>
                            </a:lnTo>
                            <a:lnTo>
                              <a:pt x="31" y="12"/>
                            </a:lnTo>
                            <a:lnTo>
                              <a:pt x="43" y="0"/>
                            </a:lnTo>
                            <a:close/>
                          </a:path>
                        </a:pathLst>
                      </a:custGeom>
                      <a:solidFill>
                        <a:srgbClr val="B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290352" name="Group 5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8" y="3631"/>
                      <a:ext cx="36" cy="27"/>
                      <a:chOff x="648" y="3631"/>
                      <a:chExt cx="36" cy="27"/>
                    </a:xfrm>
                  </p:grpSpPr>
                  <p:sp>
                    <p:nvSpPr>
                      <p:cNvPr id="290353" name="Freeform 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8" y="3631"/>
                        <a:ext cx="36" cy="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46"/>
                          </a:cxn>
                          <a:cxn ang="0">
                            <a:pos x="68" y="69"/>
                          </a:cxn>
                          <a:cxn ang="0">
                            <a:pos x="56" y="78"/>
                          </a:cxn>
                          <a:cxn ang="0">
                            <a:pos x="52" y="86"/>
                          </a:cxn>
                          <a:cxn ang="0">
                            <a:pos x="50" y="93"/>
                          </a:cxn>
                          <a:cxn ang="0">
                            <a:pos x="51" y="100"/>
                          </a:cxn>
                          <a:cxn ang="0">
                            <a:pos x="54" y="103"/>
                          </a:cxn>
                          <a:cxn ang="0">
                            <a:pos x="62" y="104"/>
                          </a:cxn>
                          <a:cxn ang="0">
                            <a:pos x="80" y="102"/>
                          </a:cxn>
                          <a:cxn ang="0">
                            <a:pos x="101" y="99"/>
                          </a:cxn>
                          <a:cxn ang="0">
                            <a:pos x="126" y="93"/>
                          </a:cxn>
                          <a:cxn ang="0">
                            <a:pos x="158" y="82"/>
                          </a:cxn>
                          <a:cxn ang="0">
                            <a:pos x="185" y="68"/>
                          </a:cxn>
                          <a:cxn ang="0">
                            <a:pos x="199" y="57"/>
                          </a:cxn>
                          <a:cxn ang="0">
                            <a:pos x="208" y="46"/>
                          </a:cxn>
                          <a:cxn ang="0">
                            <a:pos x="213" y="28"/>
                          </a:cxn>
                          <a:cxn ang="0">
                            <a:pos x="220" y="15"/>
                          </a:cxn>
                          <a:cxn ang="0">
                            <a:pos x="228" y="0"/>
                          </a:cxn>
                          <a:cxn ang="0">
                            <a:pos x="239" y="15"/>
                          </a:cxn>
                          <a:cxn ang="0">
                            <a:pos x="247" y="34"/>
                          </a:cxn>
                          <a:cxn ang="0">
                            <a:pos x="250" y="47"/>
                          </a:cxn>
                          <a:cxn ang="0">
                            <a:pos x="249" y="65"/>
                          </a:cxn>
                          <a:cxn ang="0">
                            <a:pos x="242" y="86"/>
                          </a:cxn>
                          <a:cxn ang="0">
                            <a:pos x="231" y="102"/>
                          </a:cxn>
                          <a:cxn ang="0">
                            <a:pos x="225" y="114"/>
                          </a:cxn>
                          <a:cxn ang="0">
                            <a:pos x="224" y="122"/>
                          </a:cxn>
                          <a:cxn ang="0">
                            <a:pos x="214" y="124"/>
                          </a:cxn>
                          <a:cxn ang="0">
                            <a:pos x="185" y="119"/>
                          </a:cxn>
                          <a:cxn ang="0">
                            <a:pos x="171" y="132"/>
                          </a:cxn>
                          <a:cxn ang="0">
                            <a:pos x="153" y="153"/>
                          </a:cxn>
                          <a:cxn ang="0">
                            <a:pos x="147" y="159"/>
                          </a:cxn>
                          <a:cxn ang="0">
                            <a:pos x="138" y="162"/>
                          </a:cxn>
                          <a:cxn ang="0">
                            <a:pos x="126" y="163"/>
                          </a:cxn>
                          <a:cxn ang="0">
                            <a:pos x="49" y="159"/>
                          </a:cxn>
                          <a:cxn ang="0">
                            <a:pos x="18" y="156"/>
                          </a:cxn>
                          <a:cxn ang="0">
                            <a:pos x="5" y="154"/>
                          </a:cxn>
                          <a:cxn ang="0">
                            <a:pos x="1" y="151"/>
                          </a:cxn>
                          <a:cxn ang="0">
                            <a:pos x="0" y="144"/>
                          </a:cxn>
                          <a:cxn ang="0">
                            <a:pos x="2" y="135"/>
                          </a:cxn>
                          <a:cxn ang="0">
                            <a:pos x="10" y="123"/>
                          </a:cxn>
                          <a:cxn ang="0">
                            <a:pos x="25" y="105"/>
                          </a:cxn>
                          <a:cxn ang="0">
                            <a:pos x="39" y="91"/>
                          </a:cxn>
                          <a:cxn ang="0">
                            <a:pos x="53" y="76"/>
                          </a:cxn>
                          <a:cxn ang="0">
                            <a:pos x="70" y="62"/>
                          </a:cxn>
                          <a:cxn ang="0">
                            <a:pos x="92" y="46"/>
                          </a:cxn>
                        </a:cxnLst>
                        <a:rect l="0" t="0" r="r" b="b"/>
                        <a:pathLst>
                          <a:path w="250" h="163">
                            <a:moveTo>
                              <a:pt x="92" y="46"/>
                            </a:moveTo>
                            <a:lnTo>
                              <a:pt x="68" y="69"/>
                            </a:lnTo>
                            <a:lnTo>
                              <a:pt x="56" y="78"/>
                            </a:lnTo>
                            <a:lnTo>
                              <a:pt x="52" y="86"/>
                            </a:lnTo>
                            <a:lnTo>
                              <a:pt x="50" y="93"/>
                            </a:lnTo>
                            <a:lnTo>
                              <a:pt x="51" y="100"/>
                            </a:lnTo>
                            <a:lnTo>
                              <a:pt x="54" y="103"/>
                            </a:lnTo>
                            <a:lnTo>
                              <a:pt x="62" y="104"/>
                            </a:lnTo>
                            <a:lnTo>
                              <a:pt x="80" y="102"/>
                            </a:lnTo>
                            <a:lnTo>
                              <a:pt x="101" y="99"/>
                            </a:lnTo>
                            <a:lnTo>
                              <a:pt x="126" y="93"/>
                            </a:lnTo>
                            <a:lnTo>
                              <a:pt x="158" y="82"/>
                            </a:lnTo>
                            <a:lnTo>
                              <a:pt x="185" y="68"/>
                            </a:lnTo>
                            <a:lnTo>
                              <a:pt x="199" y="57"/>
                            </a:lnTo>
                            <a:lnTo>
                              <a:pt x="208" y="46"/>
                            </a:lnTo>
                            <a:lnTo>
                              <a:pt x="213" y="28"/>
                            </a:lnTo>
                            <a:lnTo>
                              <a:pt x="220" y="15"/>
                            </a:lnTo>
                            <a:lnTo>
                              <a:pt x="228" y="0"/>
                            </a:lnTo>
                            <a:lnTo>
                              <a:pt x="239" y="15"/>
                            </a:lnTo>
                            <a:lnTo>
                              <a:pt x="247" y="34"/>
                            </a:lnTo>
                            <a:lnTo>
                              <a:pt x="250" y="47"/>
                            </a:lnTo>
                            <a:lnTo>
                              <a:pt x="249" y="65"/>
                            </a:lnTo>
                            <a:lnTo>
                              <a:pt x="242" y="86"/>
                            </a:lnTo>
                            <a:lnTo>
                              <a:pt x="231" y="102"/>
                            </a:lnTo>
                            <a:lnTo>
                              <a:pt x="225" y="114"/>
                            </a:lnTo>
                            <a:lnTo>
                              <a:pt x="224" y="122"/>
                            </a:lnTo>
                            <a:lnTo>
                              <a:pt x="214" y="124"/>
                            </a:lnTo>
                            <a:lnTo>
                              <a:pt x="185" y="119"/>
                            </a:lnTo>
                            <a:lnTo>
                              <a:pt x="171" y="132"/>
                            </a:lnTo>
                            <a:lnTo>
                              <a:pt x="153" y="153"/>
                            </a:lnTo>
                            <a:lnTo>
                              <a:pt x="147" y="159"/>
                            </a:lnTo>
                            <a:lnTo>
                              <a:pt x="138" y="162"/>
                            </a:lnTo>
                            <a:lnTo>
                              <a:pt x="126" y="163"/>
                            </a:lnTo>
                            <a:lnTo>
                              <a:pt x="49" y="159"/>
                            </a:lnTo>
                            <a:lnTo>
                              <a:pt x="18" y="156"/>
                            </a:lnTo>
                            <a:lnTo>
                              <a:pt x="5" y="154"/>
                            </a:lnTo>
                            <a:lnTo>
                              <a:pt x="1" y="151"/>
                            </a:lnTo>
                            <a:lnTo>
                              <a:pt x="0" y="144"/>
                            </a:lnTo>
                            <a:lnTo>
                              <a:pt x="2" y="135"/>
                            </a:lnTo>
                            <a:lnTo>
                              <a:pt x="10" y="123"/>
                            </a:lnTo>
                            <a:lnTo>
                              <a:pt x="25" y="105"/>
                            </a:lnTo>
                            <a:lnTo>
                              <a:pt x="39" y="91"/>
                            </a:lnTo>
                            <a:lnTo>
                              <a:pt x="53" y="76"/>
                            </a:lnTo>
                            <a:lnTo>
                              <a:pt x="70" y="62"/>
                            </a:lnTo>
                            <a:lnTo>
                              <a:pt x="92" y="46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54" name="Freeform 5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4" y="3647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3"/>
                          </a:cxn>
                          <a:cxn ang="0">
                            <a:pos x="7" y="13"/>
                          </a:cxn>
                          <a:cxn ang="0">
                            <a:pos x="12" y="8"/>
                          </a:cxn>
                          <a:cxn ang="0">
                            <a:pos x="18" y="4"/>
                          </a:cxn>
                          <a:cxn ang="0">
                            <a:pos x="30" y="0"/>
                          </a:cxn>
                          <a:cxn ang="0">
                            <a:pos x="25" y="6"/>
                          </a:cxn>
                          <a:cxn ang="0">
                            <a:pos x="18" y="7"/>
                          </a:cxn>
                          <a:cxn ang="0">
                            <a:pos x="12" y="12"/>
                          </a:cxn>
                          <a:cxn ang="0">
                            <a:pos x="0" y="23"/>
                          </a:cxn>
                        </a:cxnLst>
                        <a:rect l="0" t="0" r="r" b="b"/>
                        <a:pathLst>
                          <a:path w="30" h="23">
                            <a:moveTo>
                              <a:pt x="0" y="23"/>
                            </a:moveTo>
                            <a:lnTo>
                              <a:pt x="7" y="13"/>
                            </a:lnTo>
                            <a:lnTo>
                              <a:pt x="12" y="8"/>
                            </a:lnTo>
                            <a:lnTo>
                              <a:pt x="18" y="4"/>
                            </a:lnTo>
                            <a:lnTo>
                              <a:pt x="30" y="0"/>
                            </a:lnTo>
                            <a:lnTo>
                              <a:pt x="25" y="6"/>
                            </a:lnTo>
                            <a:lnTo>
                              <a:pt x="18" y="7"/>
                            </a:lnTo>
                            <a:lnTo>
                              <a:pt x="12" y="12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  <p:grpSp>
                <p:nvGrpSpPr>
                  <p:cNvPr id="290355" name="Group 563"/>
                  <p:cNvGrpSpPr>
                    <a:grpSpLocks/>
                  </p:cNvGrpSpPr>
                  <p:nvPr/>
                </p:nvGrpSpPr>
                <p:grpSpPr bwMode="auto">
                  <a:xfrm>
                    <a:off x="691" y="3642"/>
                    <a:ext cx="24" cy="37"/>
                    <a:chOff x="691" y="3642"/>
                    <a:chExt cx="24" cy="37"/>
                  </a:xfrm>
                </p:grpSpPr>
                <p:grpSp>
                  <p:nvGrpSpPr>
                    <p:cNvPr id="290356" name="Group 5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" y="3642"/>
                      <a:ext cx="21" cy="25"/>
                      <a:chOff x="691" y="3642"/>
                      <a:chExt cx="21" cy="25"/>
                    </a:xfrm>
                  </p:grpSpPr>
                  <p:sp>
                    <p:nvSpPr>
                      <p:cNvPr id="290357" name="Freeform 5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1" y="3642"/>
                        <a:ext cx="21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5"/>
                          </a:cxn>
                          <a:cxn ang="0">
                            <a:pos x="7" y="44"/>
                          </a:cxn>
                          <a:cxn ang="0">
                            <a:pos x="9" y="52"/>
                          </a:cxn>
                          <a:cxn ang="0">
                            <a:pos x="7" y="62"/>
                          </a:cxn>
                          <a:cxn ang="0">
                            <a:pos x="9" y="74"/>
                          </a:cxn>
                          <a:cxn ang="0">
                            <a:pos x="13" y="82"/>
                          </a:cxn>
                          <a:cxn ang="0">
                            <a:pos x="15" y="97"/>
                          </a:cxn>
                          <a:cxn ang="0">
                            <a:pos x="13" y="111"/>
                          </a:cxn>
                          <a:cxn ang="0">
                            <a:pos x="20" y="135"/>
                          </a:cxn>
                          <a:cxn ang="0">
                            <a:pos x="133" y="141"/>
                          </a:cxn>
                          <a:cxn ang="0">
                            <a:pos x="145" y="107"/>
                          </a:cxn>
                          <a:cxn ang="0">
                            <a:pos x="139" y="76"/>
                          </a:cxn>
                          <a:cxn ang="0">
                            <a:pos x="126" y="59"/>
                          </a:cxn>
                          <a:cxn ang="0">
                            <a:pos x="119" y="38"/>
                          </a:cxn>
                          <a:cxn ang="0">
                            <a:pos x="111" y="6"/>
                          </a:cxn>
                          <a:cxn ang="0">
                            <a:pos x="92" y="0"/>
                          </a:cxn>
                          <a:cxn ang="0">
                            <a:pos x="0" y="15"/>
                          </a:cxn>
                        </a:cxnLst>
                        <a:rect l="0" t="0" r="r" b="b"/>
                        <a:pathLst>
                          <a:path w="145" h="141">
                            <a:moveTo>
                              <a:pt x="0" y="15"/>
                            </a:moveTo>
                            <a:lnTo>
                              <a:pt x="7" y="44"/>
                            </a:lnTo>
                            <a:lnTo>
                              <a:pt x="9" y="52"/>
                            </a:lnTo>
                            <a:lnTo>
                              <a:pt x="7" y="62"/>
                            </a:lnTo>
                            <a:lnTo>
                              <a:pt x="9" y="74"/>
                            </a:lnTo>
                            <a:lnTo>
                              <a:pt x="13" y="82"/>
                            </a:lnTo>
                            <a:lnTo>
                              <a:pt x="15" y="97"/>
                            </a:lnTo>
                            <a:lnTo>
                              <a:pt x="13" y="111"/>
                            </a:lnTo>
                            <a:lnTo>
                              <a:pt x="20" y="135"/>
                            </a:lnTo>
                            <a:lnTo>
                              <a:pt x="133" y="141"/>
                            </a:lnTo>
                            <a:lnTo>
                              <a:pt x="145" y="107"/>
                            </a:lnTo>
                            <a:lnTo>
                              <a:pt x="139" y="76"/>
                            </a:lnTo>
                            <a:lnTo>
                              <a:pt x="126" y="59"/>
                            </a:lnTo>
                            <a:lnTo>
                              <a:pt x="119" y="38"/>
                            </a:lnTo>
                            <a:lnTo>
                              <a:pt x="111" y="6"/>
                            </a:lnTo>
                            <a:lnTo>
                              <a:pt x="92" y="0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58" name="Freeform 5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1" y="3644"/>
                        <a:ext cx="6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7" y="29"/>
                          </a:cxn>
                          <a:cxn ang="0">
                            <a:pos x="9" y="37"/>
                          </a:cxn>
                          <a:cxn ang="0">
                            <a:pos x="7" y="47"/>
                          </a:cxn>
                          <a:cxn ang="0">
                            <a:pos x="9" y="59"/>
                          </a:cxn>
                          <a:cxn ang="0">
                            <a:pos x="14" y="66"/>
                          </a:cxn>
                          <a:cxn ang="0">
                            <a:pos x="15" y="81"/>
                          </a:cxn>
                          <a:cxn ang="0">
                            <a:pos x="14" y="96"/>
                          </a:cxn>
                          <a:cxn ang="0">
                            <a:pos x="19" y="120"/>
                          </a:cxn>
                          <a:cxn ang="0">
                            <a:pos x="46" y="119"/>
                          </a:cxn>
                          <a:cxn ang="0">
                            <a:pos x="27" y="99"/>
                          </a:cxn>
                          <a:cxn ang="0">
                            <a:pos x="29" y="81"/>
                          </a:cxn>
                          <a:cxn ang="0">
                            <a:pos x="26" y="65"/>
                          </a:cxn>
                          <a:cxn ang="0">
                            <a:pos x="24" y="52"/>
                          </a:cxn>
                          <a:cxn ang="0">
                            <a:pos x="21" y="35"/>
                          </a:cxn>
                          <a:cxn ang="0">
                            <a:pos x="12" y="9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6" h="120">
                            <a:moveTo>
                              <a:pt x="0" y="0"/>
                            </a:moveTo>
                            <a:lnTo>
                              <a:pt x="7" y="29"/>
                            </a:lnTo>
                            <a:lnTo>
                              <a:pt x="9" y="37"/>
                            </a:lnTo>
                            <a:lnTo>
                              <a:pt x="7" y="47"/>
                            </a:lnTo>
                            <a:lnTo>
                              <a:pt x="9" y="59"/>
                            </a:lnTo>
                            <a:lnTo>
                              <a:pt x="14" y="66"/>
                            </a:lnTo>
                            <a:lnTo>
                              <a:pt x="15" y="81"/>
                            </a:lnTo>
                            <a:lnTo>
                              <a:pt x="14" y="96"/>
                            </a:lnTo>
                            <a:lnTo>
                              <a:pt x="19" y="120"/>
                            </a:lnTo>
                            <a:lnTo>
                              <a:pt x="46" y="119"/>
                            </a:lnTo>
                            <a:lnTo>
                              <a:pt x="27" y="99"/>
                            </a:lnTo>
                            <a:lnTo>
                              <a:pt x="29" y="81"/>
                            </a:lnTo>
                            <a:lnTo>
                              <a:pt x="26" y="65"/>
                            </a:lnTo>
                            <a:lnTo>
                              <a:pt x="24" y="52"/>
                            </a:lnTo>
                            <a:lnTo>
                              <a:pt x="21" y="35"/>
                            </a:lnTo>
                            <a:lnTo>
                              <a:pt x="12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59" name="Freeform 5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4" y="3642"/>
                        <a:ext cx="7" cy="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41"/>
                          </a:cxn>
                          <a:cxn ang="0">
                            <a:pos x="25" y="64"/>
                          </a:cxn>
                          <a:cxn ang="0">
                            <a:pos x="29" y="81"/>
                          </a:cxn>
                          <a:cxn ang="0">
                            <a:pos x="29" y="95"/>
                          </a:cxn>
                          <a:cxn ang="0">
                            <a:pos x="26" y="113"/>
                          </a:cxn>
                          <a:cxn ang="0">
                            <a:pos x="23" y="131"/>
                          </a:cxn>
                          <a:cxn ang="0">
                            <a:pos x="33" y="148"/>
                          </a:cxn>
                          <a:cxn ang="0">
                            <a:pos x="50" y="92"/>
                          </a:cxn>
                          <a:cxn ang="0">
                            <a:pos x="35" y="53"/>
                          </a:cxn>
                          <a:cxn ang="0">
                            <a:pos x="28" y="31"/>
                          </a:cxn>
                          <a:cxn ang="0">
                            <a:pos x="21" y="0"/>
                          </a:cxn>
                          <a:cxn ang="0">
                            <a:pos x="0" y="7"/>
                          </a:cxn>
                          <a:cxn ang="0">
                            <a:pos x="16" y="41"/>
                          </a:cxn>
                        </a:cxnLst>
                        <a:rect l="0" t="0" r="r" b="b"/>
                        <a:pathLst>
                          <a:path w="50" h="148">
                            <a:moveTo>
                              <a:pt x="16" y="41"/>
                            </a:moveTo>
                            <a:lnTo>
                              <a:pt x="25" y="64"/>
                            </a:lnTo>
                            <a:lnTo>
                              <a:pt x="29" y="81"/>
                            </a:lnTo>
                            <a:lnTo>
                              <a:pt x="29" y="95"/>
                            </a:lnTo>
                            <a:lnTo>
                              <a:pt x="26" y="113"/>
                            </a:lnTo>
                            <a:lnTo>
                              <a:pt x="23" y="131"/>
                            </a:lnTo>
                            <a:lnTo>
                              <a:pt x="33" y="148"/>
                            </a:lnTo>
                            <a:lnTo>
                              <a:pt x="50" y="92"/>
                            </a:lnTo>
                            <a:lnTo>
                              <a:pt x="35" y="53"/>
                            </a:lnTo>
                            <a:lnTo>
                              <a:pt x="28" y="31"/>
                            </a:lnTo>
                            <a:lnTo>
                              <a:pt x="21" y="0"/>
                            </a:lnTo>
                            <a:lnTo>
                              <a:pt x="0" y="7"/>
                            </a:lnTo>
                            <a:lnTo>
                              <a:pt x="16" y="41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360" name="Freeform 568"/>
                    <p:cNvSpPr>
                      <a:spLocks/>
                    </p:cNvSpPr>
                    <p:nvPr/>
                  </p:nvSpPr>
                  <p:spPr bwMode="auto">
                    <a:xfrm>
                      <a:off x="693" y="3651"/>
                      <a:ext cx="22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46"/>
                        </a:cxn>
                        <a:cxn ang="0">
                          <a:pos x="11" y="59"/>
                        </a:cxn>
                        <a:cxn ang="0">
                          <a:pos x="25" y="68"/>
                        </a:cxn>
                        <a:cxn ang="0">
                          <a:pos x="47" y="75"/>
                        </a:cxn>
                        <a:cxn ang="0">
                          <a:pos x="67" y="77"/>
                        </a:cxn>
                        <a:cxn ang="0">
                          <a:pos x="81" y="72"/>
                        </a:cxn>
                        <a:cxn ang="0">
                          <a:pos x="103" y="60"/>
                        </a:cxn>
                        <a:cxn ang="0">
                          <a:pos x="112" y="44"/>
                        </a:cxn>
                        <a:cxn ang="0">
                          <a:pos x="117" y="23"/>
                        </a:cxn>
                        <a:cxn ang="0">
                          <a:pos x="113" y="0"/>
                        </a:cxn>
                        <a:cxn ang="0">
                          <a:pos x="125" y="13"/>
                        </a:cxn>
                        <a:cxn ang="0">
                          <a:pos x="130" y="32"/>
                        </a:cxn>
                        <a:cxn ang="0">
                          <a:pos x="140" y="59"/>
                        </a:cxn>
                        <a:cxn ang="0">
                          <a:pos x="148" y="79"/>
                        </a:cxn>
                        <a:cxn ang="0">
                          <a:pos x="152" y="91"/>
                        </a:cxn>
                        <a:cxn ang="0">
                          <a:pos x="147" y="105"/>
                        </a:cxn>
                        <a:cxn ang="0">
                          <a:pos x="131" y="125"/>
                        </a:cxn>
                        <a:cxn ang="0">
                          <a:pos x="105" y="150"/>
                        </a:cxn>
                        <a:cxn ang="0">
                          <a:pos x="86" y="162"/>
                        </a:cxn>
                        <a:cxn ang="0">
                          <a:pos x="77" y="168"/>
                        </a:cxn>
                        <a:cxn ang="0">
                          <a:pos x="67" y="162"/>
                        </a:cxn>
                        <a:cxn ang="0">
                          <a:pos x="51" y="154"/>
                        </a:cxn>
                        <a:cxn ang="0">
                          <a:pos x="24" y="139"/>
                        </a:cxn>
                        <a:cxn ang="0">
                          <a:pos x="10" y="129"/>
                        </a:cxn>
                        <a:cxn ang="0">
                          <a:pos x="5" y="121"/>
                        </a:cxn>
                        <a:cxn ang="0">
                          <a:pos x="2" y="100"/>
                        </a:cxn>
                        <a:cxn ang="0">
                          <a:pos x="0" y="80"/>
                        </a:cxn>
                        <a:cxn ang="0">
                          <a:pos x="1" y="46"/>
                        </a:cxn>
                      </a:cxnLst>
                      <a:rect l="0" t="0" r="r" b="b"/>
                      <a:pathLst>
                        <a:path w="152" h="168">
                          <a:moveTo>
                            <a:pt x="1" y="46"/>
                          </a:moveTo>
                          <a:lnTo>
                            <a:pt x="11" y="59"/>
                          </a:lnTo>
                          <a:lnTo>
                            <a:pt x="25" y="68"/>
                          </a:lnTo>
                          <a:lnTo>
                            <a:pt x="47" y="75"/>
                          </a:lnTo>
                          <a:lnTo>
                            <a:pt x="67" y="77"/>
                          </a:lnTo>
                          <a:lnTo>
                            <a:pt x="81" y="72"/>
                          </a:lnTo>
                          <a:lnTo>
                            <a:pt x="103" y="60"/>
                          </a:lnTo>
                          <a:lnTo>
                            <a:pt x="112" y="44"/>
                          </a:lnTo>
                          <a:lnTo>
                            <a:pt x="117" y="23"/>
                          </a:lnTo>
                          <a:lnTo>
                            <a:pt x="113" y="0"/>
                          </a:lnTo>
                          <a:lnTo>
                            <a:pt x="125" y="13"/>
                          </a:lnTo>
                          <a:lnTo>
                            <a:pt x="130" y="32"/>
                          </a:lnTo>
                          <a:lnTo>
                            <a:pt x="140" y="59"/>
                          </a:lnTo>
                          <a:lnTo>
                            <a:pt x="148" y="79"/>
                          </a:lnTo>
                          <a:lnTo>
                            <a:pt x="152" y="91"/>
                          </a:lnTo>
                          <a:lnTo>
                            <a:pt x="147" y="105"/>
                          </a:lnTo>
                          <a:lnTo>
                            <a:pt x="131" y="125"/>
                          </a:lnTo>
                          <a:lnTo>
                            <a:pt x="105" y="150"/>
                          </a:lnTo>
                          <a:lnTo>
                            <a:pt x="86" y="162"/>
                          </a:lnTo>
                          <a:lnTo>
                            <a:pt x="77" y="168"/>
                          </a:lnTo>
                          <a:lnTo>
                            <a:pt x="67" y="162"/>
                          </a:lnTo>
                          <a:lnTo>
                            <a:pt x="51" y="154"/>
                          </a:lnTo>
                          <a:lnTo>
                            <a:pt x="24" y="139"/>
                          </a:lnTo>
                          <a:lnTo>
                            <a:pt x="10" y="129"/>
                          </a:lnTo>
                          <a:lnTo>
                            <a:pt x="5" y="121"/>
                          </a:lnTo>
                          <a:lnTo>
                            <a:pt x="2" y="100"/>
                          </a:lnTo>
                          <a:lnTo>
                            <a:pt x="0" y="80"/>
                          </a:lnTo>
                          <a:lnTo>
                            <a:pt x="1" y="46"/>
                          </a:lnTo>
                          <a:close/>
                        </a:path>
                      </a:pathLst>
                    </a:custGeom>
                    <a:solidFill>
                      <a:srgbClr val="7F5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290361" name="Group 569"/>
                <p:cNvGrpSpPr>
                  <a:grpSpLocks/>
                </p:cNvGrpSpPr>
                <p:nvPr/>
              </p:nvGrpSpPr>
              <p:grpSpPr bwMode="auto">
                <a:xfrm>
                  <a:off x="647" y="3431"/>
                  <a:ext cx="74" cy="218"/>
                  <a:chOff x="647" y="3431"/>
                  <a:chExt cx="74" cy="218"/>
                </a:xfrm>
              </p:grpSpPr>
              <p:sp>
                <p:nvSpPr>
                  <p:cNvPr id="290362" name="Freeform 570"/>
                  <p:cNvSpPr>
                    <a:spLocks/>
                  </p:cNvSpPr>
                  <p:nvPr/>
                </p:nvSpPr>
                <p:spPr bwMode="auto">
                  <a:xfrm>
                    <a:off x="647" y="3431"/>
                    <a:ext cx="74" cy="218"/>
                  </a:xfrm>
                  <a:custGeom>
                    <a:avLst/>
                    <a:gdLst/>
                    <a:ahLst/>
                    <a:cxnLst>
                      <a:cxn ang="0">
                        <a:pos x="276" y="19"/>
                      </a:cxn>
                      <a:cxn ang="0">
                        <a:pos x="518" y="93"/>
                      </a:cxn>
                      <a:cxn ang="0">
                        <a:pos x="515" y="160"/>
                      </a:cxn>
                      <a:cxn ang="0">
                        <a:pos x="512" y="183"/>
                      </a:cxn>
                      <a:cxn ang="0">
                        <a:pos x="513" y="198"/>
                      </a:cxn>
                      <a:cxn ang="0">
                        <a:pos x="505" y="232"/>
                      </a:cxn>
                      <a:cxn ang="0">
                        <a:pos x="506" y="271"/>
                      </a:cxn>
                      <a:cxn ang="0">
                        <a:pos x="503" y="307"/>
                      </a:cxn>
                      <a:cxn ang="0">
                        <a:pos x="492" y="348"/>
                      </a:cxn>
                      <a:cxn ang="0">
                        <a:pos x="479" y="387"/>
                      </a:cxn>
                      <a:cxn ang="0">
                        <a:pos x="480" y="404"/>
                      </a:cxn>
                      <a:cxn ang="0">
                        <a:pos x="472" y="449"/>
                      </a:cxn>
                      <a:cxn ang="0">
                        <a:pos x="450" y="514"/>
                      </a:cxn>
                      <a:cxn ang="0">
                        <a:pos x="444" y="537"/>
                      </a:cxn>
                      <a:cxn ang="0">
                        <a:pos x="430" y="566"/>
                      </a:cxn>
                      <a:cxn ang="0">
                        <a:pos x="426" y="613"/>
                      </a:cxn>
                      <a:cxn ang="0">
                        <a:pos x="428" y="736"/>
                      </a:cxn>
                      <a:cxn ang="0">
                        <a:pos x="438" y="925"/>
                      </a:cxn>
                      <a:cxn ang="0">
                        <a:pos x="439" y="1047"/>
                      </a:cxn>
                      <a:cxn ang="0">
                        <a:pos x="436" y="1195"/>
                      </a:cxn>
                      <a:cxn ang="0">
                        <a:pos x="432" y="1216"/>
                      </a:cxn>
                      <a:cxn ang="0">
                        <a:pos x="427" y="1264"/>
                      </a:cxn>
                      <a:cxn ang="0">
                        <a:pos x="419" y="1291"/>
                      </a:cxn>
                      <a:cxn ang="0">
                        <a:pos x="385" y="1291"/>
                      </a:cxn>
                      <a:cxn ang="0">
                        <a:pos x="334" y="1300"/>
                      </a:cxn>
                      <a:cxn ang="0">
                        <a:pos x="309" y="1310"/>
                      </a:cxn>
                      <a:cxn ang="0">
                        <a:pos x="290" y="1312"/>
                      </a:cxn>
                      <a:cxn ang="0">
                        <a:pos x="276" y="1297"/>
                      </a:cxn>
                      <a:cxn ang="0">
                        <a:pos x="272" y="1262"/>
                      </a:cxn>
                      <a:cxn ang="0">
                        <a:pos x="274" y="1223"/>
                      </a:cxn>
                      <a:cxn ang="0">
                        <a:pos x="274" y="1066"/>
                      </a:cxn>
                      <a:cxn ang="0">
                        <a:pos x="261" y="915"/>
                      </a:cxn>
                      <a:cxn ang="0">
                        <a:pos x="254" y="881"/>
                      </a:cxn>
                      <a:cxn ang="0">
                        <a:pos x="254" y="947"/>
                      </a:cxn>
                      <a:cxn ang="0">
                        <a:pos x="261" y="1033"/>
                      </a:cxn>
                      <a:cxn ang="0">
                        <a:pos x="255" y="1157"/>
                      </a:cxn>
                      <a:cxn ang="0">
                        <a:pos x="243" y="1206"/>
                      </a:cxn>
                      <a:cxn ang="0">
                        <a:pos x="200" y="1220"/>
                      </a:cxn>
                      <a:cxn ang="0">
                        <a:pos x="125" y="1222"/>
                      </a:cxn>
                      <a:cxn ang="0">
                        <a:pos x="80" y="1214"/>
                      </a:cxn>
                      <a:cxn ang="0">
                        <a:pos x="83" y="1171"/>
                      </a:cxn>
                      <a:cxn ang="0">
                        <a:pos x="81" y="1113"/>
                      </a:cxn>
                      <a:cxn ang="0">
                        <a:pos x="72" y="1025"/>
                      </a:cxn>
                      <a:cxn ang="0">
                        <a:pos x="55" y="845"/>
                      </a:cxn>
                      <a:cxn ang="0">
                        <a:pos x="38" y="682"/>
                      </a:cxn>
                      <a:cxn ang="0">
                        <a:pos x="21" y="512"/>
                      </a:cxn>
                      <a:cxn ang="0">
                        <a:pos x="8" y="358"/>
                      </a:cxn>
                      <a:cxn ang="0">
                        <a:pos x="3" y="194"/>
                      </a:cxn>
                      <a:cxn ang="0">
                        <a:pos x="14" y="8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20" h="1312">
                        <a:moveTo>
                          <a:pt x="43" y="0"/>
                        </a:moveTo>
                        <a:lnTo>
                          <a:pt x="276" y="19"/>
                        </a:lnTo>
                        <a:lnTo>
                          <a:pt x="515" y="60"/>
                        </a:lnTo>
                        <a:lnTo>
                          <a:pt x="518" y="93"/>
                        </a:lnTo>
                        <a:lnTo>
                          <a:pt x="520" y="123"/>
                        </a:lnTo>
                        <a:lnTo>
                          <a:pt x="515" y="160"/>
                        </a:lnTo>
                        <a:lnTo>
                          <a:pt x="506" y="187"/>
                        </a:lnTo>
                        <a:lnTo>
                          <a:pt x="512" y="183"/>
                        </a:lnTo>
                        <a:lnTo>
                          <a:pt x="517" y="175"/>
                        </a:lnTo>
                        <a:lnTo>
                          <a:pt x="513" y="198"/>
                        </a:lnTo>
                        <a:lnTo>
                          <a:pt x="509" y="214"/>
                        </a:lnTo>
                        <a:lnTo>
                          <a:pt x="505" y="232"/>
                        </a:lnTo>
                        <a:lnTo>
                          <a:pt x="504" y="255"/>
                        </a:lnTo>
                        <a:lnTo>
                          <a:pt x="506" y="271"/>
                        </a:lnTo>
                        <a:lnTo>
                          <a:pt x="504" y="292"/>
                        </a:lnTo>
                        <a:lnTo>
                          <a:pt x="503" y="307"/>
                        </a:lnTo>
                        <a:lnTo>
                          <a:pt x="498" y="324"/>
                        </a:lnTo>
                        <a:lnTo>
                          <a:pt x="492" y="348"/>
                        </a:lnTo>
                        <a:lnTo>
                          <a:pt x="485" y="366"/>
                        </a:lnTo>
                        <a:lnTo>
                          <a:pt x="479" y="387"/>
                        </a:lnTo>
                        <a:lnTo>
                          <a:pt x="481" y="395"/>
                        </a:lnTo>
                        <a:lnTo>
                          <a:pt x="480" y="404"/>
                        </a:lnTo>
                        <a:lnTo>
                          <a:pt x="478" y="424"/>
                        </a:lnTo>
                        <a:lnTo>
                          <a:pt x="472" y="449"/>
                        </a:lnTo>
                        <a:lnTo>
                          <a:pt x="462" y="477"/>
                        </a:lnTo>
                        <a:lnTo>
                          <a:pt x="450" y="514"/>
                        </a:lnTo>
                        <a:lnTo>
                          <a:pt x="447" y="524"/>
                        </a:lnTo>
                        <a:lnTo>
                          <a:pt x="444" y="537"/>
                        </a:lnTo>
                        <a:lnTo>
                          <a:pt x="438" y="550"/>
                        </a:lnTo>
                        <a:lnTo>
                          <a:pt x="430" y="566"/>
                        </a:lnTo>
                        <a:lnTo>
                          <a:pt x="421" y="579"/>
                        </a:lnTo>
                        <a:lnTo>
                          <a:pt x="426" y="613"/>
                        </a:lnTo>
                        <a:lnTo>
                          <a:pt x="430" y="680"/>
                        </a:lnTo>
                        <a:lnTo>
                          <a:pt x="428" y="736"/>
                        </a:lnTo>
                        <a:lnTo>
                          <a:pt x="430" y="798"/>
                        </a:lnTo>
                        <a:lnTo>
                          <a:pt x="438" y="925"/>
                        </a:lnTo>
                        <a:lnTo>
                          <a:pt x="438" y="999"/>
                        </a:lnTo>
                        <a:lnTo>
                          <a:pt x="439" y="1047"/>
                        </a:lnTo>
                        <a:lnTo>
                          <a:pt x="438" y="1101"/>
                        </a:lnTo>
                        <a:lnTo>
                          <a:pt x="436" y="1195"/>
                        </a:lnTo>
                        <a:lnTo>
                          <a:pt x="434" y="1206"/>
                        </a:lnTo>
                        <a:lnTo>
                          <a:pt x="432" y="1216"/>
                        </a:lnTo>
                        <a:lnTo>
                          <a:pt x="427" y="1242"/>
                        </a:lnTo>
                        <a:lnTo>
                          <a:pt x="427" y="1264"/>
                        </a:lnTo>
                        <a:lnTo>
                          <a:pt x="429" y="1294"/>
                        </a:lnTo>
                        <a:lnTo>
                          <a:pt x="419" y="1291"/>
                        </a:lnTo>
                        <a:lnTo>
                          <a:pt x="408" y="1289"/>
                        </a:lnTo>
                        <a:lnTo>
                          <a:pt x="385" y="1291"/>
                        </a:lnTo>
                        <a:lnTo>
                          <a:pt x="362" y="1295"/>
                        </a:lnTo>
                        <a:lnTo>
                          <a:pt x="334" y="1300"/>
                        </a:lnTo>
                        <a:lnTo>
                          <a:pt x="320" y="1306"/>
                        </a:lnTo>
                        <a:lnTo>
                          <a:pt x="309" y="1310"/>
                        </a:lnTo>
                        <a:lnTo>
                          <a:pt x="299" y="1312"/>
                        </a:lnTo>
                        <a:lnTo>
                          <a:pt x="290" y="1312"/>
                        </a:lnTo>
                        <a:lnTo>
                          <a:pt x="278" y="1311"/>
                        </a:lnTo>
                        <a:lnTo>
                          <a:pt x="276" y="1297"/>
                        </a:lnTo>
                        <a:lnTo>
                          <a:pt x="274" y="1281"/>
                        </a:lnTo>
                        <a:lnTo>
                          <a:pt x="272" y="1262"/>
                        </a:lnTo>
                        <a:lnTo>
                          <a:pt x="275" y="1246"/>
                        </a:lnTo>
                        <a:lnTo>
                          <a:pt x="274" y="1223"/>
                        </a:lnTo>
                        <a:lnTo>
                          <a:pt x="276" y="1136"/>
                        </a:lnTo>
                        <a:lnTo>
                          <a:pt x="274" y="1066"/>
                        </a:lnTo>
                        <a:lnTo>
                          <a:pt x="271" y="986"/>
                        </a:lnTo>
                        <a:lnTo>
                          <a:pt x="261" y="915"/>
                        </a:lnTo>
                        <a:lnTo>
                          <a:pt x="257" y="843"/>
                        </a:lnTo>
                        <a:lnTo>
                          <a:pt x="254" y="881"/>
                        </a:lnTo>
                        <a:lnTo>
                          <a:pt x="244" y="917"/>
                        </a:lnTo>
                        <a:lnTo>
                          <a:pt x="254" y="947"/>
                        </a:lnTo>
                        <a:lnTo>
                          <a:pt x="257" y="980"/>
                        </a:lnTo>
                        <a:lnTo>
                          <a:pt x="261" y="1033"/>
                        </a:lnTo>
                        <a:lnTo>
                          <a:pt x="264" y="1088"/>
                        </a:lnTo>
                        <a:lnTo>
                          <a:pt x="255" y="1157"/>
                        </a:lnTo>
                        <a:lnTo>
                          <a:pt x="244" y="1195"/>
                        </a:lnTo>
                        <a:lnTo>
                          <a:pt x="243" y="1206"/>
                        </a:lnTo>
                        <a:lnTo>
                          <a:pt x="232" y="1216"/>
                        </a:lnTo>
                        <a:lnTo>
                          <a:pt x="200" y="1220"/>
                        </a:lnTo>
                        <a:lnTo>
                          <a:pt x="162" y="1218"/>
                        </a:lnTo>
                        <a:lnTo>
                          <a:pt x="125" y="1222"/>
                        </a:lnTo>
                        <a:lnTo>
                          <a:pt x="85" y="1216"/>
                        </a:lnTo>
                        <a:lnTo>
                          <a:pt x="80" y="1214"/>
                        </a:lnTo>
                        <a:lnTo>
                          <a:pt x="80" y="1207"/>
                        </a:lnTo>
                        <a:lnTo>
                          <a:pt x="83" y="1171"/>
                        </a:lnTo>
                        <a:lnTo>
                          <a:pt x="82" y="1144"/>
                        </a:lnTo>
                        <a:lnTo>
                          <a:pt x="81" y="1113"/>
                        </a:lnTo>
                        <a:lnTo>
                          <a:pt x="78" y="1086"/>
                        </a:lnTo>
                        <a:lnTo>
                          <a:pt x="72" y="1025"/>
                        </a:lnTo>
                        <a:lnTo>
                          <a:pt x="65" y="949"/>
                        </a:lnTo>
                        <a:lnTo>
                          <a:pt x="55" y="845"/>
                        </a:lnTo>
                        <a:lnTo>
                          <a:pt x="43" y="772"/>
                        </a:lnTo>
                        <a:lnTo>
                          <a:pt x="38" y="682"/>
                        </a:lnTo>
                        <a:lnTo>
                          <a:pt x="36" y="602"/>
                        </a:lnTo>
                        <a:lnTo>
                          <a:pt x="21" y="512"/>
                        </a:lnTo>
                        <a:lnTo>
                          <a:pt x="12" y="423"/>
                        </a:lnTo>
                        <a:lnTo>
                          <a:pt x="8" y="358"/>
                        </a:lnTo>
                        <a:lnTo>
                          <a:pt x="0" y="278"/>
                        </a:lnTo>
                        <a:lnTo>
                          <a:pt x="3" y="194"/>
                        </a:lnTo>
                        <a:lnTo>
                          <a:pt x="6" y="132"/>
                        </a:lnTo>
                        <a:lnTo>
                          <a:pt x="14" y="80"/>
                        </a:lnTo>
                        <a:lnTo>
                          <a:pt x="27" y="36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363" name="Group 571"/>
                  <p:cNvGrpSpPr>
                    <a:grpSpLocks/>
                  </p:cNvGrpSpPr>
                  <p:nvPr/>
                </p:nvGrpSpPr>
                <p:grpSpPr bwMode="auto">
                  <a:xfrm>
                    <a:off x="658" y="3434"/>
                    <a:ext cx="63" cy="213"/>
                    <a:chOff x="658" y="3434"/>
                    <a:chExt cx="63" cy="213"/>
                  </a:xfrm>
                </p:grpSpPr>
                <p:sp>
                  <p:nvSpPr>
                    <p:cNvPr id="290364" name="Freeform 572"/>
                    <p:cNvSpPr>
                      <a:spLocks/>
                    </p:cNvSpPr>
                    <p:nvPr/>
                  </p:nvSpPr>
                  <p:spPr bwMode="auto">
                    <a:xfrm>
                      <a:off x="664" y="3442"/>
                      <a:ext cx="33" cy="192"/>
                    </a:xfrm>
                    <a:custGeom>
                      <a:avLst/>
                      <a:gdLst/>
                      <a:ahLst/>
                      <a:cxnLst>
                        <a:cxn ang="0">
                          <a:pos x="137" y="772"/>
                        </a:cxn>
                        <a:cxn ang="0">
                          <a:pos x="114" y="575"/>
                        </a:cxn>
                        <a:cxn ang="0">
                          <a:pos x="123" y="426"/>
                        </a:cxn>
                        <a:cxn ang="0">
                          <a:pos x="140" y="266"/>
                        </a:cxn>
                        <a:cxn ang="0">
                          <a:pos x="199" y="208"/>
                        </a:cxn>
                        <a:cxn ang="0">
                          <a:pos x="202" y="190"/>
                        </a:cxn>
                        <a:cxn ang="0">
                          <a:pos x="148" y="217"/>
                        </a:cxn>
                        <a:cxn ang="0">
                          <a:pos x="121" y="180"/>
                        </a:cxn>
                        <a:cxn ang="0">
                          <a:pos x="121" y="116"/>
                        </a:cxn>
                        <a:cxn ang="0">
                          <a:pos x="140" y="69"/>
                        </a:cxn>
                        <a:cxn ang="0">
                          <a:pos x="148" y="18"/>
                        </a:cxn>
                        <a:cxn ang="0">
                          <a:pos x="131" y="23"/>
                        </a:cxn>
                        <a:cxn ang="0">
                          <a:pos x="101" y="68"/>
                        </a:cxn>
                        <a:cxn ang="0">
                          <a:pos x="78" y="117"/>
                        </a:cxn>
                        <a:cxn ang="0">
                          <a:pos x="68" y="159"/>
                        </a:cxn>
                        <a:cxn ang="0">
                          <a:pos x="75" y="217"/>
                        </a:cxn>
                        <a:cxn ang="0">
                          <a:pos x="89" y="296"/>
                        </a:cxn>
                        <a:cxn ang="0">
                          <a:pos x="31" y="179"/>
                        </a:cxn>
                        <a:cxn ang="0">
                          <a:pos x="2" y="210"/>
                        </a:cxn>
                        <a:cxn ang="0">
                          <a:pos x="10" y="427"/>
                        </a:cxn>
                        <a:cxn ang="0">
                          <a:pos x="29" y="787"/>
                        </a:cxn>
                        <a:cxn ang="0">
                          <a:pos x="34" y="895"/>
                        </a:cxn>
                        <a:cxn ang="0">
                          <a:pos x="28" y="1079"/>
                        </a:cxn>
                        <a:cxn ang="0">
                          <a:pos x="5" y="1150"/>
                        </a:cxn>
                        <a:cxn ang="0">
                          <a:pos x="45" y="1147"/>
                        </a:cxn>
                        <a:cxn ang="0">
                          <a:pos x="81" y="1149"/>
                        </a:cxn>
                        <a:cxn ang="0">
                          <a:pos x="112" y="1146"/>
                        </a:cxn>
                        <a:cxn ang="0">
                          <a:pos x="127" y="1138"/>
                        </a:cxn>
                        <a:cxn ang="0">
                          <a:pos x="128" y="1114"/>
                        </a:cxn>
                        <a:cxn ang="0">
                          <a:pos x="139" y="1064"/>
                        </a:cxn>
                        <a:cxn ang="0">
                          <a:pos x="144" y="1013"/>
                        </a:cxn>
                        <a:cxn ang="0">
                          <a:pos x="141" y="970"/>
                        </a:cxn>
                        <a:cxn ang="0">
                          <a:pos x="138" y="910"/>
                        </a:cxn>
                        <a:cxn ang="0">
                          <a:pos x="132" y="872"/>
                        </a:cxn>
                        <a:cxn ang="0">
                          <a:pos x="124" y="846"/>
                        </a:cxn>
                        <a:cxn ang="0">
                          <a:pos x="130" y="824"/>
                        </a:cxn>
                        <a:cxn ang="0">
                          <a:pos x="135" y="793"/>
                        </a:cxn>
                      </a:cxnLst>
                      <a:rect l="0" t="0" r="r" b="b"/>
                      <a:pathLst>
                        <a:path w="230" h="1150">
                          <a:moveTo>
                            <a:pt x="135" y="793"/>
                          </a:moveTo>
                          <a:lnTo>
                            <a:pt x="137" y="772"/>
                          </a:lnTo>
                          <a:lnTo>
                            <a:pt x="119" y="644"/>
                          </a:lnTo>
                          <a:lnTo>
                            <a:pt x="114" y="575"/>
                          </a:lnTo>
                          <a:lnTo>
                            <a:pt x="119" y="502"/>
                          </a:lnTo>
                          <a:lnTo>
                            <a:pt x="123" y="426"/>
                          </a:lnTo>
                          <a:lnTo>
                            <a:pt x="131" y="350"/>
                          </a:lnTo>
                          <a:lnTo>
                            <a:pt x="140" y="266"/>
                          </a:lnTo>
                          <a:lnTo>
                            <a:pt x="175" y="232"/>
                          </a:lnTo>
                          <a:lnTo>
                            <a:pt x="199" y="208"/>
                          </a:lnTo>
                          <a:lnTo>
                            <a:pt x="230" y="186"/>
                          </a:lnTo>
                          <a:lnTo>
                            <a:pt x="202" y="190"/>
                          </a:lnTo>
                          <a:lnTo>
                            <a:pt x="173" y="202"/>
                          </a:lnTo>
                          <a:lnTo>
                            <a:pt x="148" y="217"/>
                          </a:lnTo>
                          <a:lnTo>
                            <a:pt x="123" y="243"/>
                          </a:lnTo>
                          <a:lnTo>
                            <a:pt x="121" y="180"/>
                          </a:lnTo>
                          <a:lnTo>
                            <a:pt x="119" y="142"/>
                          </a:lnTo>
                          <a:lnTo>
                            <a:pt x="121" y="116"/>
                          </a:lnTo>
                          <a:lnTo>
                            <a:pt x="131" y="91"/>
                          </a:lnTo>
                          <a:lnTo>
                            <a:pt x="140" y="69"/>
                          </a:lnTo>
                          <a:lnTo>
                            <a:pt x="146" y="44"/>
                          </a:lnTo>
                          <a:lnTo>
                            <a:pt x="148" y="18"/>
                          </a:lnTo>
                          <a:lnTo>
                            <a:pt x="145" y="0"/>
                          </a:lnTo>
                          <a:lnTo>
                            <a:pt x="131" y="23"/>
                          </a:lnTo>
                          <a:lnTo>
                            <a:pt x="118" y="43"/>
                          </a:lnTo>
                          <a:lnTo>
                            <a:pt x="101" y="68"/>
                          </a:lnTo>
                          <a:lnTo>
                            <a:pt x="92" y="88"/>
                          </a:lnTo>
                          <a:lnTo>
                            <a:pt x="78" y="117"/>
                          </a:lnTo>
                          <a:lnTo>
                            <a:pt x="70" y="139"/>
                          </a:lnTo>
                          <a:lnTo>
                            <a:pt x="68" y="159"/>
                          </a:lnTo>
                          <a:lnTo>
                            <a:pt x="69" y="188"/>
                          </a:lnTo>
                          <a:lnTo>
                            <a:pt x="75" y="217"/>
                          </a:lnTo>
                          <a:lnTo>
                            <a:pt x="80" y="248"/>
                          </a:lnTo>
                          <a:lnTo>
                            <a:pt x="89" y="296"/>
                          </a:lnTo>
                          <a:lnTo>
                            <a:pt x="59" y="242"/>
                          </a:lnTo>
                          <a:lnTo>
                            <a:pt x="31" y="179"/>
                          </a:lnTo>
                          <a:lnTo>
                            <a:pt x="12" y="117"/>
                          </a:lnTo>
                          <a:lnTo>
                            <a:pt x="2" y="210"/>
                          </a:lnTo>
                          <a:lnTo>
                            <a:pt x="0" y="289"/>
                          </a:lnTo>
                          <a:lnTo>
                            <a:pt x="10" y="427"/>
                          </a:lnTo>
                          <a:lnTo>
                            <a:pt x="21" y="605"/>
                          </a:lnTo>
                          <a:lnTo>
                            <a:pt x="29" y="787"/>
                          </a:lnTo>
                          <a:lnTo>
                            <a:pt x="21" y="871"/>
                          </a:lnTo>
                          <a:lnTo>
                            <a:pt x="34" y="895"/>
                          </a:lnTo>
                          <a:lnTo>
                            <a:pt x="51" y="971"/>
                          </a:lnTo>
                          <a:lnTo>
                            <a:pt x="28" y="1079"/>
                          </a:lnTo>
                          <a:lnTo>
                            <a:pt x="17" y="1120"/>
                          </a:lnTo>
                          <a:lnTo>
                            <a:pt x="5" y="1150"/>
                          </a:lnTo>
                          <a:lnTo>
                            <a:pt x="28" y="1148"/>
                          </a:lnTo>
                          <a:lnTo>
                            <a:pt x="45" y="1147"/>
                          </a:lnTo>
                          <a:lnTo>
                            <a:pt x="59" y="1148"/>
                          </a:lnTo>
                          <a:lnTo>
                            <a:pt x="81" y="1149"/>
                          </a:lnTo>
                          <a:lnTo>
                            <a:pt x="97" y="1148"/>
                          </a:lnTo>
                          <a:lnTo>
                            <a:pt x="112" y="1146"/>
                          </a:lnTo>
                          <a:lnTo>
                            <a:pt x="121" y="1142"/>
                          </a:lnTo>
                          <a:lnTo>
                            <a:pt x="127" y="1138"/>
                          </a:lnTo>
                          <a:lnTo>
                            <a:pt x="124" y="1125"/>
                          </a:lnTo>
                          <a:lnTo>
                            <a:pt x="128" y="1114"/>
                          </a:lnTo>
                          <a:lnTo>
                            <a:pt x="135" y="1088"/>
                          </a:lnTo>
                          <a:lnTo>
                            <a:pt x="139" y="1064"/>
                          </a:lnTo>
                          <a:lnTo>
                            <a:pt x="141" y="1038"/>
                          </a:lnTo>
                          <a:lnTo>
                            <a:pt x="144" y="1013"/>
                          </a:lnTo>
                          <a:lnTo>
                            <a:pt x="143" y="992"/>
                          </a:lnTo>
                          <a:lnTo>
                            <a:pt x="141" y="970"/>
                          </a:lnTo>
                          <a:lnTo>
                            <a:pt x="140" y="944"/>
                          </a:lnTo>
                          <a:lnTo>
                            <a:pt x="138" y="910"/>
                          </a:lnTo>
                          <a:lnTo>
                            <a:pt x="135" y="887"/>
                          </a:lnTo>
                          <a:lnTo>
                            <a:pt x="132" y="872"/>
                          </a:lnTo>
                          <a:lnTo>
                            <a:pt x="129" y="861"/>
                          </a:lnTo>
                          <a:lnTo>
                            <a:pt x="124" y="846"/>
                          </a:lnTo>
                          <a:lnTo>
                            <a:pt x="126" y="839"/>
                          </a:lnTo>
                          <a:lnTo>
                            <a:pt x="130" y="824"/>
                          </a:lnTo>
                          <a:lnTo>
                            <a:pt x="134" y="809"/>
                          </a:lnTo>
                          <a:lnTo>
                            <a:pt x="135" y="793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65" name="Freeform 573"/>
                    <p:cNvSpPr>
                      <a:spLocks/>
                    </p:cNvSpPr>
                    <p:nvPr/>
                  </p:nvSpPr>
                  <p:spPr bwMode="auto">
                    <a:xfrm>
                      <a:off x="684" y="3472"/>
                      <a:ext cx="12" cy="10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631"/>
                        </a:cxn>
                        <a:cxn ang="0">
                          <a:pos x="6" y="585"/>
                        </a:cxn>
                        <a:cxn ang="0">
                          <a:pos x="7" y="543"/>
                        </a:cxn>
                        <a:cxn ang="0">
                          <a:pos x="5" y="441"/>
                        </a:cxn>
                        <a:cxn ang="0">
                          <a:pos x="0" y="373"/>
                        </a:cxn>
                        <a:cxn ang="0">
                          <a:pos x="13" y="281"/>
                        </a:cxn>
                        <a:cxn ang="0">
                          <a:pos x="51" y="145"/>
                        </a:cxn>
                        <a:cxn ang="0">
                          <a:pos x="85" y="0"/>
                        </a:cxn>
                      </a:cxnLst>
                      <a:rect l="0" t="0" r="r" b="b"/>
                      <a:pathLst>
                        <a:path w="85" h="631">
                          <a:moveTo>
                            <a:pt x="1" y="631"/>
                          </a:moveTo>
                          <a:lnTo>
                            <a:pt x="6" y="585"/>
                          </a:lnTo>
                          <a:lnTo>
                            <a:pt x="7" y="543"/>
                          </a:lnTo>
                          <a:lnTo>
                            <a:pt x="5" y="441"/>
                          </a:lnTo>
                          <a:lnTo>
                            <a:pt x="0" y="373"/>
                          </a:lnTo>
                          <a:lnTo>
                            <a:pt x="13" y="281"/>
                          </a:lnTo>
                          <a:lnTo>
                            <a:pt x="51" y="14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66" name="Freeform 574"/>
                    <p:cNvSpPr>
                      <a:spLocks/>
                    </p:cNvSpPr>
                    <p:nvPr/>
                  </p:nvSpPr>
                  <p:spPr bwMode="auto">
                    <a:xfrm>
                      <a:off x="684" y="3449"/>
                      <a:ext cx="37" cy="198"/>
                    </a:xfrm>
                    <a:custGeom>
                      <a:avLst/>
                      <a:gdLst/>
                      <a:ahLst/>
                      <a:cxnLst>
                        <a:cxn ang="0">
                          <a:pos x="207" y="15"/>
                        </a:cxn>
                        <a:cxn ang="0">
                          <a:pos x="162" y="55"/>
                        </a:cxn>
                        <a:cxn ang="0">
                          <a:pos x="139" y="71"/>
                        </a:cxn>
                        <a:cxn ang="0">
                          <a:pos x="98" y="79"/>
                        </a:cxn>
                        <a:cxn ang="0">
                          <a:pos x="100" y="100"/>
                        </a:cxn>
                        <a:cxn ang="0">
                          <a:pos x="151" y="124"/>
                        </a:cxn>
                        <a:cxn ang="0">
                          <a:pos x="210" y="123"/>
                        </a:cxn>
                        <a:cxn ang="0">
                          <a:pos x="153" y="151"/>
                        </a:cxn>
                        <a:cxn ang="0">
                          <a:pos x="107" y="184"/>
                        </a:cxn>
                        <a:cxn ang="0">
                          <a:pos x="86" y="207"/>
                        </a:cxn>
                        <a:cxn ang="0">
                          <a:pos x="124" y="220"/>
                        </a:cxn>
                        <a:cxn ang="0">
                          <a:pos x="190" y="214"/>
                        </a:cxn>
                        <a:cxn ang="0">
                          <a:pos x="208" y="215"/>
                        </a:cxn>
                        <a:cxn ang="0">
                          <a:pos x="152" y="250"/>
                        </a:cxn>
                        <a:cxn ang="0">
                          <a:pos x="99" y="299"/>
                        </a:cxn>
                        <a:cxn ang="0">
                          <a:pos x="84" y="333"/>
                        </a:cxn>
                        <a:cxn ang="0">
                          <a:pos x="146" y="323"/>
                        </a:cxn>
                        <a:cxn ang="0">
                          <a:pos x="170" y="326"/>
                        </a:cxn>
                        <a:cxn ang="0">
                          <a:pos x="107" y="404"/>
                        </a:cxn>
                        <a:cxn ang="0">
                          <a:pos x="55" y="469"/>
                        </a:cxn>
                        <a:cxn ang="0">
                          <a:pos x="70" y="502"/>
                        </a:cxn>
                        <a:cxn ang="0">
                          <a:pos x="127" y="491"/>
                        </a:cxn>
                        <a:cxn ang="0">
                          <a:pos x="110" y="549"/>
                        </a:cxn>
                        <a:cxn ang="0">
                          <a:pos x="63" y="654"/>
                        </a:cxn>
                        <a:cxn ang="0">
                          <a:pos x="31" y="729"/>
                        </a:cxn>
                        <a:cxn ang="0">
                          <a:pos x="4" y="823"/>
                        </a:cxn>
                        <a:cxn ang="0">
                          <a:pos x="18" y="1033"/>
                        </a:cxn>
                        <a:cxn ang="0">
                          <a:pos x="43" y="1112"/>
                        </a:cxn>
                        <a:cxn ang="0">
                          <a:pos x="75" y="1192"/>
                        </a:cxn>
                        <a:cxn ang="0">
                          <a:pos x="133" y="1183"/>
                        </a:cxn>
                        <a:cxn ang="0">
                          <a:pos x="162" y="1184"/>
                        </a:cxn>
                        <a:cxn ang="0">
                          <a:pos x="168" y="1133"/>
                        </a:cxn>
                        <a:cxn ang="0">
                          <a:pos x="178" y="1060"/>
                        </a:cxn>
                        <a:cxn ang="0">
                          <a:pos x="180" y="821"/>
                        </a:cxn>
                        <a:cxn ang="0">
                          <a:pos x="169" y="628"/>
                        </a:cxn>
                        <a:cxn ang="0">
                          <a:pos x="169" y="529"/>
                        </a:cxn>
                        <a:cxn ang="0">
                          <a:pos x="174" y="455"/>
                        </a:cxn>
                        <a:cxn ang="0">
                          <a:pos x="188" y="417"/>
                        </a:cxn>
                        <a:cxn ang="0">
                          <a:pos x="202" y="372"/>
                        </a:cxn>
                        <a:cxn ang="0">
                          <a:pos x="218" y="319"/>
                        </a:cxn>
                        <a:cxn ang="0">
                          <a:pos x="220" y="279"/>
                        </a:cxn>
                        <a:cxn ang="0">
                          <a:pos x="239" y="217"/>
                        </a:cxn>
                        <a:cxn ang="0">
                          <a:pos x="247" y="161"/>
                        </a:cxn>
                        <a:cxn ang="0">
                          <a:pos x="248" y="114"/>
                        </a:cxn>
                        <a:cxn ang="0">
                          <a:pos x="256" y="73"/>
                        </a:cxn>
                        <a:cxn ang="0">
                          <a:pos x="239" y="86"/>
                        </a:cxn>
                      </a:cxnLst>
                      <a:rect l="0" t="0" r="r" b="b"/>
                      <a:pathLst>
                        <a:path w="259" h="1192">
                          <a:moveTo>
                            <a:pt x="239" y="0"/>
                          </a:moveTo>
                          <a:lnTo>
                            <a:pt x="225" y="6"/>
                          </a:lnTo>
                          <a:lnTo>
                            <a:pt x="207" y="15"/>
                          </a:lnTo>
                          <a:lnTo>
                            <a:pt x="188" y="27"/>
                          </a:lnTo>
                          <a:lnTo>
                            <a:pt x="171" y="42"/>
                          </a:lnTo>
                          <a:lnTo>
                            <a:pt x="162" y="55"/>
                          </a:lnTo>
                          <a:lnTo>
                            <a:pt x="154" y="63"/>
                          </a:lnTo>
                          <a:lnTo>
                            <a:pt x="149" y="67"/>
                          </a:lnTo>
                          <a:lnTo>
                            <a:pt x="139" y="71"/>
                          </a:lnTo>
                          <a:lnTo>
                            <a:pt x="126" y="73"/>
                          </a:lnTo>
                          <a:lnTo>
                            <a:pt x="109" y="75"/>
                          </a:lnTo>
                          <a:lnTo>
                            <a:pt x="98" y="79"/>
                          </a:lnTo>
                          <a:lnTo>
                            <a:pt x="91" y="81"/>
                          </a:lnTo>
                          <a:lnTo>
                            <a:pt x="93" y="89"/>
                          </a:lnTo>
                          <a:lnTo>
                            <a:pt x="100" y="100"/>
                          </a:lnTo>
                          <a:lnTo>
                            <a:pt x="110" y="109"/>
                          </a:lnTo>
                          <a:lnTo>
                            <a:pt x="126" y="118"/>
                          </a:lnTo>
                          <a:lnTo>
                            <a:pt x="151" y="124"/>
                          </a:lnTo>
                          <a:lnTo>
                            <a:pt x="171" y="126"/>
                          </a:lnTo>
                          <a:lnTo>
                            <a:pt x="190" y="125"/>
                          </a:lnTo>
                          <a:lnTo>
                            <a:pt x="210" y="123"/>
                          </a:lnTo>
                          <a:lnTo>
                            <a:pt x="186" y="130"/>
                          </a:lnTo>
                          <a:lnTo>
                            <a:pt x="170" y="137"/>
                          </a:lnTo>
                          <a:lnTo>
                            <a:pt x="153" y="151"/>
                          </a:lnTo>
                          <a:lnTo>
                            <a:pt x="139" y="161"/>
                          </a:lnTo>
                          <a:lnTo>
                            <a:pt x="120" y="173"/>
                          </a:lnTo>
                          <a:lnTo>
                            <a:pt x="107" y="184"/>
                          </a:lnTo>
                          <a:lnTo>
                            <a:pt x="95" y="192"/>
                          </a:lnTo>
                          <a:lnTo>
                            <a:pt x="87" y="201"/>
                          </a:lnTo>
                          <a:lnTo>
                            <a:pt x="86" y="207"/>
                          </a:lnTo>
                          <a:lnTo>
                            <a:pt x="92" y="212"/>
                          </a:lnTo>
                          <a:lnTo>
                            <a:pt x="107" y="217"/>
                          </a:lnTo>
                          <a:lnTo>
                            <a:pt x="124" y="220"/>
                          </a:lnTo>
                          <a:lnTo>
                            <a:pt x="146" y="221"/>
                          </a:lnTo>
                          <a:lnTo>
                            <a:pt x="168" y="219"/>
                          </a:lnTo>
                          <a:lnTo>
                            <a:pt x="190" y="214"/>
                          </a:lnTo>
                          <a:lnTo>
                            <a:pt x="209" y="208"/>
                          </a:lnTo>
                          <a:lnTo>
                            <a:pt x="236" y="196"/>
                          </a:lnTo>
                          <a:lnTo>
                            <a:pt x="208" y="215"/>
                          </a:lnTo>
                          <a:lnTo>
                            <a:pt x="188" y="227"/>
                          </a:lnTo>
                          <a:lnTo>
                            <a:pt x="169" y="239"/>
                          </a:lnTo>
                          <a:lnTo>
                            <a:pt x="152" y="250"/>
                          </a:lnTo>
                          <a:lnTo>
                            <a:pt x="133" y="265"/>
                          </a:lnTo>
                          <a:lnTo>
                            <a:pt x="116" y="281"/>
                          </a:lnTo>
                          <a:lnTo>
                            <a:pt x="99" y="299"/>
                          </a:lnTo>
                          <a:lnTo>
                            <a:pt x="85" y="314"/>
                          </a:lnTo>
                          <a:lnTo>
                            <a:pt x="69" y="332"/>
                          </a:lnTo>
                          <a:lnTo>
                            <a:pt x="84" y="333"/>
                          </a:lnTo>
                          <a:lnTo>
                            <a:pt x="106" y="332"/>
                          </a:lnTo>
                          <a:lnTo>
                            <a:pt x="127" y="328"/>
                          </a:lnTo>
                          <a:lnTo>
                            <a:pt x="146" y="323"/>
                          </a:lnTo>
                          <a:lnTo>
                            <a:pt x="166" y="317"/>
                          </a:lnTo>
                          <a:lnTo>
                            <a:pt x="188" y="306"/>
                          </a:lnTo>
                          <a:lnTo>
                            <a:pt x="170" y="326"/>
                          </a:lnTo>
                          <a:lnTo>
                            <a:pt x="154" y="349"/>
                          </a:lnTo>
                          <a:lnTo>
                            <a:pt x="133" y="375"/>
                          </a:lnTo>
                          <a:lnTo>
                            <a:pt x="107" y="404"/>
                          </a:lnTo>
                          <a:lnTo>
                            <a:pt x="74" y="441"/>
                          </a:lnTo>
                          <a:lnTo>
                            <a:pt x="63" y="455"/>
                          </a:lnTo>
                          <a:lnTo>
                            <a:pt x="55" y="469"/>
                          </a:lnTo>
                          <a:lnTo>
                            <a:pt x="51" y="488"/>
                          </a:lnTo>
                          <a:lnTo>
                            <a:pt x="52" y="504"/>
                          </a:lnTo>
                          <a:lnTo>
                            <a:pt x="70" y="502"/>
                          </a:lnTo>
                          <a:lnTo>
                            <a:pt x="90" y="500"/>
                          </a:lnTo>
                          <a:lnTo>
                            <a:pt x="112" y="496"/>
                          </a:lnTo>
                          <a:lnTo>
                            <a:pt x="127" y="491"/>
                          </a:lnTo>
                          <a:lnTo>
                            <a:pt x="143" y="486"/>
                          </a:lnTo>
                          <a:lnTo>
                            <a:pt x="120" y="523"/>
                          </a:lnTo>
                          <a:lnTo>
                            <a:pt x="110" y="549"/>
                          </a:lnTo>
                          <a:lnTo>
                            <a:pt x="95" y="585"/>
                          </a:lnTo>
                          <a:lnTo>
                            <a:pt x="78" y="620"/>
                          </a:lnTo>
                          <a:lnTo>
                            <a:pt x="63" y="654"/>
                          </a:lnTo>
                          <a:lnTo>
                            <a:pt x="52" y="682"/>
                          </a:lnTo>
                          <a:lnTo>
                            <a:pt x="42" y="706"/>
                          </a:lnTo>
                          <a:lnTo>
                            <a:pt x="31" y="729"/>
                          </a:lnTo>
                          <a:lnTo>
                            <a:pt x="16" y="749"/>
                          </a:lnTo>
                          <a:lnTo>
                            <a:pt x="0" y="773"/>
                          </a:lnTo>
                          <a:lnTo>
                            <a:pt x="4" y="823"/>
                          </a:lnTo>
                          <a:lnTo>
                            <a:pt x="9" y="867"/>
                          </a:lnTo>
                          <a:lnTo>
                            <a:pt x="14" y="951"/>
                          </a:lnTo>
                          <a:lnTo>
                            <a:pt x="18" y="1033"/>
                          </a:lnTo>
                          <a:lnTo>
                            <a:pt x="29" y="1059"/>
                          </a:lnTo>
                          <a:lnTo>
                            <a:pt x="35" y="1086"/>
                          </a:lnTo>
                          <a:lnTo>
                            <a:pt x="43" y="1112"/>
                          </a:lnTo>
                          <a:lnTo>
                            <a:pt x="53" y="1141"/>
                          </a:lnTo>
                          <a:lnTo>
                            <a:pt x="65" y="1170"/>
                          </a:lnTo>
                          <a:lnTo>
                            <a:pt x="75" y="1192"/>
                          </a:lnTo>
                          <a:lnTo>
                            <a:pt x="94" y="1189"/>
                          </a:lnTo>
                          <a:lnTo>
                            <a:pt x="114" y="1185"/>
                          </a:lnTo>
                          <a:lnTo>
                            <a:pt x="133" y="1183"/>
                          </a:lnTo>
                          <a:lnTo>
                            <a:pt x="141" y="1182"/>
                          </a:lnTo>
                          <a:lnTo>
                            <a:pt x="149" y="1182"/>
                          </a:lnTo>
                          <a:lnTo>
                            <a:pt x="162" y="1184"/>
                          </a:lnTo>
                          <a:lnTo>
                            <a:pt x="171" y="1187"/>
                          </a:lnTo>
                          <a:lnTo>
                            <a:pt x="168" y="1153"/>
                          </a:lnTo>
                          <a:lnTo>
                            <a:pt x="168" y="1133"/>
                          </a:lnTo>
                          <a:lnTo>
                            <a:pt x="174" y="1107"/>
                          </a:lnTo>
                          <a:lnTo>
                            <a:pt x="177" y="1088"/>
                          </a:lnTo>
                          <a:lnTo>
                            <a:pt x="178" y="1060"/>
                          </a:lnTo>
                          <a:lnTo>
                            <a:pt x="180" y="938"/>
                          </a:lnTo>
                          <a:lnTo>
                            <a:pt x="179" y="852"/>
                          </a:lnTo>
                          <a:lnTo>
                            <a:pt x="180" y="821"/>
                          </a:lnTo>
                          <a:lnTo>
                            <a:pt x="177" y="775"/>
                          </a:lnTo>
                          <a:lnTo>
                            <a:pt x="174" y="718"/>
                          </a:lnTo>
                          <a:lnTo>
                            <a:pt x="169" y="628"/>
                          </a:lnTo>
                          <a:lnTo>
                            <a:pt x="171" y="589"/>
                          </a:lnTo>
                          <a:lnTo>
                            <a:pt x="171" y="562"/>
                          </a:lnTo>
                          <a:lnTo>
                            <a:pt x="169" y="529"/>
                          </a:lnTo>
                          <a:lnTo>
                            <a:pt x="167" y="498"/>
                          </a:lnTo>
                          <a:lnTo>
                            <a:pt x="162" y="472"/>
                          </a:lnTo>
                          <a:lnTo>
                            <a:pt x="174" y="455"/>
                          </a:lnTo>
                          <a:lnTo>
                            <a:pt x="179" y="444"/>
                          </a:lnTo>
                          <a:lnTo>
                            <a:pt x="185" y="427"/>
                          </a:lnTo>
                          <a:lnTo>
                            <a:pt x="188" y="417"/>
                          </a:lnTo>
                          <a:lnTo>
                            <a:pt x="191" y="406"/>
                          </a:lnTo>
                          <a:lnTo>
                            <a:pt x="196" y="390"/>
                          </a:lnTo>
                          <a:lnTo>
                            <a:pt x="202" y="372"/>
                          </a:lnTo>
                          <a:lnTo>
                            <a:pt x="209" y="356"/>
                          </a:lnTo>
                          <a:lnTo>
                            <a:pt x="214" y="341"/>
                          </a:lnTo>
                          <a:lnTo>
                            <a:pt x="218" y="319"/>
                          </a:lnTo>
                          <a:lnTo>
                            <a:pt x="221" y="301"/>
                          </a:lnTo>
                          <a:lnTo>
                            <a:pt x="222" y="287"/>
                          </a:lnTo>
                          <a:lnTo>
                            <a:pt x="220" y="279"/>
                          </a:lnTo>
                          <a:lnTo>
                            <a:pt x="226" y="259"/>
                          </a:lnTo>
                          <a:lnTo>
                            <a:pt x="234" y="239"/>
                          </a:lnTo>
                          <a:lnTo>
                            <a:pt x="239" y="217"/>
                          </a:lnTo>
                          <a:lnTo>
                            <a:pt x="244" y="201"/>
                          </a:lnTo>
                          <a:lnTo>
                            <a:pt x="246" y="182"/>
                          </a:lnTo>
                          <a:lnTo>
                            <a:pt x="247" y="161"/>
                          </a:lnTo>
                          <a:lnTo>
                            <a:pt x="245" y="146"/>
                          </a:lnTo>
                          <a:lnTo>
                            <a:pt x="246" y="126"/>
                          </a:lnTo>
                          <a:lnTo>
                            <a:pt x="248" y="114"/>
                          </a:lnTo>
                          <a:lnTo>
                            <a:pt x="251" y="101"/>
                          </a:lnTo>
                          <a:lnTo>
                            <a:pt x="255" y="87"/>
                          </a:lnTo>
                          <a:lnTo>
                            <a:pt x="256" y="73"/>
                          </a:lnTo>
                          <a:lnTo>
                            <a:pt x="259" y="66"/>
                          </a:lnTo>
                          <a:lnTo>
                            <a:pt x="251" y="75"/>
                          </a:lnTo>
                          <a:lnTo>
                            <a:pt x="239" y="86"/>
                          </a:lnTo>
                          <a:lnTo>
                            <a:pt x="239" y="0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67" name="Freeform 575"/>
                    <p:cNvSpPr>
                      <a:spLocks/>
                    </p:cNvSpPr>
                    <p:nvPr/>
                  </p:nvSpPr>
                  <p:spPr bwMode="auto">
                    <a:xfrm>
                      <a:off x="658" y="3434"/>
                      <a:ext cx="6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18" y="6"/>
                        </a:cxn>
                        <a:cxn ang="0">
                          <a:pos x="35" y="14"/>
                        </a:cxn>
                        <a:cxn ang="0">
                          <a:pos x="47" y="20"/>
                        </a:cxn>
                        <a:cxn ang="0">
                          <a:pos x="42" y="35"/>
                        </a:cxn>
                        <a:cxn ang="0">
                          <a:pos x="30" y="59"/>
                        </a:cxn>
                        <a:cxn ang="0">
                          <a:pos x="16" y="82"/>
                        </a:cxn>
                        <a:cxn ang="0">
                          <a:pos x="1" y="102"/>
                        </a:cxn>
                        <a:cxn ang="0">
                          <a:pos x="0" y="92"/>
                        </a:cxn>
                        <a:cxn ang="0">
                          <a:pos x="3" y="80"/>
                        </a:cxn>
                        <a:cxn ang="0">
                          <a:pos x="6" y="64"/>
                        </a:cxn>
                        <a:cxn ang="0">
                          <a:pos x="5" y="43"/>
                        </a:cxn>
                        <a:cxn ang="0">
                          <a:pos x="1" y="21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47" h="102">
                          <a:moveTo>
                            <a:pt x="3" y="0"/>
                          </a:moveTo>
                          <a:lnTo>
                            <a:pt x="18" y="6"/>
                          </a:lnTo>
                          <a:lnTo>
                            <a:pt x="35" y="14"/>
                          </a:lnTo>
                          <a:lnTo>
                            <a:pt x="47" y="20"/>
                          </a:lnTo>
                          <a:lnTo>
                            <a:pt x="42" y="35"/>
                          </a:lnTo>
                          <a:lnTo>
                            <a:pt x="30" y="59"/>
                          </a:lnTo>
                          <a:lnTo>
                            <a:pt x="16" y="82"/>
                          </a:lnTo>
                          <a:lnTo>
                            <a:pt x="1" y="102"/>
                          </a:lnTo>
                          <a:lnTo>
                            <a:pt x="0" y="92"/>
                          </a:lnTo>
                          <a:lnTo>
                            <a:pt x="3" y="80"/>
                          </a:lnTo>
                          <a:lnTo>
                            <a:pt x="6" y="64"/>
                          </a:lnTo>
                          <a:lnTo>
                            <a:pt x="5" y="43"/>
                          </a:lnTo>
                          <a:lnTo>
                            <a:pt x="1" y="21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68" name="Freeform 576"/>
                    <p:cNvSpPr>
                      <a:spLocks/>
                    </p:cNvSpPr>
                    <p:nvPr/>
                  </p:nvSpPr>
                  <p:spPr bwMode="auto">
                    <a:xfrm>
                      <a:off x="660" y="3439"/>
                      <a:ext cx="18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0"/>
                        </a:cxn>
                        <a:cxn ang="0">
                          <a:pos x="67" y="29"/>
                        </a:cxn>
                        <a:cxn ang="0">
                          <a:pos x="53" y="56"/>
                        </a:cxn>
                        <a:cxn ang="0">
                          <a:pos x="35" y="84"/>
                        </a:cxn>
                        <a:cxn ang="0">
                          <a:pos x="18" y="103"/>
                        </a:cxn>
                        <a:cxn ang="0">
                          <a:pos x="0" y="117"/>
                        </a:cxn>
                        <a:cxn ang="0">
                          <a:pos x="4" y="120"/>
                        </a:cxn>
                        <a:cxn ang="0">
                          <a:pos x="17" y="123"/>
                        </a:cxn>
                        <a:cxn ang="0">
                          <a:pos x="39" y="121"/>
                        </a:cxn>
                        <a:cxn ang="0">
                          <a:pos x="59" y="118"/>
                        </a:cxn>
                        <a:cxn ang="0">
                          <a:pos x="63" y="134"/>
                        </a:cxn>
                        <a:cxn ang="0">
                          <a:pos x="69" y="154"/>
                        </a:cxn>
                        <a:cxn ang="0">
                          <a:pos x="75" y="116"/>
                        </a:cxn>
                        <a:cxn ang="0">
                          <a:pos x="79" y="89"/>
                        </a:cxn>
                        <a:cxn ang="0">
                          <a:pos x="89" y="63"/>
                        </a:cxn>
                        <a:cxn ang="0">
                          <a:pos x="103" y="35"/>
                        </a:cxn>
                        <a:cxn ang="0">
                          <a:pos x="122" y="10"/>
                        </a:cxn>
                        <a:cxn ang="0">
                          <a:pos x="105" y="7"/>
                        </a:cxn>
                        <a:cxn ang="0">
                          <a:pos x="93" y="4"/>
                        </a:cxn>
                        <a:cxn ang="0">
                          <a:pos x="76" y="0"/>
                        </a:cxn>
                      </a:cxnLst>
                      <a:rect l="0" t="0" r="r" b="b"/>
                      <a:pathLst>
                        <a:path w="122" h="154">
                          <a:moveTo>
                            <a:pt x="76" y="0"/>
                          </a:moveTo>
                          <a:lnTo>
                            <a:pt x="67" y="29"/>
                          </a:lnTo>
                          <a:lnTo>
                            <a:pt x="53" y="56"/>
                          </a:lnTo>
                          <a:lnTo>
                            <a:pt x="35" y="84"/>
                          </a:lnTo>
                          <a:lnTo>
                            <a:pt x="18" y="103"/>
                          </a:lnTo>
                          <a:lnTo>
                            <a:pt x="0" y="117"/>
                          </a:lnTo>
                          <a:lnTo>
                            <a:pt x="4" y="120"/>
                          </a:lnTo>
                          <a:lnTo>
                            <a:pt x="17" y="123"/>
                          </a:lnTo>
                          <a:lnTo>
                            <a:pt x="39" y="121"/>
                          </a:lnTo>
                          <a:lnTo>
                            <a:pt x="59" y="118"/>
                          </a:lnTo>
                          <a:lnTo>
                            <a:pt x="63" y="134"/>
                          </a:lnTo>
                          <a:lnTo>
                            <a:pt x="69" y="154"/>
                          </a:lnTo>
                          <a:lnTo>
                            <a:pt x="75" y="116"/>
                          </a:lnTo>
                          <a:lnTo>
                            <a:pt x="79" y="89"/>
                          </a:lnTo>
                          <a:lnTo>
                            <a:pt x="89" y="63"/>
                          </a:lnTo>
                          <a:lnTo>
                            <a:pt x="103" y="35"/>
                          </a:lnTo>
                          <a:lnTo>
                            <a:pt x="122" y="10"/>
                          </a:lnTo>
                          <a:lnTo>
                            <a:pt x="105" y="7"/>
                          </a:lnTo>
                          <a:lnTo>
                            <a:pt x="93" y="4"/>
                          </a:lnTo>
                          <a:lnTo>
                            <a:pt x="76" y="0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69" name="Freeform 577"/>
                    <p:cNvSpPr>
                      <a:spLocks/>
                    </p:cNvSpPr>
                    <p:nvPr/>
                  </p:nvSpPr>
                  <p:spPr bwMode="auto">
                    <a:xfrm>
                      <a:off x="691" y="3442"/>
                      <a:ext cx="8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38" y="1"/>
                        </a:cxn>
                        <a:cxn ang="0">
                          <a:pos x="27" y="17"/>
                        </a:cxn>
                        <a:cxn ang="0">
                          <a:pos x="16" y="34"/>
                        </a:cxn>
                        <a:cxn ang="0">
                          <a:pos x="8" y="55"/>
                        </a:cxn>
                        <a:cxn ang="0">
                          <a:pos x="2" y="79"/>
                        </a:cxn>
                        <a:cxn ang="0">
                          <a:pos x="0" y="110"/>
                        </a:cxn>
                        <a:cxn ang="0">
                          <a:pos x="6" y="100"/>
                        </a:cxn>
                        <a:cxn ang="0">
                          <a:pos x="12" y="93"/>
                        </a:cxn>
                        <a:cxn ang="0">
                          <a:pos x="23" y="87"/>
                        </a:cxn>
                        <a:cxn ang="0">
                          <a:pos x="27" y="83"/>
                        </a:cxn>
                        <a:cxn ang="0">
                          <a:pos x="33" y="74"/>
                        </a:cxn>
                        <a:cxn ang="0">
                          <a:pos x="41" y="59"/>
                        </a:cxn>
                        <a:cxn ang="0">
                          <a:pos x="49" y="43"/>
                        </a:cxn>
                        <a:cxn ang="0">
                          <a:pos x="57" y="22"/>
                        </a:cxn>
                        <a:cxn ang="0">
                          <a:pos x="60" y="9"/>
                        </a:cxn>
                        <a:cxn ang="0">
                          <a:pos x="60" y="0"/>
                        </a:cxn>
                        <a:cxn ang="0">
                          <a:pos x="38" y="1"/>
                        </a:cxn>
                      </a:cxnLst>
                      <a:rect l="0" t="0" r="r" b="b"/>
                      <a:pathLst>
                        <a:path w="60" h="110">
                          <a:moveTo>
                            <a:pt x="38" y="1"/>
                          </a:moveTo>
                          <a:lnTo>
                            <a:pt x="27" y="17"/>
                          </a:lnTo>
                          <a:lnTo>
                            <a:pt x="16" y="34"/>
                          </a:lnTo>
                          <a:lnTo>
                            <a:pt x="8" y="55"/>
                          </a:lnTo>
                          <a:lnTo>
                            <a:pt x="2" y="79"/>
                          </a:lnTo>
                          <a:lnTo>
                            <a:pt x="0" y="110"/>
                          </a:lnTo>
                          <a:lnTo>
                            <a:pt x="6" y="100"/>
                          </a:lnTo>
                          <a:lnTo>
                            <a:pt x="12" y="93"/>
                          </a:lnTo>
                          <a:lnTo>
                            <a:pt x="23" y="87"/>
                          </a:lnTo>
                          <a:lnTo>
                            <a:pt x="27" y="83"/>
                          </a:lnTo>
                          <a:lnTo>
                            <a:pt x="33" y="74"/>
                          </a:lnTo>
                          <a:lnTo>
                            <a:pt x="41" y="59"/>
                          </a:lnTo>
                          <a:lnTo>
                            <a:pt x="49" y="43"/>
                          </a:lnTo>
                          <a:lnTo>
                            <a:pt x="57" y="22"/>
                          </a:lnTo>
                          <a:lnTo>
                            <a:pt x="60" y="9"/>
                          </a:lnTo>
                          <a:lnTo>
                            <a:pt x="60" y="0"/>
                          </a:lnTo>
                          <a:lnTo>
                            <a:pt x="38" y="1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70" name="Freeform 578"/>
                    <p:cNvSpPr>
                      <a:spLocks/>
                    </p:cNvSpPr>
                    <p:nvPr/>
                  </p:nvSpPr>
                  <p:spPr bwMode="auto">
                    <a:xfrm>
                      <a:off x="703" y="3441"/>
                      <a:ext cx="17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9"/>
                        </a:cxn>
                        <a:cxn ang="0">
                          <a:pos x="32" y="15"/>
                        </a:cxn>
                        <a:cxn ang="0">
                          <a:pos x="24" y="22"/>
                        </a:cxn>
                        <a:cxn ang="0">
                          <a:pos x="20" y="29"/>
                        </a:cxn>
                        <a:cxn ang="0">
                          <a:pos x="14" y="38"/>
                        </a:cxn>
                        <a:cxn ang="0">
                          <a:pos x="9" y="47"/>
                        </a:cxn>
                        <a:cxn ang="0">
                          <a:pos x="5" y="59"/>
                        </a:cxn>
                        <a:cxn ang="0">
                          <a:pos x="0" y="74"/>
                        </a:cxn>
                        <a:cxn ang="0">
                          <a:pos x="8" y="73"/>
                        </a:cxn>
                        <a:cxn ang="0">
                          <a:pos x="21" y="69"/>
                        </a:cxn>
                        <a:cxn ang="0">
                          <a:pos x="32" y="61"/>
                        </a:cxn>
                        <a:cxn ang="0">
                          <a:pos x="43" y="53"/>
                        </a:cxn>
                        <a:cxn ang="0">
                          <a:pos x="56" y="45"/>
                        </a:cxn>
                        <a:cxn ang="0">
                          <a:pos x="69" y="37"/>
                        </a:cxn>
                        <a:cxn ang="0">
                          <a:pos x="84" y="32"/>
                        </a:cxn>
                        <a:cxn ang="0">
                          <a:pos x="99" y="26"/>
                        </a:cxn>
                        <a:cxn ang="0">
                          <a:pos x="103" y="24"/>
                        </a:cxn>
                        <a:cxn ang="0">
                          <a:pos x="106" y="16"/>
                        </a:cxn>
                        <a:cxn ang="0">
                          <a:pos x="105" y="11"/>
                        </a:cxn>
                        <a:cxn ang="0">
                          <a:pos x="109" y="7"/>
                        </a:cxn>
                        <a:cxn ang="0">
                          <a:pos x="116" y="0"/>
                        </a:cxn>
                        <a:cxn ang="0">
                          <a:pos x="105" y="2"/>
                        </a:cxn>
                        <a:cxn ang="0">
                          <a:pos x="90" y="4"/>
                        </a:cxn>
                        <a:cxn ang="0">
                          <a:pos x="74" y="6"/>
                        </a:cxn>
                        <a:cxn ang="0">
                          <a:pos x="58" y="7"/>
                        </a:cxn>
                        <a:cxn ang="0">
                          <a:pos x="39" y="9"/>
                        </a:cxn>
                      </a:cxnLst>
                      <a:rect l="0" t="0" r="r" b="b"/>
                      <a:pathLst>
                        <a:path w="116" h="74">
                          <a:moveTo>
                            <a:pt x="39" y="9"/>
                          </a:moveTo>
                          <a:lnTo>
                            <a:pt x="32" y="15"/>
                          </a:lnTo>
                          <a:lnTo>
                            <a:pt x="24" y="22"/>
                          </a:lnTo>
                          <a:lnTo>
                            <a:pt x="20" y="29"/>
                          </a:lnTo>
                          <a:lnTo>
                            <a:pt x="14" y="38"/>
                          </a:lnTo>
                          <a:lnTo>
                            <a:pt x="9" y="47"/>
                          </a:lnTo>
                          <a:lnTo>
                            <a:pt x="5" y="59"/>
                          </a:lnTo>
                          <a:lnTo>
                            <a:pt x="0" y="74"/>
                          </a:lnTo>
                          <a:lnTo>
                            <a:pt x="8" y="73"/>
                          </a:lnTo>
                          <a:lnTo>
                            <a:pt x="21" y="69"/>
                          </a:lnTo>
                          <a:lnTo>
                            <a:pt x="32" y="61"/>
                          </a:lnTo>
                          <a:lnTo>
                            <a:pt x="43" y="53"/>
                          </a:lnTo>
                          <a:lnTo>
                            <a:pt x="56" y="45"/>
                          </a:lnTo>
                          <a:lnTo>
                            <a:pt x="69" y="37"/>
                          </a:lnTo>
                          <a:lnTo>
                            <a:pt x="84" y="32"/>
                          </a:lnTo>
                          <a:lnTo>
                            <a:pt x="99" y="26"/>
                          </a:lnTo>
                          <a:lnTo>
                            <a:pt x="103" y="24"/>
                          </a:lnTo>
                          <a:lnTo>
                            <a:pt x="106" y="16"/>
                          </a:lnTo>
                          <a:lnTo>
                            <a:pt x="105" y="11"/>
                          </a:lnTo>
                          <a:lnTo>
                            <a:pt x="109" y="7"/>
                          </a:lnTo>
                          <a:lnTo>
                            <a:pt x="116" y="0"/>
                          </a:lnTo>
                          <a:lnTo>
                            <a:pt x="105" y="2"/>
                          </a:lnTo>
                          <a:lnTo>
                            <a:pt x="90" y="4"/>
                          </a:lnTo>
                          <a:lnTo>
                            <a:pt x="74" y="6"/>
                          </a:lnTo>
                          <a:lnTo>
                            <a:pt x="58" y="7"/>
                          </a:lnTo>
                          <a:lnTo>
                            <a:pt x="39" y="9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290371" name="Group 579"/>
              <p:cNvGrpSpPr>
                <a:grpSpLocks/>
              </p:cNvGrpSpPr>
              <p:nvPr/>
            </p:nvGrpSpPr>
            <p:grpSpPr bwMode="auto">
              <a:xfrm>
                <a:off x="625" y="3264"/>
                <a:ext cx="125" cy="199"/>
                <a:chOff x="625" y="3264"/>
                <a:chExt cx="125" cy="199"/>
              </a:xfrm>
            </p:grpSpPr>
            <p:grpSp>
              <p:nvGrpSpPr>
                <p:cNvPr id="290372" name="Group 580"/>
                <p:cNvGrpSpPr>
                  <a:grpSpLocks/>
                </p:cNvGrpSpPr>
                <p:nvPr/>
              </p:nvGrpSpPr>
              <p:grpSpPr bwMode="auto">
                <a:xfrm>
                  <a:off x="662" y="3264"/>
                  <a:ext cx="70" cy="75"/>
                  <a:chOff x="662" y="3264"/>
                  <a:chExt cx="70" cy="75"/>
                </a:xfrm>
              </p:grpSpPr>
              <p:sp>
                <p:nvSpPr>
                  <p:cNvPr id="290373" name="Oval 581"/>
                  <p:cNvSpPr>
                    <a:spLocks noChangeArrowheads="1"/>
                  </p:cNvSpPr>
                  <p:nvPr/>
                </p:nvSpPr>
                <p:spPr bwMode="auto">
                  <a:xfrm>
                    <a:off x="662" y="3332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374" name="Freeform 582"/>
                  <p:cNvSpPr>
                    <a:spLocks/>
                  </p:cNvSpPr>
                  <p:nvPr/>
                </p:nvSpPr>
                <p:spPr bwMode="auto">
                  <a:xfrm>
                    <a:off x="684" y="3312"/>
                    <a:ext cx="16" cy="14"/>
                  </a:xfrm>
                  <a:custGeom>
                    <a:avLst/>
                    <a:gdLst/>
                    <a:ahLst/>
                    <a:cxnLst>
                      <a:cxn ang="0">
                        <a:pos x="32" y="7"/>
                      </a:cxn>
                      <a:cxn ang="0">
                        <a:pos x="28" y="30"/>
                      </a:cxn>
                      <a:cxn ang="0">
                        <a:pos x="27" y="38"/>
                      </a:cxn>
                      <a:cxn ang="0">
                        <a:pos x="21" y="49"/>
                      </a:cxn>
                      <a:cxn ang="0">
                        <a:pos x="10" y="57"/>
                      </a:cxn>
                      <a:cxn ang="0">
                        <a:pos x="0" y="65"/>
                      </a:cxn>
                      <a:cxn ang="0">
                        <a:pos x="9" y="63"/>
                      </a:cxn>
                      <a:cxn ang="0">
                        <a:pos x="7" y="70"/>
                      </a:cxn>
                      <a:cxn ang="0">
                        <a:pos x="15" y="68"/>
                      </a:cxn>
                      <a:cxn ang="0">
                        <a:pos x="23" y="67"/>
                      </a:cxn>
                      <a:cxn ang="0">
                        <a:pos x="21" y="75"/>
                      </a:cxn>
                      <a:cxn ang="0">
                        <a:pos x="30" y="72"/>
                      </a:cxn>
                      <a:cxn ang="0">
                        <a:pos x="40" y="69"/>
                      </a:cxn>
                      <a:cxn ang="0">
                        <a:pos x="47" y="65"/>
                      </a:cxn>
                      <a:cxn ang="0">
                        <a:pos x="44" y="76"/>
                      </a:cxn>
                      <a:cxn ang="0">
                        <a:pos x="51" y="74"/>
                      </a:cxn>
                      <a:cxn ang="0">
                        <a:pos x="57" y="72"/>
                      </a:cxn>
                      <a:cxn ang="0">
                        <a:pos x="61" y="69"/>
                      </a:cxn>
                      <a:cxn ang="0">
                        <a:pos x="62" y="73"/>
                      </a:cxn>
                      <a:cxn ang="0">
                        <a:pos x="61" y="80"/>
                      </a:cxn>
                      <a:cxn ang="0">
                        <a:pos x="70" y="77"/>
                      </a:cxn>
                      <a:cxn ang="0">
                        <a:pos x="71" y="84"/>
                      </a:cxn>
                      <a:cxn ang="0">
                        <a:pos x="77" y="85"/>
                      </a:cxn>
                      <a:cxn ang="0">
                        <a:pos x="84" y="83"/>
                      </a:cxn>
                      <a:cxn ang="0">
                        <a:pos x="92" y="80"/>
                      </a:cxn>
                      <a:cxn ang="0">
                        <a:pos x="98" y="75"/>
                      </a:cxn>
                      <a:cxn ang="0">
                        <a:pos x="102" y="71"/>
                      </a:cxn>
                      <a:cxn ang="0">
                        <a:pos x="112" y="0"/>
                      </a:cxn>
                      <a:cxn ang="0">
                        <a:pos x="32" y="7"/>
                      </a:cxn>
                    </a:cxnLst>
                    <a:rect l="0" t="0" r="r" b="b"/>
                    <a:pathLst>
                      <a:path w="112" h="85">
                        <a:moveTo>
                          <a:pt x="32" y="7"/>
                        </a:moveTo>
                        <a:lnTo>
                          <a:pt x="28" y="30"/>
                        </a:lnTo>
                        <a:lnTo>
                          <a:pt x="27" y="38"/>
                        </a:lnTo>
                        <a:lnTo>
                          <a:pt x="21" y="49"/>
                        </a:lnTo>
                        <a:lnTo>
                          <a:pt x="10" y="57"/>
                        </a:lnTo>
                        <a:lnTo>
                          <a:pt x="0" y="65"/>
                        </a:lnTo>
                        <a:lnTo>
                          <a:pt x="9" y="63"/>
                        </a:lnTo>
                        <a:lnTo>
                          <a:pt x="7" y="70"/>
                        </a:lnTo>
                        <a:lnTo>
                          <a:pt x="15" y="68"/>
                        </a:lnTo>
                        <a:lnTo>
                          <a:pt x="23" y="67"/>
                        </a:lnTo>
                        <a:lnTo>
                          <a:pt x="21" y="75"/>
                        </a:lnTo>
                        <a:lnTo>
                          <a:pt x="30" y="72"/>
                        </a:lnTo>
                        <a:lnTo>
                          <a:pt x="40" y="69"/>
                        </a:lnTo>
                        <a:lnTo>
                          <a:pt x="47" y="65"/>
                        </a:lnTo>
                        <a:lnTo>
                          <a:pt x="44" y="76"/>
                        </a:lnTo>
                        <a:lnTo>
                          <a:pt x="51" y="74"/>
                        </a:lnTo>
                        <a:lnTo>
                          <a:pt x="57" y="72"/>
                        </a:lnTo>
                        <a:lnTo>
                          <a:pt x="61" y="69"/>
                        </a:lnTo>
                        <a:lnTo>
                          <a:pt x="62" y="73"/>
                        </a:lnTo>
                        <a:lnTo>
                          <a:pt x="61" y="80"/>
                        </a:lnTo>
                        <a:lnTo>
                          <a:pt x="70" y="77"/>
                        </a:lnTo>
                        <a:lnTo>
                          <a:pt x="71" y="84"/>
                        </a:lnTo>
                        <a:lnTo>
                          <a:pt x="77" y="85"/>
                        </a:lnTo>
                        <a:lnTo>
                          <a:pt x="84" y="83"/>
                        </a:lnTo>
                        <a:lnTo>
                          <a:pt x="92" y="80"/>
                        </a:lnTo>
                        <a:lnTo>
                          <a:pt x="98" y="75"/>
                        </a:lnTo>
                        <a:lnTo>
                          <a:pt x="102" y="71"/>
                        </a:lnTo>
                        <a:lnTo>
                          <a:pt x="112" y="0"/>
                        </a:lnTo>
                        <a:lnTo>
                          <a:pt x="32" y="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375" name="Group 583"/>
                  <p:cNvGrpSpPr>
                    <a:grpSpLocks/>
                  </p:cNvGrpSpPr>
                  <p:nvPr/>
                </p:nvGrpSpPr>
                <p:grpSpPr bwMode="auto">
                  <a:xfrm>
                    <a:off x="679" y="3273"/>
                    <a:ext cx="50" cy="66"/>
                    <a:chOff x="679" y="3273"/>
                    <a:chExt cx="50" cy="66"/>
                  </a:xfrm>
                </p:grpSpPr>
                <p:grpSp>
                  <p:nvGrpSpPr>
                    <p:cNvPr id="290376" name="Group 5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9" y="3273"/>
                      <a:ext cx="50" cy="66"/>
                      <a:chOff x="679" y="3273"/>
                      <a:chExt cx="50" cy="66"/>
                    </a:xfrm>
                  </p:grpSpPr>
                  <p:sp>
                    <p:nvSpPr>
                      <p:cNvPr id="290377" name="Freeform 5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9" y="3273"/>
                        <a:ext cx="50" cy="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6" y="0"/>
                          </a:cxn>
                          <a:cxn ang="0">
                            <a:pos x="30" y="17"/>
                          </a:cxn>
                          <a:cxn ang="0">
                            <a:pos x="8" y="41"/>
                          </a:cxn>
                          <a:cxn ang="0">
                            <a:pos x="0" y="72"/>
                          </a:cxn>
                          <a:cxn ang="0">
                            <a:pos x="1" y="95"/>
                          </a:cxn>
                          <a:cxn ang="0">
                            <a:pos x="3" y="106"/>
                          </a:cxn>
                          <a:cxn ang="0">
                            <a:pos x="6" y="110"/>
                          </a:cxn>
                          <a:cxn ang="0">
                            <a:pos x="9" y="115"/>
                          </a:cxn>
                          <a:cxn ang="0">
                            <a:pos x="15" y="120"/>
                          </a:cxn>
                          <a:cxn ang="0">
                            <a:pos x="16" y="126"/>
                          </a:cxn>
                          <a:cxn ang="0">
                            <a:pos x="15" y="134"/>
                          </a:cxn>
                          <a:cxn ang="0">
                            <a:pos x="8" y="143"/>
                          </a:cxn>
                          <a:cxn ang="0">
                            <a:pos x="2" y="149"/>
                          </a:cxn>
                          <a:cxn ang="0">
                            <a:pos x="0" y="158"/>
                          </a:cxn>
                          <a:cxn ang="0">
                            <a:pos x="2" y="164"/>
                          </a:cxn>
                          <a:cxn ang="0">
                            <a:pos x="6" y="165"/>
                          </a:cxn>
                          <a:cxn ang="0">
                            <a:pos x="8" y="170"/>
                          </a:cxn>
                          <a:cxn ang="0">
                            <a:pos x="6" y="179"/>
                          </a:cxn>
                          <a:cxn ang="0">
                            <a:pos x="8" y="187"/>
                          </a:cxn>
                          <a:cxn ang="0">
                            <a:pos x="15" y="193"/>
                          </a:cxn>
                          <a:cxn ang="0">
                            <a:pos x="19" y="198"/>
                          </a:cxn>
                          <a:cxn ang="0">
                            <a:pos x="26" y="204"/>
                          </a:cxn>
                          <a:cxn ang="0">
                            <a:pos x="18" y="213"/>
                          </a:cxn>
                          <a:cxn ang="0">
                            <a:pos x="23" y="222"/>
                          </a:cxn>
                          <a:cxn ang="0">
                            <a:pos x="24" y="226"/>
                          </a:cxn>
                          <a:cxn ang="0">
                            <a:pos x="22" y="237"/>
                          </a:cxn>
                          <a:cxn ang="0">
                            <a:pos x="19" y="245"/>
                          </a:cxn>
                          <a:cxn ang="0">
                            <a:pos x="22" y="251"/>
                          </a:cxn>
                          <a:cxn ang="0">
                            <a:pos x="25" y="254"/>
                          </a:cxn>
                          <a:cxn ang="0">
                            <a:pos x="33" y="255"/>
                          </a:cxn>
                          <a:cxn ang="0">
                            <a:pos x="39" y="257"/>
                          </a:cxn>
                          <a:cxn ang="0">
                            <a:pos x="75" y="255"/>
                          </a:cxn>
                          <a:cxn ang="0">
                            <a:pos x="104" y="255"/>
                          </a:cxn>
                          <a:cxn ang="0">
                            <a:pos x="118" y="257"/>
                          </a:cxn>
                          <a:cxn ang="0">
                            <a:pos x="126" y="260"/>
                          </a:cxn>
                          <a:cxn ang="0">
                            <a:pos x="132" y="268"/>
                          </a:cxn>
                          <a:cxn ang="0">
                            <a:pos x="134" y="279"/>
                          </a:cxn>
                          <a:cxn ang="0">
                            <a:pos x="133" y="294"/>
                          </a:cxn>
                          <a:cxn ang="0">
                            <a:pos x="128" y="310"/>
                          </a:cxn>
                          <a:cxn ang="0">
                            <a:pos x="121" y="322"/>
                          </a:cxn>
                          <a:cxn ang="0">
                            <a:pos x="116" y="329"/>
                          </a:cxn>
                          <a:cxn ang="0">
                            <a:pos x="98" y="333"/>
                          </a:cxn>
                          <a:cxn ang="0">
                            <a:pos x="232" y="393"/>
                          </a:cxn>
                          <a:cxn ang="0">
                            <a:pos x="328" y="359"/>
                          </a:cxn>
                          <a:cxn ang="0">
                            <a:pos x="354" y="339"/>
                          </a:cxn>
                          <a:cxn ang="0">
                            <a:pos x="325" y="325"/>
                          </a:cxn>
                          <a:cxn ang="0">
                            <a:pos x="311" y="309"/>
                          </a:cxn>
                          <a:cxn ang="0">
                            <a:pos x="296" y="289"/>
                          </a:cxn>
                          <a:cxn ang="0">
                            <a:pos x="285" y="270"/>
                          </a:cxn>
                          <a:cxn ang="0">
                            <a:pos x="262" y="199"/>
                          </a:cxn>
                          <a:cxn ang="0">
                            <a:pos x="283" y="99"/>
                          </a:cxn>
                          <a:cxn ang="0">
                            <a:pos x="252" y="62"/>
                          </a:cxn>
                          <a:cxn ang="0">
                            <a:pos x="203" y="72"/>
                          </a:cxn>
                          <a:cxn ang="0">
                            <a:pos x="179" y="80"/>
                          </a:cxn>
                          <a:cxn ang="0">
                            <a:pos x="150" y="32"/>
                          </a:cxn>
                          <a:cxn ang="0">
                            <a:pos x="121" y="11"/>
                          </a:cxn>
                          <a:cxn ang="0">
                            <a:pos x="66" y="0"/>
                          </a:cxn>
                        </a:cxnLst>
                        <a:rect l="0" t="0" r="r" b="b"/>
                        <a:pathLst>
                          <a:path w="354" h="393">
                            <a:moveTo>
                              <a:pt x="66" y="0"/>
                            </a:moveTo>
                            <a:lnTo>
                              <a:pt x="30" y="17"/>
                            </a:lnTo>
                            <a:lnTo>
                              <a:pt x="8" y="41"/>
                            </a:lnTo>
                            <a:lnTo>
                              <a:pt x="0" y="72"/>
                            </a:lnTo>
                            <a:lnTo>
                              <a:pt x="1" y="95"/>
                            </a:lnTo>
                            <a:lnTo>
                              <a:pt x="3" y="106"/>
                            </a:lnTo>
                            <a:lnTo>
                              <a:pt x="6" y="110"/>
                            </a:lnTo>
                            <a:lnTo>
                              <a:pt x="9" y="115"/>
                            </a:lnTo>
                            <a:lnTo>
                              <a:pt x="15" y="120"/>
                            </a:lnTo>
                            <a:lnTo>
                              <a:pt x="16" y="126"/>
                            </a:lnTo>
                            <a:lnTo>
                              <a:pt x="15" y="134"/>
                            </a:lnTo>
                            <a:lnTo>
                              <a:pt x="8" y="143"/>
                            </a:lnTo>
                            <a:lnTo>
                              <a:pt x="2" y="149"/>
                            </a:lnTo>
                            <a:lnTo>
                              <a:pt x="0" y="158"/>
                            </a:lnTo>
                            <a:lnTo>
                              <a:pt x="2" y="164"/>
                            </a:lnTo>
                            <a:lnTo>
                              <a:pt x="6" y="165"/>
                            </a:lnTo>
                            <a:lnTo>
                              <a:pt x="8" y="170"/>
                            </a:lnTo>
                            <a:lnTo>
                              <a:pt x="6" y="179"/>
                            </a:lnTo>
                            <a:lnTo>
                              <a:pt x="8" y="187"/>
                            </a:lnTo>
                            <a:lnTo>
                              <a:pt x="15" y="193"/>
                            </a:lnTo>
                            <a:lnTo>
                              <a:pt x="19" y="198"/>
                            </a:lnTo>
                            <a:lnTo>
                              <a:pt x="26" y="204"/>
                            </a:lnTo>
                            <a:lnTo>
                              <a:pt x="18" y="213"/>
                            </a:lnTo>
                            <a:lnTo>
                              <a:pt x="23" y="222"/>
                            </a:lnTo>
                            <a:lnTo>
                              <a:pt x="24" y="226"/>
                            </a:lnTo>
                            <a:lnTo>
                              <a:pt x="22" y="237"/>
                            </a:lnTo>
                            <a:lnTo>
                              <a:pt x="19" y="245"/>
                            </a:lnTo>
                            <a:lnTo>
                              <a:pt x="22" y="251"/>
                            </a:lnTo>
                            <a:lnTo>
                              <a:pt x="25" y="254"/>
                            </a:lnTo>
                            <a:lnTo>
                              <a:pt x="33" y="255"/>
                            </a:lnTo>
                            <a:lnTo>
                              <a:pt x="39" y="257"/>
                            </a:lnTo>
                            <a:lnTo>
                              <a:pt x="75" y="255"/>
                            </a:lnTo>
                            <a:lnTo>
                              <a:pt x="104" y="255"/>
                            </a:lnTo>
                            <a:lnTo>
                              <a:pt x="118" y="257"/>
                            </a:lnTo>
                            <a:lnTo>
                              <a:pt x="126" y="260"/>
                            </a:lnTo>
                            <a:lnTo>
                              <a:pt x="132" y="268"/>
                            </a:lnTo>
                            <a:lnTo>
                              <a:pt x="134" y="279"/>
                            </a:lnTo>
                            <a:lnTo>
                              <a:pt x="133" y="294"/>
                            </a:lnTo>
                            <a:lnTo>
                              <a:pt x="128" y="310"/>
                            </a:lnTo>
                            <a:lnTo>
                              <a:pt x="121" y="322"/>
                            </a:lnTo>
                            <a:lnTo>
                              <a:pt x="116" y="329"/>
                            </a:lnTo>
                            <a:lnTo>
                              <a:pt x="98" y="333"/>
                            </a:lnTo>
                            <a:lnTo>
                              <a:pt x="232" y="393"/>
                            </a:lnTo>
                            <a:lnTo>
                              <a:pt x="328" y="359"/>
                            </a:lnTo>
                            <a:lnTo>
                              <a:pt x="354" y="339"/>
                            </a:lnTo>
                            <a:lnTo>
                              <a:pt x="325" y="325"/>
                            </a:lnTo>
                            <a:lnTo>
                              <a:pt x="311" y="309"/>
                            </a:lnTo>
                            <a:lnTo>
                              <a:pt x="296" y="289"/>
                            </a:lnTo>
                            <a:lnTo>
                              <a:pt x="285" y="270"/>
                            </a:lnTo>
                            <a:lnTo>
                              <a:pt x="262" y="199"/>
                            </a:lnTo>
                            <a:lnTo>
                              <a:pt x="283" y="99"/>
                            </a:lnTo>
                            <a:lnTo>
                              <a:pt x="252" y="62"/>
                            </a:lnTo>
                            <a:lnTo>
                              <a:pt x="203" y="72"/>
                            </a:lnTo>
                            <a:lnTo>
                              <a:pt x="179" y="80"/>
                            </a:lnTo>
                            <a:lnTo>
                              <a:pt x="150" y="32"/>
                            </a:lnTo>
                            <a:lnTo>
                              <a:pt x="121" y="11"/>
                            </a:lnTo>
                            <a:lnTo>
                              <a:pt x="66" y="0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78" name="Freeform 5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7" y="3300"/>
                        <a:ext cx="16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9"/>
                          </a:cxn>
                          <a:cxn ang="0">
                            <a:pos x="14" y="85"/>
                          </a:cxn>
                          <a:cxn ang="0">
                            <a:pos x="27" y="82"/>
                          </a:cxn>
                          <a:cxn ang="0">
                            <a:pos x="36" y="77"/>
                          </a:cxn>
                          <a:cxn ang="0">
                            <a:pos x="46" y="67"/>
                          </a:cxn>
                          <a:cxn ang="0">
                            <a:pos x="53" y="56"/>
                          </a:cxn>
                          <a:cxn ang="0">
                            <a:pos x="61" y="45"/>
                          </a:cxn>
                          <a:cxn ang="0">
                            <a:pos x="67" y="35"/>
                          </a:cxn>
                          <a:cxn ang="0">
                            <a:pos x="66" y="27"/>
                          </a:cxn>
                          <a:cxn ang="0">
                            <a:pos x="64" y="17"/>
                          </a:cxn>
                          <a:cxn ang="0">
                            <a:pos x="64" y="8"/>
                          </a:cxn>
                          <a:cxn ang="0">
                            <a:pos x="92" y="20"/>
                          </a:cxn>
                          <a:cxn ang="0">
                            <a:pos x="108" y="6"/>
                          </a:cxn>
                          <a:cxn ang="0">
                            <a:pos x="114" y="0"/>
                          </a:cxn>
                          <a:cxn ang="0">
                            <a:pos x="111" y="15"/>
                          </a:cxn>
                          <a:cxn ang="0">
                            <a:pos x="107" y="25"/>
                          </a:cxn>
                          <a:cxn ang="0">
                            <a:pos x="98" y="32"/>
                          </a:cxn>
                          <a:cxn ang="0">
                            <a:pos x="85" y="35"/>
                          </a:cxn>
                          <a:cxn ang="0">
                            <a:pos x="78" y="49"/>
                          </a:cxn>
                          <a:cxn ang="0">
                            <a:pos x="73" y="60"/>
                          </a:cxn>
                          <a:cxn ang="0">
                            <a:pos x="65" y="69"/>
                          </a:cxn>
                          <a:cxn ang="0">
                            <a:pos x="55" y="77"/>
                          </a:cxn>
                          <a:cxn ang="0">
                            <a:pos x="39" y="83"/>
                          </a:cxn>
                          <a:cxn ang="0">
                            <a:pos x="21" y="87"/>
                          </a:cxn>
                          <a:cxn ang="0">
                            <a:pos x="0" y="89"/>
                          </a:cxn>
                        </a:cxnLst>
                        <a:rect l="0" t="0" r="r" b="b"/>
                        <a:pathLst>
                          <a:path w="114" h="89">
                            <a:moveTo>
                              <a:pt x="0" y="89"/>
                            </a:moveTo>
                            <a:lnTo>
                              <a:pt x="14" y="85"/>
                            </a:lnTo>
                            <a:lnTo>
                              <a:pt x="27" y="82"/>
                            </a:lnTo>
                            <a:lnTo>
                              <a:pt x="36" y="77"/>
                            </a:lnTo>
                            <a:lnTo>
                              <a:pt x="46" y="67"/>
                            </a:lnTo>
                            <a:lnTo>
                              <a:pt x="53" y="56"/>
                            </a:lnTo>
                            <a:lnTo>
                              <a:pt x="61" y="45"/>
                            </a:lnTo>
                            <a:lnTo>
                              <a:pt x="67" y="35"/>
                            </a:lnTo>
                            <a:lnTo>
                              <a:pt x="66" y="27"/>
                            </a:lnTo>
                            <a:lnTo>
                              <a:pt x="64" y="17"/>
                            </a:lnTo>
                            <a:lnTo>
                              <a:pt x="64" y="8"/>
                            </a:lnTo>
                            <a:lnTo>
                              <a:pt x="92" y="20"/>
                            </a:lnTo>
                            <a:lnTo>
                              <a:pt x="108" y="6"/>
                            </a:lnTo>
                            <a:lnTo>
                              <a:pt x="114" y="0"/>
                            </a:lnTo>
                            <a:lnTo>
                              <a:pt x="111" y="15"/>
                            </a:lnTo>
                            <a:lnTo>
                              <a:pt x="107" y="25"/>
                            </a:lnTo>
                            <a:lnTo>
                              <a:pt x="98" y="32"/>
                            </a:lnTo>
                            <a:lnTo>
                              <a:pt x="85" y="35"/>
                            </a:lnTo>
                            <a:lnTo>
                              <a:pt x="78" y="49"/>
                            </a:lnTo>
                            <a:lnTo>
                              <a:pt x="73" y="60"/>
                            </a:lnTo>
                            <a:lnTo>
                              <a:pt x="65" y="69"/>
                            </a:lnTo>
                            <a:lnTo>
                              <a:pt x="55" y="77"/>
                            </a:lnTo>
                            <a:lnTo>
                              <a:pt x="39" y="83"/>
                            </a:lnTo>
                            <a:lnTo>
                              <a:pt x="21" y="87"/>
                            </a:lnTo>
                            <a:lnTo>
                              <a:pt x="0" y="89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79" name="Freeform 5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8" y="3317"/>
                        <a:ext cx="5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8"/>
                          </a:cxn>
                          <a:cxn ang="0">
                            <a:pos x="9" y="80"/>
                          </a:cxn>
                          <a:cxn ang="0">
                            <a:pos x="15" y="63"/>
                          </a:cxn>
                          <a:cxn ang="0">
                            <a:pos x="18" y="47"/>
                          </a:cxn>
                          <a:cxn ang="0">
                            <a:pos x="23" y="29"/>
                          </a:cxn>
                          <a:cxn ang="0">
                            <a:pos x="26" y="0"/>
                          </a:cxn>
                          <a:cxn ang="0">
                            <a:pos x="36" y="21"/>
                          </a:cxn>
                          <a:cxn ang="0">
                            <a:pos x="32" y="42"/>
                          </a:cxn>
                          <a:cxn ang="0">
                            <a:pos x="29" y="65"/>
                          </a:cxn>
                          <a:cxn ang="0">
                            <a:pos x="32" y="84"/>
                          </a:cxn>
                          <a:cxn ang="0">
                            <a:pos x="40" y="103"/>
                          </a:cxn>
                          <a:cxn ang="0">
                            <a:pos x="0" y="98"/>
                          </a:cxn>
                        </a:cxnLst>
                        <a:rect l="0" t="0" r="r" b="b"/>
                        <a:pathLst>
                          <a:path w="40" h="103">
                            <a:moveTo>
                              <a:pt x="0" y="98"/>
                            </a:moveTo>
                            <a:lnTo>
                              <a:pt x="9" y="80"/>
                            </a:lnTo>
                            <a:lnTo>
                              <a:pt x="15" y="63"/>
                            </a:lnTo>
                            <a:lnTo>
                              <a:pt x="18" y="47"/>
                            </a:lnTo>
                            <a:lnTo>
                              <a:pt x="23" y="29"/>
                            </a:lnTo>
                            <a:lnTo>
                              <a:pt x="26" y="0"/>
                            </a:lnTo>
                            <a:lnTo>
                              <a:pt x="36" y="21"/>
                            </a:lnTo>
                            <a:lnTo>
                              <a:pt x="32" y="42"/>
                            </a:lnTo>
                            <a:lnTo>
                              <a:pt x="29" y="65"/>
                            </a:lnTo>
                            <a:lnTo>
                              <a:pt x="32" y="84"/>
                            </a:lnTo>
                            <a:lnTo>
                              <a:pt x="40" y="103"/>
                            </a:lnTo>
                            <a:lnTo>
                              <a:pt x="0" y="98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grpSp>
                    <p:nvGrpSpPr>
                      <p:cNvPr id="290380" name="Group 5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9" y="3277"/>
                        <a:ext cx="35" cy="39"/>
                        <a:chOff x="679" y="3277"/>
                        <a:chExt cx="35" cy="39"/>
                      </a:xfrm>
                    </p:grpSpPr>
                    <p:grpSp>
                      <p:nvGrpSpPr>
                        <p:cNvPr id="290381" name="Group 5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9" y="3277"/>
                          <a:ext cx="35" cy="39"/>
                          <a:chOff x="679" y="3277"/>
                          <a:chExt cx="35" cy="39"/>
                        </a:xfrm>
                      </p:grpSpPr>
                      <p:sp>
                        <p:nvSpPr>
                          <p:cNvPr id="290382" name="Freeform 5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3" y="3277"/>
                            <a:ext cx="31" cy="3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4" y="0"/>
                              </a:cxn>
                              <a:cxn ang="0">
                                <a:pos x="53" y="13"/>
                              </a:cxn>
                              <a:cxn ang="0">
                                <a:pos x="45" y="24"/>
                              </a:cxn>
                              <a:cxn ang="0">
                                <a:pos x="66" y="24"/>
                              </a:cxn>
                              <a:cxn ang="0">
                                <a:pos x="79" y="30"/>
                              </a:cxn>
                              <a:cxn ang="0">
                                <a:pos x="86" y="43"/>
                              </a:cxn>
                              <a:cxn ang="0">
                                <a:pos x="74" y="53"/>
                              </a:cxn>
                              <a:cxn ang="0">
                                <a:pos x="70" y="66"/>
                              </a:cxn>
                              <a:cxn ang="0">
                                <a:pos x="81" y="78"/>
                              </a:cxn>
                              <a:cxn ang="0">
                                <a:pos x="87" y="91"/>
                              </a:cxn>
                              <a:cxn ang="0">
                                <a:pos x="91" y="100"/>
                              </a:cxn>
                              <a:cxn ang="0">
                                <a:pos x="83" y="106"/>
                              </a:cxn>
                              <a:cxn ang="0">
                                <a:pos x="78" y="115"/>
                              </a:cxn>
                              <a:cxn ang="0">
                                <a:pos x="62" y="125"/>
                              </a:cxn>
                              <a:cxn ang="0">
                                <a:pos x="52" y="131"/>
                              </a:cxn>
                              <a:cxn ang="0">
                                <a:pos x="44" y="140"/>
                              </a:cxn>
                              <a:cxn ang="0">
                                <a:pos x="41" y="149"/>
                              </a:cxn>
                              <a:cxn ang="0">
                                <a:pos x="41" y="160"/>
                              </a:cxn>
                              <a:cxn ang="0">
                                <a:pos x="46" y="170"/>
                              </a:cxn>
                              <a:cxn ang="0">
                                <a:pos x="53" y="176"/>
                              </a:cxn>
                              <a:cxn ang="0">
                                <a:pos x="61" y="180"/>
                              </a:cxn>
                              <a:cxn ang="0">
                                <a:pos x="72" y="184"/>
                              </a:cxn>
                              <a:cxn ang="0">
                                <a:pos x="79" y="190"/>
                              </a:cxn>
                              <a:cxn ang="0">
                                <a:pos x="82" y="196"/>
                              </a:cxn>
                              <a:cxn ang="0">
                                <a:pos x="81" y="205"/>
                              </a:cxn>
                              <a:cxn ang="0">
                                <a:pos x="77" y="212"/>
                              </a:cxn>
                              <a:cxn ang="0">
                                <a:pos x="68" y="217"/>
                              </a:cxn>
                              <a:cxn ang="0">
                                <a:pos x="56" y="219"/>
                              </a:cxn>
                              <a:cxn ang="0">
                                <a:pos x="45" y="223"/>
                              </a:cxn>
                              <a:cxn ang="0">
                                <a:pos x="35" y="226"/>
                              </a:cxn>
                              <a:cxn ang="0">
                                <a:pos x="22" y="230"/>
                              </a:cxn>
                              <a:cxn ang="0">
                                <a:pos x="11" y="233"/>
                              </a:cxn>
                              <a:cxn ang="0">
                                <a:pos x="0" y="234"/>
                              </a:cxn>
                              <a:cxn ang="0">
                                <a:pos x="7" y="235"/>
                              </a:cxn>
                              <a:cxn ang="0">
                                <a:pos x="21" y="234"/>
                              </a:cxn>
                              <a:cxn ang="0">
                                <a:pos x="41" y="234"/>
                              </a:cxn>
                              <a:cxn ang="0">
                                <a:pos x="56" y="234"/>
                              </a:cxn>
                              <a:cxn ang="0">
                                <a:pos x="71" y="233"/>
                              </a:cxn>
                              <a:cxn ang="0">
                                <a:pos x="89" y="231"/>
                              </a:cxn>
                              <a:cxn ang="0">
                                <a:pos x="106" y="228"/>
                              </a:cxn>
                              <a:cxn ang="0">
                                <a:pos x="121" y="224"/>
                              </a:cxn>
                              <a:cxn ang="0">
                                <a:pos x="133" y="218"/>
                              </a:cxn>
                              <a:cxn ang="0">
                                <a:pos x="142" y="211"/>
                              </a:cxn>
                              <a:cxn ang="0">
                                <a:pos x="151" y="199"/>
                              </a:cxn>
                              <a:cxn ang="0">
                                <a:pos x="168" y="171"/>
                              </a:cxn>
                              <a:cxn ang="0">
                                <a:pos x="185" y="141"/>
                              </a:cxn>
                              <a:cxn ang="0">
                                <a:pos x="215" y="81"/>
                              </a:cxn>
                              <a:cxn ang="0">
                                <a:pos x="198" y="63"/>
                              </a:cxn>
                              <a:cxn ang="0">
                                <a:pos x="157" y="78"/>
                              </a:cxn>
                              <a:cxn ang="0">
                                <a:pos x="134" y="49"/>
                              </a:cxn>
                              <a:cxn ang="0">
                                <a:pos x="121" y="11"/>
                              </a:cxn>
                              <a:cxn ang="0">
                                <a:pos x="74" y="0"/>
                              </a:cxn>
                            </a:cxnLst>
                            <a:rect l="0" t="0" r="r" b="b"/>
                            <a:pathLst>
                              <a:path w="215" h="235">
                                <a:moveTo>
                                  <a:pt x="74" y="0"/>
                                </a:moveTo>
                                <a:lnTo>
                                  <a:pt x="53" y="13"/>
                                </a:lnTo>
                                <a:lnTo>
                                  <a:pt x="45" y="24"/>
                                </a:lnTo>
                                <a:lnTo>
                                  <a:pt x="66" y="24"/>
                                </a:lnTo>
                                <a:lnTo>
                                  <a:pt x="79" y="30"/>
                                </a:lnTo>
                                <a:lnTo>
                                  <a:pt x="86" y="43"/>
                                </a:lnTo>
                                <a:lnTo>
                                  <a:pt x="74" y="53"/>
                                </a:lnTo>
                                <a:lnTo>
                                  <a:pt x="70" y="66"/>
                                </a:lnTo>
                                <a:lnTo>
                                  <a:pt x="81" y="78"/>
                                </a:lnTo>
                                <a:lnTo>
                                  <a:pt x="87" y="91"/>
                                </a:lnTo>
                                <a:lnTo>
                                  <a:pt x="91" y="100"/>
                                </a:lnTo>
                                <a:lnTo>
                                  <a:pt x="83" y="106"/>
                                </a:lnTo>
                                <a:lnTo>
                                  <a:pt x="78" y="115"/>
                                </a:lnTo>
                                <a:lnTo>
                                  <a:pt x="62" y="125"/>
                                </a:lnTo>
                                <a:lnTo>
                                  <a:pt x="52" y="131"/>
                                </a:lnTo>
                                <a:lnTo>
                                  <a:pt x="44" y="140"/>
                                </a:lnTo>
                                <a:lnTo>
                                  <a:pt x="41" y="149"/>
                                </a:lnTo>
                                <a:lnTo>
                                  <a:pt x="41" y="160"/>
                                </a:lnTo>
                                <a:lnTo>
                                  <a:pt x="46" y="170"/>
                                </a:lnTo>
                                <a:lnTo>
                                  <a:pt x="53" y="176"/>
                                </a:lnTo>
                                <a:lnTo>
                                  <a:pt x="61" y="180"/>
                                </a:lnTo>
                                <a:lnTo>
                                  <a:pt x="72" y="184"/>
                                </a:lnTo>
                                <a:lnTo>
                                  <a:pt x="79" y="190"/>
                                </a:lnTo>
                                <a:lnTo>
                                  <a:pt x="82" y="196"/>
                                </a:lnTo>
                                <a:lnTo>
                                  <a:pt x="81" y="205"/>
                                </a:lnTo>
                                <a:lnTo>
                                  <a:pt x="77" y="212"/>
                                </a:lnTo>
                                <a:lnTo>
                                  <a:pt x="68" y="217"/>
                                </a:lnTo>
                                <a:lnTo>
                                  <a:pt x="56" y="219"/>
                                </a:lnTo>
                                <a:lnTo>
                                  <a:pt x="45" y="223"/>
                                </a:lnTo>
                                <a:lnTo>
                                  <a:pt x="35" y="226"/>
                                </a:lnTo>
                                <a:lnTo>
                                  <a:pt x="22" y="230"/>
                                </a:lnTo>
                                <a:lnTo>
                                  <a:pt x="11" y="233"/>
                                </a:lnTo>
                                <a:lnTo>
                                  <a:pt x="0" y="234"/>
                                </a:lnTo>
                                <a:lnTo>
                                  <a:pt x="7" y="235"/>
                                </a:lnTo>
                                <a:lnTo>
                                  <a:pt x="21" y="234"/>
                                </a:lnTo>
                                <a:lnTo>
                                  <a:pt x="41" y="234"/>
                                </a:lnTo>
                                <a:lnTo>
                                  <a:pt x="56" y="234"/>
                                </a:lnTo>
                                <a:lnTo>
                                  <a:pt x="71" y="233"/>
                                </a:lnTo>
                                <a:lnTo>
                                  <a:pt x="89" y="231"/>
                                </a:lnTo>
                                <a:lnTo>
                                  <a:pt x="106" y="228"/>
                                </a:lnTo>
                                <a:lnTo>
                                  <a:pt x="121" y="224"/>
                                </a:lnTo>
                                <a:lnTo>
                                  <a:pt x="133" y="218"/>
                                </a:lnTo>
                                <a:lnTo>
                                  <a:pt x="142" y="211"/>
                                </a:lnTo>
                                <a:lnTo>
                                  <a:pt x="151" y="199"/>
                                </a:lnTo>
                                <a:lnTo>
                                  <a:pt x="168" y="171"/>
                                </a:lnTo>
                                <a:lnTo>
                                  <a:pt x="185" y="141"/>
                                </a:lnTo>
                                <a:lnTo>
                                  <a:pt x="215" y="81"/>
                                </a:lnTo>
                                <a:lnTo>
                                  <a:pt x="198" y="63"/>
                                </a:lnTo>
                                <a:lnTo>
                                  <a:pt x="157" y="78"/>
                                </a:lnTo>
                                <a:lnTo>
                                  <a:pt x="134" y="49"/>
                                </a:lnTo>
                                <a:lnTo>
                                  <a:pt x="121" y="11"/>
                                </a:lnTo>
                                <a:lnTo>
                                  <a:pt x="7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8F6A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83" name="Freeform 5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1" y="3289"/>
                            <a:ext cx="16" cy="1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6" y="0"/>
                              </a:cxn>
                              <a:cxn ang="0">
                                <a:pos x="62" y="1"/>
                              </a:cxn>
                              <a:cxn ang="0">
                                <a:pos x="54" y="3"/>
                              </a:cxn>
                              <a:cxn ang="0">
                                <a:pos x="45" y="4"/>
                              </a:cxn>
                              <a:cxn ang="0">
                                <a:pos x="29" y="6"/>
                              </a:cxn>
                              <a:cxn ang="0">
                                <a:pos x="18" y="6"/>
                              </a:cxn>
                              <a:cxn ang="0">
                                <a:pos x="20" y="15"/>
                              </a:cxn>
                              <a:cxn ang="0">
                                <a:pos x="17" y="24"/>
                              </a:cxn>
                              <a:cxn ang="0">
                                <a:pos x="13" y="31"/>
                              </a:cxn>
                              <a:cxn ang="0">
                                <a:pos x="8" y="38"/>
                              </a:cxn>
                              <a:cxn ang="0">
                                <a:pos x="0" y="49"/>
                              </a:cxn>
                              <a:cxn ang="0">
                                <a:pos x="0" y="57"/>
                              </a:cxn>
                              <a:cxn ang="0">
                                <a:pos x="7" y="55"/>
                              </a:cxn>
                              <a:cxn ang="0">
                                <a:pos x="15" y="58"/>
                              </a:cxn>
                              <a:cxn ang="0">
                                <a:pos x="20" y="61"/>
                              </a:cxn>
                              <a:cxn ang="0">
                                <a:pos x="22" y="66"/>
                              </a:cxn>
                              <a:cxn ang="0">
                                <a:pos x="18" y="71"/>
                              </a:cxn>
                              <a:cxn ang="0">
                                <a:pos x="11" y="73"/>
                              </a:cxn>
                              <a:cxn ang="0">
                                <a:pos x="17" y="74"/>
                              </a:cxn>
                              <a:cxn ang="0">
                                <a:pos x="23" y="72"/>
                              </a:cxn>
                              <a:cxn ang="0">
                                <a:pos x="28" y="69"/>
                              </a:cxn>
                              <a:cxn ang="0">
                                <a:pos x="28" y="62"/>
                              </a:cxn>
                              <a:cxn ang="0">
                                <a:pos x="24" y="57"/>
                              </a:cxn>
                              <a:cxn ang="0">
                                <a:pos x="18" y="51"/>
                              </a:cxn>
                              <a:cxn ang="0">
                                <a:pos x="13" y="51"/>
                              </a:cxn>
                              <a:cxn ang="0">
                                <a:pos x="22" y="39"/>
                              </a:cxn>
                              <a:cxn ang="0">
                                <a:pos x="28" y="30"/>
                              </a:cxn>
                              <a:cxn ang="0">
                                <a:pos x="43" y="32"/>
                              </a:cxn>
                              <a:cxn ang="0">
                                <a:pos x="56" y="32"/>
                              </a:cxn>
                              <a:cxn ang="0">
                                <a:pos x="72" y="30"/>
                              </a:cxn>
                              <a:cxn ang="0">
                                <a:pos x="81" y="26"/>
                              </a:cxn>
                              <a:cxn ang="0">
                                <a:pos x="89" y="20"/>
                              </a:cxn>
                              <a:cxn ang="0">
                                <a:pos x="98" y="16"/>
                              </a:cxn>
                              <a:cxn ang="0">
                                <a:pos x="107" y="13"/>
                              </a:cxn>
                              <a:cxn ang="0">
                                <a:pos x="84" y="4"/>
                              </a:cxn>
                              <a:cxn ang="0">
                                <a:pos x="66" y="0"/>
                              </a:cxn>
                            </a:cxnLst>
                            <a:rect l="0" t="0" r="r" b="b"/>
                            <a:pathLst>
                              <a:path w="107" h="74">
                                <a:moveTo>
                                  <a:pt x="66" y="0"/>
                                </a:moveTo>
                                <a:lnTo>
                                  <a:pt x="62" y="1"/>
                                </a:lnTo>
                                <a:lnTo>
                                  <a:pt x="54" y="3"/>
                                </a:lnTo>
                                <a:lnTo>
                                  <a:pt x="45" y="4"/>
                                </a:lnTo>
                                <a:lnTo>
                                  <a:pt x="29" y="6"/>
                                </a:lnTo>
                                <a:lnTo>
                                  <a:pt x="18" y="6"/>
                                </a:lnTo>
                                <a:lnTo>
                                  <a:pt x="20" y="15"/>
                                </a:lnTo>
                                <a:lnTo>
                                  <a:pt x="17" y="24"/>
                                </a:lnTo>
                                <a:lnTo>
                                  <a:pt x="13" y="31"/>
                                </a:lnTo>
                                <a:lnTo>
                                  <a:pt x="8" y="38"/>
                                </a:lnTo>
                                <a:lnTo>
                                  <a:pt x="0" y="49"/>
                                </a:lnTo>
                                <a:lnTo>
                                  <a:pt x="0" y="57"/>
                                </a:lnTo>
                                <a:lnTo>
                                  <a:pt x="7" y="55"/>
                                </a:lnTo>
                                <a:lnTo>
                                  <a:pt x="15" y="58"/>
                                </a:lnTo>
                                <a:lnTo>
                                  <a:pt x="20" y="61"/>
                                </a:lnTo>
                                <a:lnTo>
                                  <a:pt x="22" y="66"/>
                                </a:lnTo>
                                <a:lnTo>
                                  <a:pt x="18" y="71"/>
                                </a:lnTo>
                                <a:lnTo>
                                  <a:pt x="11" y="73"/>
                                </a:lnTo>
                                <a:lnTo>
                                  <a:pt x="17" y="74"/>
                                </a:lnTo>
                                <a:lnTo>
                                  <a:pt x="23" y="72"/>
                                </a:lnTo>
                                <a:lnTo>
                                  <a:pt x="28" y="69"/>
                                </a:lnTo>
                                <a:lnTo>
                                  <a:pt x="28" y="62"/>
                                </a:lnTo>
                                <a:lnTo>
                                  <a:pt x="24" y="57"/>
                                </a:lnTo>
                                <a:lnTo>
                                  <a:pt x="18" y="51"/>
                                </a:lnTo>
                                <a:lnTo>
                                  <a:pt x="13" y="51"/>
                                </a:lnTo>
                                <a:lnTo>
                                  <a:pt x="22" y="39"/>
                                </a:lnTo>
                                <a:lnTo>
                                  <a:pt x="28" y="30"/>
                                </a:lnTo>
                                <a:lnTo>
                                  <a:pt x="43" y="32"/>
                                </a:lnTo>
                                <a:lnTo>
                                  <a:pt x="56" y="32"/>
                                </a:lnTo>
                                <a:lnTo>
                                  <a:pt x="72" y="30"/>
                                </a:lnTo>
                                <a:lnTo>
                                  <a:pt x="81" y="26"/>
                                </a:lnTo>
                                <a:lnTo>
                                  <a:pt x="89" y="20"/>
                                </a:lnTo>
                                <a:lnTo>
                                  <a:pt x="98" y="16"/>
                                </a:lnTo>
                                <a:lnTo>
                                  <a:pt x="107" y="13"/>
                                </a:lnTo>
                                <a:lnTo>
                                  <a:pt x="84" y="4"/>
                                </a:lnTo>
                                <a:lnTo>
                                  <a:pt x="6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8F6A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84" name="Freeform 5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9" y="3290"/>
                            <a:ext cx="3" cy="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1"/>
                              </a:cxn>
                              <a:cxn ang="0">
                                <a:pos x="12" y="2"/>
                              </a:cxn>
                              <a:cxn ang="0">
                                <a:pos x="17" y="5"/>
                              </a:cxn>
                              <a:cxn ang="0">
                                <a:pos x="21" y="7"/>
                              </a:cxn>
                              <a:cxn ang="0">
                                <a:pos x="21" y="12"/>
                              </a:cxn>
                              <a:cxn ang="0">
                                <a:pos x="20" y="21"/>
                              </a:cxn>
                              <a:cxn ang="0">
                                <a:pos x="17" y="27"/>
                              </a:cxn>
                              <a:cxn ang="0">
                                <a:pos x="13" y="34"/>
                              </a:cxn>
                              <a:cxn ang="0">
                                <a:pos x="14" y="27"/>
                              </a:cxn>
                              <a:cxn ang="0">
                                <a:pos x="13" y="21"/>
                              </a:cxn>
                              <a:cxn ang="0">
                                <a:pos x="12" y="19"/>
                              </a:cxn>
                              <a:cxn ang="0">
                                <a:pos x="8" y="16"/>
                              </a:cxn>
                              <a:cxn ang="0">
                                <a:pos x="4" y="11"/>
                              </a:cxn>
                              <a:cxn ang="0">
                                <a:pos x="0" y="6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1" h="34">
                                <a:moveTo>
                                  <a:pt x="0" y="0"/>
                                </a:moveTo>
                                <a:lnTo>
                                  <a:pt x="6" y="1"/>
                                </a:lnTo>
                                <a:lnTo>
                                  <a:pt x="12" y="2"/>
                                </a:lnTo>
                                <a:lnTo>
                                  <a:pt x="17" y="5"/>
                                </a:lnTo>
                                <a:lnTo>
                                  <a:pt x="21" y="7"/>
                                </a:lnTo>
                                <a:lnTo>
                                  <a:pt x="21" y="12"/>
                                </a:lnTo>
                                <a:lnTo>
                                  <a:pt x="20" y="21"/>
                                </a:lnTo>
                                <a:lnTo>
                                  <a:pt x="17" y="27"/>
                                </a:lnTo>
                                <a:lnTo>
                                  <a:pt x="13" y="34"/>
                                </a:lnTo>
                                <a:lnTo>
                                  <a:pt x="14" y="27"/>
                                </a:lnTo>
                                <a:lnTo>
                                  <a:pt x="13" y="21"/>
                                </a:lnTo>
                                <a:lnTo>
                                  <a:pt x="12" y="19"/>
                                </a:lnTo>
                                <a:lnTo>
                                  <a:pt x="8" y="16"/>
                                </a:lnTo>
                                <a:lnTo>
                                  <a:pt x="4" y="11"/>
                                </a:lnTo>
                                <a:lnTo>
                                  <a:pt x="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8F6A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85" name="Group 5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9" y="3300"/>
                          <a:ext cx="3" cy="6"/>
                          <a:chOff x="679" y="3300"/>
                          <a:chExt cx="3" cy="6"/>
                        </a:xfrm>
                      </p:grpSpPr>
                      <p:sp>
                        <p:nvSpPr>
                          <p:cNvPr id="290386" name="Oval 5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0" y="3300"/>
                            <a:ext cx="2" cy="2"/>
                          </a:xfrm>
                          <a:prstGeom prst="ellipse">
                            <a:avLst/>
                          </a:prstGeom>
                          <a:solidFill>
                            <a:srgbClr val="FF7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87" name="Freeform 5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0" y="3302"/>
                            <a:ext cx="1" cy="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" y="4"/>
                              </a:cxn>
                              <a:cxn ang="0">
                                <a:pos x="6" y="9"/>
                              </a:cxn>
                              <a:cxn ang="0">
                                <a:pos x="8" y="14"/>
                              </a:cxn>
                              <a:cxn ang="0">
                                <a:pos x="9" y="8"/>
                              </a:cxn>
                              <a:cxn ang="0">
                                <a:pos x="12" y="3"/>
                              </a:cxn>
                              <a:cxn ang="0">
                                <a:pos x="7" y="3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12" h="14">
                                <a:moveTo>
                                  <a:pt x="0" y="0"/>
                                </a:moveTo>
                                <a:lnTo>
                                  <a:pt x="3" y="4"/>
                                </a:lnTo>
                                <a:lnTo>
                                  <a:pt x="6" y="9"/>
                                </a:lnTo>
                                <a:lnTo>
                                  <a:pt x="8" y="14"/>
                                </a:lnTo>
                                <a:lnTo>
                                  <a:pt x="9" y="8"/>
                                </a:lnTo>
                                <a:lnTo>
                                  <a:pt x="12" y="3"/>
                                </a:lnTo>
                                <a:lnTo>
                                  <a:pt x="7" y="3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7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88" name="Freeform 5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9" y="3302"/>
                            <a:ext cx="2" cy="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0"/>
                              </a:cxn>
                              <a:cxn ang="0">
                                <a:pos x="4" y="7"/>
                              </a:cxn>
                              <a:cxn ang="0">
                                <a:pos x="9" y="10"/>
                              </a:cxn>
                              <a:cxn ang="0">
                                <a:pos x="10" y="13"/>
                              </a:cxn>
                              <a:cxn ang="0">
                                <a:pos x="9" y="18"/>
                              </a:cxn>
                              <a:cxn ang="0">
                                <a:pos x="4" y="14"/>
                              </a:cxn>
                              <a:cxn ang="0">
                                <a:pos x="2" y="11"/>
                              </a:cxn>
                              <a:cxn ang="0">
                                <a:pos x="0" y="6"/>
                              </a:cxn>
                              <a:cxn ang="0">
                                <a:pos x="1" y="0"/>
                              </a:cxn>
                            </a:cxnLst>
                            <a:rect l="0" t="0" r="r" b="b"/>
                            <a:pathLst>
                              <a:path w="10" h="18">
                                <a:moveTo>
                                  <a:pt x="1" y="0"/>
                                </a:moveTo>
                                <a:lnTo>
                                  <a:pt x="4" y="7"/>
                                </a:lnTo>
                                <a:lnTo>
                                  <a:pt x="9" y="10"/>
                                </a:lnTo>
                                <a:lnTo>
                                  <a:pt x="10" y="13"/>
                                </a:lnTo>
                                <a:lnTo>
                                  <a:pt x="9" y="18"/>
                                </a:lnTo>
                                <a:lnTo>
                                  <a:pt x="4" y="14"/>
                                </a:lnTo>
                                <a:lnTo>
                                  <a:pt x="2" y="11"/>
                                </a:lnTo>
                                <a:lnTo>
                                  <a:pt x="0" y="6"/>
                                </a:lnTo>
                                <a:lnTo>
                                  <a:pt x="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7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sp>
                  <p:nvSpPr>
                    <p:cNvPr id="290389" name="Freeform 597"/>
                    <p:cNvSpPr>
                      <a:spLocks/>
                    </p:cNvSpPr>
                    <p:nvPr/>
                  </p:nvSpPr>
                  <p:spPr bwMode="auto">
                    <a:xfrm>
                      <a:off x="685" y="3289"/>
                      <a:ext cx="8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"/>
                        </a:cxn>
                        <a:cxn ang="0">
                          <a:pos x="0" y="9"/>
                        </a:cxn>
                        <a:cxn ang="0">
                          <a:pos x="8" y="5"/>
                        </a:cxn>
                        <a:cxn ang="0">
                          <a:pos x="21" y="3"/>
                        </a:cxn>
                        <a:cxn ang="0">
                          <a:pos x="31" y="5"/>
                        </a:cxn>
                        <a:cxn ang="0">
                          <a:pos x="40" y="9"/>
                        </a:cxn>
                        <a:cxn ang="0">
                          <a:pos x="50" y="13"/>
                        </a:cxn>
                        <a:cxn ang="0">
                          <a:pos x="40" y="7"/>
                        </a:cxn>
                        <a:cxn ang="0">
                          <a:pos x="33" y="3"/>
                        </a:cxn>
                        <a:cxn ang="0">
                          <a:pos x="23" y="1"/>
                        </a:cxn>
                        <a:cxn ang="0">
                          <a:pos x="18" y="0"/>
                        </a:cxn>
                        <a:cxn ang="0">
                          <a:pos x="8" y="2"/>
                        </a:cxn>
                        <a:cxn ang="0">
                          <a:pos x="3" y="5"/>
                        </a:cxn>
                      </a:cxnLst>
                      <a:rect l="0" t="0" r="r" b="b"/>
                      <a:pathLst>
                        <a:path w="50" h="13">
                          <a:moveTo>
                            <a:pt x="3" y="5"/>
                          </a:moveTo>
                          <a:lnTo>
                            <a:pt x="0" y="9"/>
                          </a:lnTo>
                          <a:lnTo>
                            <a:pt x="8" y="5"/>
                          </a:lnTo>
                          <a:lnTo>
                            <a:pt x="21" y="3"/>
                          </a:lnTo>
                          <a:lnTo>
                            <a:pt x="31" y="5"/>
                          </a:lnTo>
                          <a:lnTo>
                            <a:pt x="40" y="9"/>
                          </a:lnTo>
                          <a:lnTo>
                            <a:pt x="50" y="13"/>
                          </a:lnTo>
                          <a:lnTo>
                            <a:pt x="40" y="7"/>
                          </a:lnTo>
                          <a:lnTo>
                            <a:pt x="33" y="3"/>
                          </a:lnTo>
                          <a:lnTo>
                            <a:pt x="23" y="1"/>
                          </a:lnTo>
                          <a:lnTo>
                            <a:pt x="18" y="0"/>
                          </a:lnTo>
                          <a:lnTo>
                            <a:pt x="8" y="2"/>
                          </a:lnTo>
                          <a:lnTo>
                            <a:pt x="3" y="5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390" name="Group 598"/>
                  <p:cNvGrpSpPr>
                    <a:grpSpLocks/>
                  </p:cNvGrpSpPr>
                  <p:nvPr/>
                </p:nvGrpSpPr>
                <p:grpSpPr bwMode="auto">
                  <a:xfrm>
                    <a:off x="679" y="3291"/>
                    <a:ext cx="13" cy="19"/>
                    <a:chOff x="679" y="3291"/>
                    <a:chExt cx="13" cy="19"/>
                  </a:xfrm>
                </p:grpSpPr>
                <p:grpSp>
                  <p:nvGrpSpPr>
                    <p:cNvPr id="290391" name="Group 5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1" y="3305"/>
                      <a:ext cx="8" cy="5"/>
                      <a:chOff x="681" y="3305"/>
                      <a:chExt cx="8" cy="5"/>
                    </a:xfrm>
                  </p:grpSpPr>
                  <p:sp>
                    <p:nvSpPr>
                      <p:cNvPr id="290392" name="Freeform 6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81" y="3305"/>
                        <a:ext cx="8" cy="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3" y="0"/>
                          </a:cxn>
                          <a:cxn ang="0">
                            <a:pos x="10" y="0"/>
                          </a:cxn>
                          <a:cxn ang="0">
                            <a:pos x="19" y="2"/>
                          </a:cxn>
                          <a:cxn ang="0">
                            <a:pos x="29" y="4"/>
                          </a:cxn>
                          <a:cxn ang="0">
                            <a:pos x="58" y="7"/>
                          </a:cxn>
                          <a:cxn ang="0">
                            <a:pos x="41" y="14"/>
                          </a:cxn>
                          <a:cxn ang="0">
                            <a:pos x="32" y="20"/>
                          </a:cxn>
                          <a:cxn ang="0">
                            <a:pos x="20" y="25"/>
                          </a:cxn>
                          <a:cxn ang="0">
                            <a:pos x="12" y="29"/>
                          </a:cxn>
                          <a:cxn ang="0">
                            <a:pos x="7" y="29"/>
                          </a:cxn>
                          <a:cxn ang="0">
                            <a:pos x="3" y="27"/>
                          </a:cxn>
                          <a:cxn ang="0">
                            <a:pos x="2" y="21"/>
                          </a:cxn>
                          <a:cxn ang="0">
                            <a:pos x="4" y="17"/>
                          </a:cxn>
                          <a:cxn ang="0">
                            <a:pos x="7" y="13"/>
                          </a:cxn>
                          <a:cxn ang="0">
                            <a:pos x="3" y="11"/>
                          </a:cxn>
                          <a:cxn ang="0">
                            <a:pos x="1" y="7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58" h="29">
                            <a:moveTo>
                              <a:pt x="0" y="2"/>
                            </a:moveTo>
                            <a:lnTo>
                              <a:pt x="3" y="0"/>
                            </a:lnTo>
                            <a:lnTo>
                              <a:pt x="10" y="0"/>
                            </a:lnTo>
                            <a:lnTo>
                              <a:pt x="19" y="2"/>
                            </a:lnTo>
                            <a:lnTo>
                              <a:pt x="29" y="4"/>
                            </a:lnTo>
                            <a:lnTo>
                              <a:pt x="58" y="7"/>
                            </a:lnTo>
                            <a:lnTo>
                              <a:pt x="41" y="14"/>
                            </a:lnTo>
                            <a:lnTo>
                              <a:pt x="32" y="20"/>
                            </a:lnTo>
                            <a:lnTo>
                              <a:pt x="20" y="25"/>
                            </a:lnTo>
                            <a:lnTo>
                              <a:pt x="12" y="29"/>
                            </a:lnTo>
                            <a:lnTo>
                              <a:pt x="7" y="29"/>
                            </a:lnTo>
                            <a:lnTo>
                              <a:pt x="3" y="27"/>
                            </a:lnTo>
                            <a:lnTo>
                              <a:pt x="2" y="21"/>
                            </a:lnTo>
                            <a:lnTo>
                              <a:pt x="4" y="17"/>
                            </a:lnTo>
                            <a:lnTo>
                              <a:pt x="7" y="13"/>
                            </a:lnTo>
                            <a:lnTo>
                              <a:pt x="3" y="11"/>
                            </a:lnTo>
                            <a:lnTo>
                              <a:pt x="1" y="7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93" name="Freeform 6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81" y="3306"/>
                        <a:ext cx="8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9"/>
                          </a:cxn>
                          <a:cxn ang="0">
                            <a:pos x="6" y="7"/>
                          </a:cxn>
                          <a:cxn ang="0">
                            <a:pos x="14" y="5"/>
                          </a:cxn>
                          <a:cxn ang="0">
                            <a:pos x="24" y="4"/>
                          </a:cxn>
                          <a:cxn ang="0">
                            <a:pos x="31" y="5"/>
                          </a:cxn>
                          <a:cxn ang="0">
                            <a:pos x="43" y="4"/>
                          </a:cxn>
                          <a:cxn ang="0">
                            <a:pos x="52" y="0"/>
                          </a:cxn>
                          <a:cxn ang="0">
                            <a:pos x="48" y="2"/>
                          </a:cxn>
                          <a:cxn ang="0">
                            <a:pos x="35" y="2"/>
                          </a:cxn>
                          <a:cxn ang="0">
                            <a:pos x="29" y="3"/>
                          </a:cxn>
                          <a:cxn ang="0">
                            <a:pos x="21" y="2"/>
                          </a:cxn>
                          <a:cxn ang="0">
                            <a:pos x="7" y="4"/>
                          </a:cxn>
                          <a:cxn ang="0">
                            <a:pos x="0" y="4"/>
                          </a:cxn>
                          <a:cxn ang="0">
                            <a:pos x="4" y="6"/>
                          </a:cxn>
                          <a:cxn ang="0">
                            <a:pos x="1" y="9"/>
                          </a:cxn>
                        </a:cxnLst>
                        <a:rect l="0" t="0" r="r" b="b"/>
                        <a:pathLst>
                          <a:path w="52" h="9">
                            <a:moveTo>
                              <a:pt x="1" y="9"/>
                            </a:moveTo>
                            <a:lnTo>
                              <a:pt x="6" y="7"/>
                            </a:lnTo>
                            <a:lnTo>
                              <a:pt x="14" y="5"/>
                            </a:lnTo>
                            <a:lnTo>
                              <a:pt x="24" y="4"/>
                            </a:lnTo>
                            <a:lnTo>
                              <a:pt x="31" y="5"/>
                            </a:lnTo>
                            <a:lnTo>
                              <a:pt x="43" y="4"/>
                            </a:lnTo>
                            <a:lnTo>
                              <a:pt x="52" y="0"/>
                            </a:lnTo>
                            <a:lnTo>
                              <a:pt x="48" y="2"/>
                            </a:lnTo>
                            <a:lnTo>
                              <a:pt x="35" y="2"/>
                            </a:lnTo>
                            <a:lnTo>
                              <a:pt x="29" y="3"/>
                            </a:lnTo>
                            <a:lnTo>
                              <a:pt x="21" y="2"/>
                            </a:lnTo>
                            <a:lnTo>
                              <a:pt x="7" y="4"/>
                            </a:lnTo>
                            <a:lnTo>
                              <a:pt x="0" y="4"/>
                            </a:lnTo>
                            <a:lnTo>
                              <a:pt x="4" y="6"/>
                            </a:lnTo>
                            <a:lnTo>
                              <a:pt x="1" y="9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94" name="Freeform 6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82" y="3307"/>
                        <a:ext cx="3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3"/>
                          </a:cxn>
                          <a:cxn ang="0">
                            <a:pos x="0" y="6"/>
                          </a:cxn>
                          <a:cxn ang="0">
                            <a:pos x="1" y="9"/>
                          </a:cxn>
                          <a:cxn ang="0">
                            <a:pos x="4" y="10"/>
                          </a:cxn>
                          <a:cxn ang="0">
                            <a:pos x="9" y="8"/>
                          </a:cxn>
                          <a:cxn ang="0">
                            <a:pos x="14" y="3"/>
                          </a:cxn>
                          <a:cxn ang="0">
                            <a:pos x="22" y="0"/>
                          </a:cxn>
                          <a:cxn ang="0">
                            <a:pos x="17" y="0"/>
                          </a:cxn>
                          <a:cxn ang="0">
                            <a:pos x="9" y="1"/>
                          </a:cxn>
                          <a:cxn ang="0">
                            <a:pos x="3" y="3"/>
                          </a:cxn>
                        </a:cxnLst>
                        <a:rect l="0" t="0" r="r" b="b"/>
                        <a:pathLst>
                          <a:path w="22" h="10">
                            <a:moveTo>
                              <a:pt x="3" y="3"/>
                            </a:moveTo>
                            <a:lnTo>
                              <a:pt x="0" y="6"/>
                            </a:lnTo>
                            <a:lnTo>
                              <a:pt x="1" y="9"/>
                            </a:lnTo>
                            <a:lnTo>
                              <a:pt x="4" y="10"/>
                            </a:lnTo>
                            <a:lnTo>
                              <a:pt x="9" y="8"/>
                            </a:lnTo>
                            <a:lnTo>
                              <a:pt x="14" y="3"/>
                            </a:lnTo>
                            <a:lnTo>
                              <a:pt x="22" y="0"/>
                            </a:lnTo>
                            <a:lnTo>
                              <a:pt x="17" y="0"/>
                            </a:lnTo>
                            <a:lnTo>
                              <a:pt x="9" y="1"/>
                            </a:lnTo>
                            <a:lnTo>
                              <a:pt x="3" y="3"/>
                            </a:lnTo>
                            <a:close/>
                          </a:path>
                        </a:pathLst>
                      </a:custGeom>
                      <a:solidFill>
                        <a:srgbClr val="FF1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290395" name="Group 6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9" y="3291"/>
                      <a:ext cx="13" cy="3"/>
                      <a:chOff x="679" y="3291"/>
                      <a:chExt cx="13" cy="3"/>
                    </a:xfrm>
                  </p:grpSpPr>
                  <p:grpSp>
                    <p:nvGrpSpPr>
                      <p:cNvPr id="290396" name="Group 6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5" y="3291"/>
                        <a:ext cx="7" cy="3"/>
                        <a:chOff x="685" y="3291"/>
                        <a:chExt cx="7" cy="3"/>
                      </a:xfrm>
                    </p:grpSpPr>
                    <p:sp>
                      <p:nvSpPr>
                        <p:cNvPr id="290397" name="Freeform 6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86" y="3291"/>
                          <a:ext cx="6" cy="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" y="0"/>
                            </a:cxn>
                            <a:cxn ang="0">
                              <a:pos x="17" y="0"/>
                            </a:cxn>
                            <a:cxn ang="0">
                              <a:pos x="29" y="2"/>
                            </a:cxn>
                            <a:cxn ang="0">
                              <a:pos x="39" y="5"/>
                            </a:cxn>
                            <a:cxn ang="0">
                              <a:pos x="33" y="5"/>
                            </a:cxn>
                            <a:cxn ang="0">
                              <a:pos x="28" y="8"/>
                            </a:cxn>
                            <a:cxn ang="0">
                              <a:pos x="20" y="11"/>
                            </a:cxn>
                            <a:cxn ang="0">
                              <a:pos x="3" y="12"/>
                            </a:cxn>
                            <a:cxn ang="0">
                              <a:pos x="0" y="8"/>
                            </a:cxn>
                            <a:cxn ang="0">
                              <a:pos x="0" y="3"/>
                            </a:cxn>
                            <a:cxn ang="0">
                              <a:pos x="9" y="0"/>
                            </a:cxn>
                          </a:cxnLst>
                          <a:rect l="0" t="0" r="r" b="b"/>
                          <a:pathLst>
                            <a:path w="39" h="12">
                              <a:moveTo>
                                <a:pt x="9" y="0"/>
                              </a:moveTo>
                              <a:lnTo>
                                <a:pt x="17" y="0"/>
                              </a:lnTo>
                              <a:lnTo>
                                <a:pt x="29" y="2"/>
                              </a:lnTo>
                              <a:lnTo>
                                <a:pt x="39" y="5"/>
                              </a:lnTo>
                              <a:lnTo>
                                <a:pt x="33" y="5"/>
                              </a:lnTo>
                              <a:lnTo>
                                <a:pt x="28" y="8"/>
                              </a:lnTo>
                              <a:lnTo>
                                <a:pt x="20" y="11"/>
                              </a:lnTo>
                              <a:lnTo>
                                <a:pt x="3" y="12"/>
                              </a:lnTo>
                              <a:lnTo>
                                <a:pt x="0" y="8"/>
                              </a:lnTo>
                              <a:lnTo>
                                <a:pt x="0" y="3"/>
                              </a:lnTo>
                              <a:lnTo>
                                <a:pt x="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398" name="Oval 6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7" y="3292"/>
                          <a:ext cx="2" cy="1"/>
                        </a:xfrm>
                        <a:prstGeom prst="ellipse">
                          <a:avLst/>
                        </a:prstGeom>
                        <a:solidFill>
                          <a:srgbClr val="000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290399" name="Group 6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6" y="3291"/>
                          <a:ext cx="4" cy="2"/>
                          <a:chOff x="686" y="3291"/>
                          <a:chExt cx="4" cy="2"/>
                        </a:xfrm>
                      </p:grpSpPr>
                      <p:sp>
                        <p:nvSpPr>
                          <p:cNvPr id="290400" name="Oval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6" y="3291"/>
                            <a:ext cx="4" cy="2"/>
                          </a:xfrm>
                          <a:prstGeom prst="ellipse">
                            <a:avLst/>
                          </a:prstGeom>
                          <a:solidFill>
                            <a:srgbClr val="001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401" name="Oval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7" y="3291"/>
                            <a:ext cx="2" cy="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402" name="Oval 6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8" y="3291"/>
                          <a:ext cx="1" cy="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290403" name="Group 6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5" y="3291"/>
                          <a:ext cx="7" cy="3"/>
                          <a:chOff x="685" y="3291"/>
                          <a:chExt cx="7" cy="3"/>
                        </a:xfrm>
                      </p:grpSpPr>
                      <p:sp>
                        <p:nvSpPr>
                          <p:cNvPr id="290404" name="Freeform 6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5" y="3291"/>
                            <a:ext cx="7" cy="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"/>
                              </a:cxn>
                              <a:cxn ang="0">
                                <a:pos x="7" y="8"/>
                              </a:cxn>
                              <a:cxn ang="0">
                                <a:pos x="11" y="7"/>
                              </a:cxn>
                              <a:cxn ang="0">
                                <a:pos x="19" y="5"/>
                              </a:cxn>
                              <a:cxn ang="0">
                                <a:pos x="23" y="3"/>
                              </a:cxn>
                              <a:cxn ang="0">
                                <a:pos x="26" y="5"/>
                              </a:cxn>
                              <a:cxn ang="0">
                                <a:pos x="33" y="5"/>
                              </a:cxn>
                              <a:cxn ang="0">
                                <a:pos x="38" y="7"/>
                              </a:cxn>
                              <a:cxn ang="0">
                                <a:pos x="41" y="8"/>
                              </a:cxn>
                              <a:cxn ang="0">
                                <a:pos x="47" y="10"/>
                              </a:cxn>
                              <a:cxn ang="0">
                                <a:pos x="51" y="11"/>
                              </a:cxn>
                              <a:cxn ang="0">
                                <a:pos x="47" y="8"/>
                              </a:cxn>
                              <a:cxn ang="0">
                                <a:pos x="40" y="6"/>
                              </a:cxn>
                              <a:cxn ang="0">
                                <a:pos x="34" y="3"/>
                              </a:cxn>
                              <a:cxn ang="0">
                                <a:pos x="29" y="2"/>
                              </a:cxn>
                              <a:cxn ang="0">
                                <a:pos x="22" y="0"/>
                              </a:cxn>
                              <a:cxn ang="0">
                                <a:pos x="17" y="2"/>
                              </a:cxn>
                              <a:cxn ang="0">
                                <a:pos x="7" y="5"/>
                              </a:cxn>
                              <a:cxn ang="0">
                                <a:pos x="0" y="4"/>
                              </a:cxn>
                            </a:cxnLst>
                            <a:rect l="0" t="0" r="r" b="b"/>
                            <a:pathLst>
                              <a:path w="51" h="11">
                                <a:moveTo>
                                  <a:pt x="0" y="4"/>
                                </a:moveTo>
                                <a:lnTo>
                                  <a:pt x="7" y="8"/>
                                </a:lnTo>
                                <a:lnTo>
                                  <a:pt x="11" y="7"/>
                                </a:lnTo>
                                <a:lnTo>
                                  <a:pt x="19" y="5"/>
                                </a:lnTo>
                                <a:lnTo>
                                  <a:pt x="23" y="3"/>
                                </a:lnTo>
                                <a:lnTo>
                                  <a:pt x="26" y="5"/>
                                </a:lnTo>
                                <a:lnTo>
                                  <a:pt x="33" y="5"/>
                                </a:lnTo>
                                <a:lnTo>
                                  <a:pt x="38" y="7"/>
                                </a:lnTo>
                                <a:lnTo>
                                  <a:pt x="41" y="8"/>
                                </a:lnTo>
                                <a:lnTo>
                                  <a:pt x="47" y="10"/>
                                </a:lnTo>
                                <a:lnTo>
                                  <a:pt x="51" y="11"/>
                                </a:lnTo>
                                <a:lnTo>
                                  <a:pt x="47" y="8"/>
                                </a:lnTo>
                                <a:lnTo>
                                  <a:pt x="40" y="6"/>
                                </a:lnTo>
                                <a:lnTo>
                                  <a:pt x="34" y="3"/>
                                </a:lnTo>
                                <a:lnTo>
                                  <a:pt x="29" y="2"/>
                                </a:lnTo>
                                <a:lnTo>
                                  <a:pt x="22" y="0"/>
                                </a:lnTo>
                                <a:lnTo>
                                  <a:pt x="17" y="2"/>
                                </a:lnTo>
                                <a:lnTo>
                                  <a:pt x="7" y="5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405" name="Freeform 6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6" y="3292"/>
                            <a:ext cx="5" cy="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3"/>
                              </a:cxn>
                              <a:cxn ang="0">
                                <a:pos x="9" y="5"/>
                              </a:cxn>
                              <a:cxn ang="0">
                                <a:pos x="13" y="6"/>
                              </a:cxn>
                              <a:cxn ang="0">
                                <a:pos x="21" y="4"/>
                              </a:cxn>
                              <a:cxn ang="0">
                                <a:pos x="25" y="3"/>
                              </a:cxn>
                              <a:cxn ang="0">
                                <a:pos x="30" y="1"/>
                              </a:cxn>
                              <a:cxn ang="0">
                                <a:pos x="34" y="0"/>
                              </a:cxn>
                              <a:cxn ang="0">
                                <a:pos x="36" y="0"/>
                              </a:cxn>
                              <a:cxn ang="0">
                                <a:pos x="30" y="3"/>
                              </a:cxn>
                              <a:cxn ang="0">
                                <a:pos x="26" y="4"/>
                              </a:cxn>
                              <a:cxn ang="0">
                                <a:pos x="22" y="6"/>
                              </a:cxn>
                              <a:cxn ang="0">
                                <a:pos x="17" y="8"/>
                              </a:cxn>
                              <a:cxn ang="0">
                                <a:pos x="14" y="8"/>
                              </a:cxn>
                              <a:cxn ang="0">
                                <a:pos x="10" y="9"/>
                              </a:cxn>
                              <a:cxn ang="0">
                                <a:pos x="0" y="10"/>
                              </a:cxn>
                              <a:cxn ang="0">
                                <a:pos x="4" y="7"/>
                              </a:cxn>
                              <a:cxn ang="0">
                                <a:pos x="1" y="3"/>
                              </a:cxn>
                            </a:cxnLst>
                            <a:rect l="0" t="0" r="r" b="b"/>
                            <a:pathLst>
                              <a:path w="36" h="10">
                                <a:moveTo>
                                  <a:pt x="1" y="3"/>
                                </a:moveTo>
                                <a:lnTo>
                                  <a:pt x="9" y="5"/>
                                </a:lnTo>
                                <a:lnTo>
                                  <a:pt x="13" y="6"/>
                                </a:lnTo>
                                <a:lnTo>
                                  <a:pt x="21" y="4"/>
                                </a:lnTo>
                                <a:lnTo>
                                  <a:pt x="25" y="3"/>
                                </a:lnTo>
                                <a:lnTo>
                                  <a:pt x="30" y="1"/>
                                </a:lnTo>
                                <a:lnTo>
                                  <a:pt x="34" y="0"/>
                                </a:lnTo>
                                <a:lnTo>
                                  <a:pt x="36" y="0"/>
                                </a:lnTo>
                                <a:lnTo>
                                  <a:pt x="30" y="3"/>
                                </a:lnTo>
                                <a:lnTo>
                                  <a:pt x="26" y="4"/>
                                </a:lnTo>
                                <a:lnTo>
                                  <a:pt x="22" y="6"/>
                                </a:lnTo>
                                <a:lnTo>
                                  <a:pt x="17" y="8"/>
                                </a:lnTo>
                                <a:lnTo>
                                  <a:pt x="14" y="8"/>
                                </a:lnTo>
                                <a:lnTo>
                                  <a:pt x="10" y="9"/>
                                </a:lnTo>
                                <a:lnTo>
                                  <a:pt x="0" y="10"/>
                                </a:lnTo>
                                <a:lnTo>
                                  <a:pt x="4" y="7"/>
                                </a:lnTo>
                                <a:lnTo>
                                  <a:pt x="1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90406" name="Group 6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9" y="3292"/>
                        <a:ext cx="3" cy="2"/>
                        <a:chOff x="679" y="3292"/>
                        <a:chExt cx="3" cy="2"/>
                      </a:xfrm>
                    </p:grpSpPr>
                    <p:sp>
                      <p:nvSpPr>
                        <p:cNvPr id="290407" name="Oval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0" y="3292"/>
                          <a:ext cx="1" cy="2"/>
                        </a:xfrm>
                        <a:prstGeom prst="ellipse">
                          <a:avLst/>
                        </a:prstGeom>
                        <a:solidFill>
                          <a:srgbClr val="000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290408" name="Group 6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0" y="3292"/>
                          <a:ext cx="2" cy="2"/>
                          <a:chOff x="680" y="3292"/>
                          <a:chExt cx="2" cy="2"/>
                        </a:xfrm>
                      </p:grpSpPr>
                      <p:sp>
                        <p:nvSpPr>
                          <p:cNvPr id="290409" name="Freeform 6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0" y="3292"/>
                            <a:ext cx="2" cy="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2"/>
                              </a:cxn>
                              <a:cxn ang="0">
                                <a:pos x="0" y="1"/>
                              </a:cxn>
                              <a:cxn ang="0">
                                <a:pos x="7" y="0"/>
                              </a:cxn>
                              <a:cxn ang="0">
                                <a:pos x="11" y="1"/>
                              </a:cxn>
                              <a:cxn ang="0">
                                <a:pos x="14" y="5"/>
                              </a:cxn>
                              <a:cxn ang="0">
                                <a:pos x="11" y="10"/>
                              </a:cxn>
                              <a:cxn ang="0">
                                <a:pos x="7" y="12"/>
                              </a:cxn>
                              <a:cxn ang="0">
                                <a:pos x="5" y="10"/>
                              </a:cxn>
                              <a:cxn ang="0">
                                <a:pos x="1" y="6"/>
                              </a:cxn>
                              <a:cxn ang="0">
                                <a:pos x="1" y="2"/>
                              </a:cxn>
                            </a:cxnLst>
                            <a:rect l="0" t="0" r="r" b="b"/>
                            <a:pathLst>
                              <a:path w="14" h="12">
                                <a:moveTo>
                                  <a:pt x="1" y="2"/>
                                </a:moveTo>
                                <a:lnTo>
                                  <a:pt x="0" y="1"/>
                                </a:lnTo>
                                <a:lnTo>
                                  <a:pt x="7" y="0"/>
                                </a:lnTo>
                                <a:lnTo>
                                  <a:pt x="11" y="1"/>
                                </a:lnTo>
                                <a:lnTo>
                                  <a:pt x="14" y="5"/>
                                </a:lnTo>
                                <a:lnTo>
                                  <a:pt x="11" y="10"/>
                                </a:lnTo>
                                <a:lnTo>
                                  <a:pt x="7" y="12"/>
                                </a:lnTo>
                                <a:lnTo>
                                  <a:pt x="5" y="10"/>
                                </a:lnTo>
                                <a:lnTo>
                                  <a:pt x="1" y="6"/>
                                </a:lnTo>
                                <a:lnTo>
                                  <a:pt x="1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1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410" name="Oval 6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0" y="3292"/>
                            <a:ext cx="1" cy="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411" name="Oval 6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1" y="3292"/>
                          <a:ext cx="1" cy="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290412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9" y="3292"/>
                          <a:ext cx="3" cy="2"/>
                          <a:chOff x="679" y="3292"/>
                          <a:chExt cx="3" cy="2"/>
                        </a:xfrm>
                      </p:grpSpPr>
                      <p:sp>
                        <p:nvSpPr>
                          <p:cNvPr id="290413" name="Freeform 6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1" y="3292"/>
                            <a:ext cx="1" cy="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4"/>
                              </a:cxn>
                              <a:cxn ang="0">
                                <a:pos x="2" y="11"/>
                              </a:cxn>
                              <a:cxn ang="0">
                                <a:pos x="5" y="9"/>
                              </a:cxn>
                              <a:cxn ang="0">
                                <a:pos x="8" y="5"/>
                              </a:cxn>
                              <a:cxn ang="0">
                                <a:pos x="9" y="0"/>
                              </a:cxn>
                              <a:cxn ang="0">
                                <a:pos x="9" y="5"/>
                              </a:cxn>
                              <a:cxn ang="0">
                                <a:pos x="6" y="9"/>
                              </a:cxn>
                              <a:cxn ang="0">
                                <a:pos x="0" y="14"/>
                              </a:cxn>
                            </a:cxnLst>
                            <a:rect l="0" t="0" r="r" b="b"/>
                            <a:pathLst>
                              <a:path w="9" h="14">
                                <a:moveTo>
                                  <a:pt x="0" y="14"/>
                                </a:moveTo>
                                <a:lnTo>
                                  <a:pt x="2" y="11"/>
                                </a:lnTo>
                                <a:lnTo>
                                  <a:pt x="5" y="9"/>
                                </a:lnTo>
                                <a:lnTo>
                                  <a:pt x="8" y="5"/>
                                </a:lnTo>
                                <a:lnTo>
                                  <a:pt x="9" y="0"/>
                                </a:lnTo>
                                <a:lnTo>
                                  <a:pt x="9" y="5"/>
                                </a:lnTo>
                                <a:lnTo>
                                  <a:pt x="6" y="9"/>
                                </a:lnTo>
                                <a:lnTo>
                                  <a:pt x="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414" name="Freeform 6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9" y="3292"/>
                            <a:ext cx="3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0" y="1"/>
                              </a:cxn>
                              <a:cxn ang="0">
                                <a:pos x="14" y="0"/>
                              </a:cxn>
                              <a:cxn ang="0">
                                <a:pos x="9" y="0"/>
                              </a:cxn>
                              <a:cxn ang="0">
                                <a:pos x="3" y="1"/>
                              </a:cxn>
                              <a:cxn ang="0">
                                <a:pos x="0" y="3"/>
                              </a:cxn>
                              <a:cxn ang="0">
                                <a:pos x="4" y="5"/>
                              </a:cxn>
                              <a:cxn ang="0">
                                <a:pos x="9" y="3"/>
                              </a:cxn>
                              <a:cxn ang="0">
                                <a:pos x="14" y="1"/>
                              </a:cxn>
                              <a:cxn ang="0">
                                <a:pos x="20" y="1"/>
                              </a:cxn>
                            </a:cxnLst>
                            <a:rect l="0" t="0" r="r" b="b"/>
                            <a:pathLst>
                              <a:path w="20" h="5">
                                <a:moveTo>
                                  <a:pt x="20" y="1"/>
                                </a:moveTo>
                                <a:lnTo>
                                  <a:pt x="14" y="0"/>
                                </a:lnTo>
                                <a:lnTo>
                                  <a:pt x="9" y="0"/>
                                </a:lnTo>
                                <a:lnTo>
                                  <a:pt x="3" y="1"/>
                                </a:lnTo>
                                <a:lnTo>
                                  <a:pt x="0" y="3"/>
                                </a:lnTo>
                                <a:lnTo>
                                  <a:pt x="4" y="5"/>
                                </a:lnTo>
                                <a:lnTo>
                                  <a:pt x="9" y="3"/>
                                </a:lnTo>
                                <a:lnTo>
                                  <a:pt x="14" y="1"/>
                                </a:lnTo>
                                <a:lnTo>
                                  <a:pt x="2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90415" name="Group 623"/>
                  <p:cNvGrpSpPr>
                    <a:grpSpLocks/>
                  </p:cNvGrpSpPr>
                  <p:nvPr/>
                </p:nvGrpSpPr>
                <p:grpSpPr bwMode="auto">
                  <a:xfrm>
                    <a:off x="675" y="3264"/>
                    <a:ext cx="57" cy="60"/>
                    <a:chOff x="675" y="3264"/>
                    <a:chExt cx="57" cy="60"/>
                  </a:xfrm>
                </p:grpSpPr>
                <p:sp>
                  <p:nvSpPr>
                    <p:cNvPr id="290416" name="Freeform 624"/>
                    <p:cNvSpPr>
                      <a:spLocks/>
                    </p:cNvSpPr>
                    <p:nvPr/>
                  </p:nvSpPr>
                  <p:spPr bwMode="auto">
                    <a:xfrm>
                      <a:off x="684" y="3287"/>
                      <a:ext cx="10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1" y="10"/>
                        </a:cxn>
                        <a:cxn ang="0">
                          <a:pos x="4" y="6"/>
                        </a:cxn>
                        <a:cxn ang="0">
                          <a:pos x="8" y="3"/>
                        </a:cxn>
                        <a:cxn ang="0">
                          <a:pos x="17" y="1"/>
                        </a:cxn>
                        <a:cxn ang="0">
                          <a:pos x="33" y="0"/>
                        </a:cxn>
                        <a:cxn ang="0">
                          <a:pos x="48" y="2"/>
                        </a:cxn>
                        <a:cxn ang="0">
                          <a:pos x="59" y="7"/>
                        </a:cxn>
                        <a:cxn ang="0">
                          <a:pos x="66" y="10"/>
                        </a:cxn>
                        <a:cxn ang="0">
                          <a:pos x="75" y="13"/>
                        </a:cxn>
                        <a:cxn ang="0">
                          <a:pos x="68" y="13"/>
                        </a:cxn>
                        <a:cxn ang="0">
                          <a:pos x="64" y="15"/>
                        </a:cxn>
                        <a:cxn ang="0">
                          <a:pos x="56" y="12"/>
                        </a:cxn>
                        <a:cxn ang="0">
                          <a:pos x="47" y="10"/>
                        </a:cxn>
                        <a:cxn ang="0">
                          <a:pos x="32" y="8"/>
                        </a:cxn>
                        <a:cxn ang="0">
                          <a:pos x="15" y="10"/>
                        </a:cxn>
                        <a:cxn ang="0">
                          <a:pos x="8" y="13"/>
                        </a:cxn>
                        <a:cxn ang="0">
                          <a:pos x="5" y="18"/>
                        </a:cxn>
                        <a:cxn ang="0">
                          <a:pos x="0" y="18"/>
                        </a:cxn>
                      </a:cxnLst>
                      <a:rect l="0" t="0" r="r" b="b"/>
                      <a:pathLst>
                        <a:path w="75" h="18">
                          <a:moveTo>
                            <a:pt x="0" y="18"/>
                          </a:moveTo>
                          <a:lnTo>
                            <a:pt x="1" y="10"/>
                          </a:lnTo>
                          <a:lnTo>
                            <a:pt x="4" y="6"/>
                          </a:lnTo>
                          <a:lnTo>
                            <a:pt x="8" y="3"/>
                          </a:lnTo>
                          <a:lnTo>
                            <a:pt x="17" y="1"/>
                          </a:lnTo>
                          <a:lnTo>
                            <a:pt x="33" y="0"/>
                          </a:lnTo>
                          <a:lnTo>
                            <a:pt x="48" y="2"/>
                          </a:lnTo>
                          <a:lnTo>
                            <a:pt x="59" y="7"/>
                          </a:lnTo>
                          <a:lnTo>
                            <a:pt x="66" y="10"/>
                          </a:lnTo>
                          <a:lnTo>
                            <a:pt x="75" y="13"/>
                          </a:lnTo>
                          <a:lnTo>
                            <a:pt x="68" y="13"/>
                          </a:lnTo>
                          <a:lnTo>
                            <a:pt x="64" y="15"/>
                          </a:lnTo>
                          <a:lnTo>
                            <a:pt x="56" y="12"/>
                          </a:lnTo>
                          <a:lnTo>
                            <a:pt x="47" y="10"/>
                          </a:lnTo>
                          <a:lnTo>
                            <a:pt x="32" y="8"/>
                          </a:lnTo>
                          <a:lnTo>
                            <a:pt x="15" y="10"/>
                          </a:lnTo>
                          <a:lnTo>
                            <a:pt x="8" y="13"/>
                          </a:lnTo>
                          <a:lnTo>
                            <a:pt x="5" y="18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417" name="Freeform 625"/>
                    <p:cNvSpPr>
                      <a:spLocks/>
                    </p:cNvSpPr>
                    <p:nvPr/>
                  </p:nvSpPr>
                  <p:spPr bwMode="auto">
                    <a:xfrm>
                      <a:off x="679" y="3289"/>
                      <a:ext cx="3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" y="0"/>
                        </a:cxn>
                        <a:cxn ang="0">
                          <a:pos x="13" y="3"/>
                        </a:cxn>
                        <a:cxn ang="0">
                          <a:pos x="17" y="6"/>
                        </a:cxn>
                        <a:cxn ang="0">
                          <a:pos x="23" y="14"/>
                        </a:cxn>
                        <a:cxn ang="0">
                          <a:pos x="14" y="9"/>
                        </a:cxn>
                        <a:cxn ang="0">
                          <a:pos x="7" y="8"/>
                        </a:cxn>
                        <a:cxn ang="0">
                          <a:pos x="1" y="7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3" h="14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3" y="3"/>
                          </a:lnTo>
                          <a:lnTo>
                            <a:pt x="17" y="6"/>
                          </a:lnTo>
                          <a:lnTo>
                            <a:pt x="23" y="14"/>
                          </a:lnTo>
                          <a:lnTo>
                            <a:pt x="14" y="9"/>
                          </a:lnTo>
                          <a:lnTo>
                            <a:pt x="7" y="8"/>
                          </a:lnTo>
                          <a:lnTo>
                            <a:pt x="1" y="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grpSp>
                  <p:nvGrpSpPr>
                    <p:cNvPr id="290418" name="Group 6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5" y="3264"/>
                      <a:ext cx="57" cy="60"/>
                      <a:chOff x="675" y="3264"/>
                      <a:chExt cx="57" cy="60"/>
                    </a:xfrm>
                  </p:grpSpPr>
                  <p:sp>
                    <p:nvSpPr>
                      <p:cNvPr id="290419" name="Freeform 6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5" y="3264"/>
                        <a:ext cx="57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122"/>
                          </a:cxn>
                          <a:cxn ang="0">
                            <a:pos x="22" y="140"/>
                          </a:cxn>
                          <a:cxn ang="0">
                            <a:pos x="14" y="141"/>
                          </a:cxn>
                          <a:cxn ang="0">
                            <a:pos x="2" y="125"/>
                          </a:cxn>
                          <a:cxn ang="0">
                            <a:pos x="4" y="93"/>
                          </a:cxn>
                          <a:cxn ang="0">
                            <a:pos x="22" y="67"/>
                          </a:cxn>
                          <a:cxn ang="0">
                            <a:pos x="50" y="43"/>
                          </a:cxn>
                          <a:cxn ang="0">
                            <a:pos x="78" y="27"/>
                          </a:cxn>
                          <a:cxn ang="0">
                            <a:pos x="114" y="14"/>
                          </a:cxn>
                          <a:cxn ang="0">
                            <a:pos x="126" y="4"/>
                          </a:cxn>
                          <a:cxn ang="0">
                            <a:pos x="145" y="1"/>
                          </a:cxn>
                          <a:cxn ang="0">
                            <a:pos x="175" y="1"/>
                          </a:cxn>
                          <a:cxn ang="0">
                            <a:pos x="194" y="1"/>
                          </a:cxn>
                          <a:cxn ang="0">
                            <a:pos x="215" y="8"/>
                          </a:cxn>
                          <a:cxn ang="0">
                            <a:pos x="239" y="4"/>
                          </a:cxn>
                          <a:cxn ang="0">
                            <a:pos x="270" y="16"/>
                          </a:cxn>
                          <a:cxn ang="0">
                            <a:pos x="294" y="39"/>
                          </a:cxn>
                          <a:cxn ang="0">
                            <a:pos x="316" y="62"/>
                          </a:cxn>
                          <a:cxn ang="0">
                            <a:pos x="331" y="90"/>
                          </a:cxn>
                          <a:cxn ang="0">
                            <a:pos x="351" y="138"/>
                          </a:cxn>
                          <a:cxn ang="0">
                            <a:pos x="369" y="198"/>
                          </a:cxn>
                          <a:cxn ang="0">
                            <a:pos x="379" y="242"/>
                          </a:cxn>
                          <a:cxn ang="0">
                            <a:pos x="394" y="292"/>
                          </a:cxn>
                          <a:cxn ang="0">
                            <a:pos x="400" y="319"/>
                          </a:cxn>
                          <a:cxn ang="0">
                            <a:pos x="394" y="341"/>
                          </a:cxn>
                          <a:cxn ang="0">
                            <a:pos x="386" y="348"/>
                          </a:cxn>
                          <a:cxn ang="0">
                            <a:pos x="373" y="356"/>
                          </a:cxn>
                          <a:cxn ang="0">
                            <a:pos x="367" y="358"/>
                          </a:cxn>
                          <a:cxn ang="0">
                            <a:pos x="356" y="358"/>
                          </a:cxn>
                          <a:cxn ang="0">
                            <a:pos x="341" y="350"/>
                          </a:cxn>
                          <a:cxn ang="0">
                            <a:pos x="323" y="351"/>
                          </a:cxn>
                          <a:cxn ang="0">
                            <a:pos x="302" y="350"/>
                          </a:cxn>
                          <a:cxn ang="0">
                            <a:pos x="292" y="352"/>
                          </a:cxn>
                          <a:cxn ang="0">
                            <a:pos x="266" y="352"/>
                          </a:cxn>
                          <a:cxn ang="0">
                            <a:pos x="243" y="340"/>
                          </a:cxn>
                          <a:cxn ang="0">
                            <a:pos x="239" y="322"/>
                          </a:cxn>
                          <a:cxn ang="0">
                            <a:pos x="237" y="316"/>
                          </a:cxn>
                          <a:cxn ang="0">
                            <a:pos x="251" y="285"/>
                          </a:cxn>
                          <a:cxn ang="0">
                            <a:pos x="265" y="241"/>
                          </a:cxn>
                          <a:cxn ang="0">
                            <a:pos x="275" y="158"/>
                          </a:cxn>
                          <a:cxn ang="0">
                            <a:pos x="241" y="166"/>
                          </a:cxn>
                          <a:cxn ang="0">
                            <a:pos x="226" y="179"/>
                          </a:cxn>
                          <a:cxn ang="0">
                            <a:pos x="212" y="177"/>
                          </a:cxn>
                          <a:cxn ang="0">
                            <a:pos x="195" y="157"/>
                          </a:cxn>
                          <a:cxn ang="0">
                            <a:pos x="178" y="132"/>
                          </a:cxn>
                          <a:cxn ang="0">
                            <a:pos x="162" y="125"/>
                          </a:cxn>
                          <a:cxn ang="0">
                            <a:pos x="164" y="112"/>
                          </a:cxn>
                          <a:cxn ang="0">
                            <a:pos x="153" y="92"/>
                          </a:cxn>
                          <a:cxn ang="0">
                            <a:pos x="135" y="78"/>
                          </a:cxn>
                          <a:cxn ang="0">
                            <a:pos x="104" y="69"/>
                          </a:cxn>
                          <a:cxn ang="0">
                            <a:pos x="70" y="75"/>
                          </a:cxn>
                          <a:cxn ang="0">
                            <a:pos x="50" y="92"/>
                          </a:cxn>
                          <a:cxn ang="0">
                            <a:pos x="38" y="115"/>
                          </a:cxn>
                          <a:cxn ang="0">
                            <a:pos x="35" y="143"/>
                          </a:cxn>
                          <a:cxn ang="0">
                            <a:pos x="27" y="130"/>
                          </a:cxn>
                          <a:cxn ang="0">
                            <a:pos x="26" y="109"/>
                          </a:cxn>
                        </a:cxnLst>
                        <a:rect l="0" t="0" r="r" b="b"/>
                        <a:pathLst>
                          <a:path w="400" h="360">
                            <a:moveTo>
                              <a:pt x="26" y="109"/>
                            </a:moveTo>
                            <a:lnTo>
                              <a:pt x="22" y="122"/>
                            </a:lnTo>
                            <a:lnTo>
                              <a:pt x="21" y="132"/>
                            </a:lnTo>
                            <a:lnTo>
                              <a:pt x="22" y="140"/>
                            </a:lnTo>
                            <a:lnTo>
                              <a:pt x="24" y="147"/>
                            </a:lnTo>
                            <a:lnTo>
                              <a:pt x="14" y="141"/>
                            </a:lnTo>
                            <a:lnTo>
                              <a:pt x="7" y="132"/>
                            </a:lnTo>
                            <a:lnTo>
                              <a:pt x="2" y="125"/>
                            </a:lnTo>
                            <a:lnTo>
                              <a:pt x="0" y="109"/>
                            </a:lnTo>
                            <a:lnTo>
                              <a:pt x="4" y="93"/>
                            </a:lnTo>
                            <a:lnTo>
                              <a:pt x="12" y="80"/>
                            </a:lnTo>
                            <a:lnTo>
                              <a:pt x="22" y="67"/>
                            </a:lnTo>
                            <a:lnTo>
                              <a:pt x="35" y="54"/>
                            </a:lnTo>
                            <a:lnTo>
                              <a:pt x="50" y="43"/>
                            </a:lnTo>
                            <a:lnTo>
                              <a:pt x="64" y="34"/>
                            </a:lnTo>
                            <a:lnTo>
                              <a:pt x="78" y="27"/>
                            </a:lnTo>
                            <a:lnTo>
                              <a:pt x="99" y="19"/>
                            </a:lnTo>
                            <a:lnTo>
                              <a:pt x="114" y="14"/>
                            </a:lnTo>
                            <a:lnTo>
                              <a:pt x="120" y="7"/>
                            </a:lnTo>
                            <a:lnTo>
                              <a:pt x="126" y="4"/>
                            </a:lnTo>
                            <a:lnTo>
                              <a:pt x="135" y="1"/>
                            </a:lnTo>
                            <a:lnTo>
                              <a:pt x="145" y="1"/>
                            </a:lnTo>
                            <a:lnTo>
                              <a:pt x="162" y="4"/>
                            </a:lnTo>
                            <a:lnTo>
                              <a:pt x="175" y="1"/>
                            </a:lnTo>
                            <a:lnTo>
                              <a:pt x="184" y="0"/>
                            </a:lnTo>
                            <a:lnTo>
                              <a:pt x="194" y="1"/>
                            </a:lnTo>
                            <a:lnTo>
                              <a:pt x="205" y="2"/>
                            </a:lnTo>
                            <a:lnTo>
                              <a:pt x="215" y="8"/>
                            </a:lnTo>
                            <a:lnTo>
                              <a:pt x="226" y="5"/>
                            </a:lnTo>
                            <a:lnTo>
                              <a:pt x="239" y="4"/>
                            </a:lnTo>
                            <a:lnTo>
                              <a:pt x="251" y="8"/>
                            </a:lnTo>
                            <a:lnTo>
                              <a:pt x="270" y="16"/>
                            </a:lnTo>
                            <a:lnTo>
                              <a:pt x="282" y="26"/>
                            </a:lnTo>
                            <a:lnTo>
                              <a:pt x="294" y="39"/>
                            </a:lnTo>
                            <a:lnTo>
                              <a:pt x="306" y="52"/>
                            </a:lnTo>
                            <a:lnTo>
                              <a:pt x="316" y="62"/>
                            </a:lnTo>
                            <a:lnTo>
                              <a:pt x="324" y="75"/>
                            </a:lnTo>
                            <a:lnTo>
                              <a:pt x="331" y="90"/>
                            </a:lnTo>
                            <a:lnTo>
                              <a:pt x="341" y="110"/>
                            </a:lnTo>
                            <a:lnTo>
                              <a:pt x="351" y="138"/>
                            </a:lnTo>
                            <a:lnTo>
                              <a:pt x="361" y="166"/>
                            </a:lnTo>
                            <a:lnTo>
                              <a:pt x="369" y="198"/>
                            </a:lnTo>
                            <a:lnTo>
                              <a:pt x="375" y="219"/>
                            </a:lnTo>
                            <a:lnTo>
                              <a:pt x="379" y="242"/>
                            </a:lnTo>
                            <a:lnTo>
                              <a:pt x="386" y="267"/>
                            </a:lnTo>
                            <a:lnTo>
                              <a:pt x="394" y="292"/>
                            </a:lnTo>
                            <a:lnTo>
                              <a:pt x="398" y="305"/>
                            </a:lnTo>
                            <a:lnTo>
                              <a:pt x="400" y="319"/>
                            </a:lnTo>
                            <a:lnTo>
                              <a:pt x="398" y="332"/>
                            </a:lnTo>
                            <a:lnTo>
                              <a:pt x="394" y="341"/>
                            </a:lnTo>
                            <a:lnTo>
                              <a:pt x="392" y="339"/>
                            </a:lnTo>
                            <a:lnTo>
                              <a:pt x="386" y="348"/>
                            </a:lnTo>
                            <a:lnTo>
                              <a:pt x="381" y="354"/>
                            </a:lnTo>
                            <a:lnTo>
                              <a:pt x="373" y="356"/>
                            </a:lnTo>
                            <a:lnTo>
                              <a:pt x="369" y="354"/>
                            </a:lnTo>
                            <a:lnTo>
                              <a:pt x="367" y="358"/>
                            </a:lnTo>
                            <a:lnTo>
                              <a:pt x="364" y="360"/>
                            </a:lnTo>
                            <a:lnTo>
                              <a:pt x="356" y="358"/>
                            </a:lnTo>
                            <a:lnTo>
                              <a:pt x="349" y="354"/>
                            </a:lnTo>
                            <a:lnTo>
                              <a:pt x="341" y="350"/>
                            </a:lnTo>
                            <a:lnTo>
                              <a:pt x="335" y="348"/>
                            </a:lnTo>
                            <a:lnTo>
                              <a:pt x="323" y="351"/>
                            </a:lnTo>
                            <a:lnTo>
                              <a:pt x="310" y="352"/>
                            </a:lnTo>
                            <a:lnTo>
                              <a:pt x="302" y="350"/>
                            </a:lnTo>
                            <a:lnTo>
                              <a:pt x="305" y="347"/>
                            </a:lnTo>
                            <a:lnTo>
                              <a:pt x="292" y="352"/>
                            </a:lnTo>
                            <a:lnTo>
                              <a:pt x="280" y="354"/>
                            </a:lnTo>
                            <a:lnTo>
                              <a:pt x="266" y="352"/>
                            </a:lnTo>
                            <a:lnTo>
                              <a:pt x="255" y="347"/>
                            </a:lnTo>
                            <a:lnTo>
                              <a:pt x="243" y="340"/>
                            </a:lnTo>
                            <a:lnTo>
                              <a:pt x="240" y="332"/>
                            </a:lnTo>
                            <a:lnTo>
                              <a:pt x="239" y="322"/>
                            </a:lnTo>
                            <a:lnTo>
                              <a:pt x="229" y="325"/>
                            </a:lnTo>
                            <a:lnTo>
                              <a:pt x="237" y="316"/>
                            </a:lnTo>
                            <a:lnTo>
                              <a:pt x="242" y="306"/>
                            </a:lnTo>
                            <a:lnTo>
                              <a:pt x="251" y="285"/>
                            </a:lnTo>
                            <a:lnTo>
                              <a:pt x="259" y="265"/>
                            </a:lnTo>
                            <a:lnTo>
                              <a:pt x="265" y="241"/>
                            </a:lnTo>
                            <a:lnTo>
                              <a:pt x="271" y="214"/>
                            </a:lnTo>
                            <a:lnTo>
                              <a:pt x="275" y="158"/>
                            </a:lnTo>
                            <a:lnTo>
                              <a:pt x="249" y="158"/>
                            </a:lnTo>
                            <a:lnTo>
                              <a:pt x="241" y="166"/>
                            </a:lnTo>
                            <a:lnTo>
                              <a:pt x="237" y="175"/>
                            </a:lnTo>
                            <a:lnTo>
                              <a:pt x="226" y="179"/>
                            </a:lnTo>
                            <a:lnTo>
                              <a:pt x="217" y="181"/>
                            </a:lnTo>
                            <a:lnTo>
                              <a:pt x="212" y="177"/>
                            </a:lnTo>
                            <a:lnTo>
                              <a:pt x="202" y="169"/>
                            </a:lnTo>
                            <a:lnTo>
                              <a:pt x="195" y="157"/>
                            </a:lnTo>
                            <a:lnTo>
                              <a:pt x="188" y="145"/>
                            </a:lnTo>
                            <a:lnTo>
                              <a:pt x="178" y="132"/>
                            </a:lnTo>
                            <a:lnTo>
                              <a:pt x="166" y="128"/>
                            </a:lnTo>
                            <a:lnTo>
                              <a:pt x="162" y="125"/>
                            </a:lnTo>
                            <a:lnTo>
                              <a:pt x="163" y="118"/>
                            </a:lnTo>
                            <a:lnTo>
                              <a:pt x="164" y="112"/>
                            </a:lnTo>
                            <a:lnTo>
                              <a:pt x="160" y="102"/>
                            </a:lnTo>
                            <a:lnTo>
                              <a:pt x="153" y="92"/>
                            </a:lnTo>
                            <a:lnTo>
                              <a:pt x="145" y="85"/>
                            </a:lnTo>
                            <a:lnTo>
                              <a:pt x="135" y="78"/>
                            </a:lnTo>
                            <a:lnTo>
                              <a:pt x="119" y="71"/>
                            </a:lnTo>
                            <a:lnTo>
                              <a:pt x="104" y="69"/>
                            </a:lnTo>
                            <a:lnTo>
                              <a:pt x="92" y="71"/>
                            </a:lnTo>
                            <a:lnTo>
                              <a:pt x="70" y="75"/>
                            </a:lnTo>
                            <a:lnTo>
                              <a:pt x="61" y="81"/>
                            </a:lnTo>
                            <a:lnTo>
                              <a:pt x="50" y="92"/>
                            </a:lnTo>
                            <a:lnTo>
                              <a:pt x="43" y="104"/>
                            </a:lnTo>
                            <a:lnTo>
                              <a:pt x="38" y="115"/>
                            </a:lnTo>
                            <a:lnTo>
                              <a:pt x="34" y="128"/>
                            </a:lnTo>
                            <a:lnTo>
                              <a:pt x="35" y="143"/>
                            </a:lnTo>
                            <a:lnTo>
                              <a:pt x="29" y="137"/>
                            </a:lnTo>
                            <a:lnTo>
                              <a:pt x="27" y="130"/>
                            </a:lnTo>
                            <a:lnTo>
                              <a:pt x="25" y="121"/>
                            </a:lnTo>
                            <a:lnTo>
                              <a:pt x="26" y="109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grpSp>
                    <p:nvGrpSpPr>
                      <p:cNvPr id="290420" name="Group 6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5" y="3267"/>
                        <a:ext cx="46" cy="53"/>
                        <a:chOff x="685" y="3267"/>
                        <a:chExt cx="46" cy="53"/>
                      </a:xfrm>
                    </p:grpSpPr>
                    <p:sp>
                      <p:nvSpPr>
                        <p:cNvPr id="290421" name="Freeform 6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2" y="3297"/>
                          <a:ext cx="5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7"/>
                            </a:cxn>
                            <a:cxn ang="0">
                              <a:pos x="16" y="27"/>
                            </a:cxn>
                            <a:cxn ang="0">
                              <a:pos x="14" y="50"/>
                            </a:cxn>
                            <a:cxn ang="0">
                              <a:pos x="10" y="69"/>
                            </a:cxn>
                            <a:cxn ang="0">
                              <a:pos x="0" y="103"/>
                            </a:cxn>
                            <a:cxn ang="0">
                              <a:pos x="11" y="89"/>
                            </a:cxn>
                            <a:cxn ang="0">
                              <a:pos x="16" y="75"/>
                            </a:cxn>
                            <a:cxn ang="0">
                              <a:pos x="20" y="65"/>
                            </a:cxn>
                            <a:cxn ang="0">
                              <a:pos x="25" y="50"/>
                            </a:cxn>
                            <a:cxn ang="0">
                              <a:pos x="29" y="72"/>
                            </a:cxn>
                            <a:cxn ang="0">
                              <a:pos x="29" y="93"/>
                            </a:cxn>
                            <a:cxn ang="0">
                              <a:pos x="28" y="107"/>
                            </a:cxn>
                            <a:cxn ang="0">
                              <a:pos x="34" y="126"/>
                            </a:cxn>
                            <a:cxn ang="0">
                              <a:pos x="38" y="73"/>
                            </a:cxn>
                            <a:cxn ang="0">
                              <a:pos x="40" y="46"/>
                            </a:cxn>
                            <a:cxn ang="0">
                              <a:pos x="39" y="20"/>
                            </a:cxn>
                            <a:cxn ang="0">
                              <a:pos x="37" y="0"/>
                            </a:cxn>
                            <a:cxn ang="0">
                              <a:pos x="30" y="17"/>
                            </a:cxn>
                            <a:cxn ang="0">
                              <a:pos x="25" y="31"/>
                            </a:cxn>
                            <a:cxn ang="0">
                              <a:pos x="22" y="19"/>
                            </a:cxn>
                            <a:cxn ang="0">
                              <a:pos x="17" y="7"/>
                            </a:cxn>
                          </a:cxnLst>
                          <a:rect l="0" t="0" r="r" b="b"/>
                          <a:pathLst>
                            <a:path w="40" h="126">
                              <a:moveTo>
                                <a:pt x="17" y="7"/>
                              </a:moveTo>
                              <a:lnTo>
                                <a:pt x="16" y="27"/>
                              </a:lnTo>
                              <a:lnTo>
                                <a:pt x="14" y="50"/>
                              </a:lnTo>
                              <a:lnTo>
                                <a:pt x="10" y="69"/>
                              </a:lnTo>
                              <a:lnTo>
                                <a:pt x="0" y="103"/>
                              </a:lnTo>
                              <a:lnTo>
                                <a:pt x="11" y="89"/>
                              </a:lnTo>
                              <a:lnTo>
                                <a:pt x="16" y="75"/>
                              </a:lnTo>
                              <a:lnTo>
                                <a:pt x="20" y="65"/>
                              </a:lnTo>
                              <a:lnTo>
                                <a:pt x="25" y="50"/>
                              </a:lnTo>
                              <a:lnTo>
                                <a:pt x="29" y="72"/>
                              </a:lnTo>
                              <a:lnTo>
                                <a:pt x="29" y="93"/>
                              </a:lnTo>
                              <a:lnTo>
                                <a:pt x="28" y="107"/>
                              </a:lnTo>
                              <a:lnTo>
                                <a:pt x="34" y="126"/>
                              </a:lnTo>
                              <a:lnTo>
                                <a:pt x="38" y="73"/>
                              </a:lnTo>
                              <a:lnTo>
                                <a:pt x="40" y="46"/>
                              </a:lnTo>
                              <a:lnTo>
                                <a:pt x="39" y="20"/>
                              </a:lnTo>
                              <a:lnTo>
                                <a:pt x="37" y="0"/>
                              </a:lnTo>
                              <a:lnTo>
                                <a:pt x="30" y="17"/>
                              </a:lnTo>
                              <a:lnTo>
                                <a:pt x="25" y="31"/>
                              </a:lnTo>
                              <a:lnTo>
                                <a:pt x="22" y="19"/>
                              </a:lnTo>
                              <a:lnTo>
                                <a:pt x="17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22" name="Freeform 6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6" y="3284"/>
                          <a:ext cx="15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8" y="202"/>
                            </a:cxn>
                            <a:cxn ang="0">
                              <a:pos x="42" y="167"/>
                            </a:cxn>
                            <a:cxn ang="0">
                              <a:pos x="39" y="141"/>
                            </a:cxn>
                            <a:cxn ang="0">
                              <a:pos x="34" y="109"/>
                            </a:cxn>
                            <a:cxn ang="0">
                              <a:pos x="33" y="126"/>
                            </a:cxn>
                            <a:cxn ang="0">
                              <a:pos x="30" y="147"/>
                            </a:cxn>
                            <a:cxn ang="0">
                              <a:pos x="23" y="123"/>
                            </a:cxn>
                            <a:cxn ang="0">
                              <a:pos x="21" y="105"/>
                            </a:cxn>
                            <a:cxn ang="0">
                              <a:pos x="23" y="85"/>
                            </a:cxn>
                            <a:cxn ang="0">
                              <a:pos x="19" y="66"/>
                            </a:cxn>
                            <a:cxn ang="0">
                              <a:pos x="12" y="45"/>
                            </a:cxn>
                            <a:cxn ang="0">
                              <a:pos x="0" y="14"/>
                            </a:cxn>
                            <a:cxn ang="0">
                              <a:pos x="16" y="37"/>
                            </a:cxn>
                            <a:cxn ang="0">
                              <a:pos x="28" y="57"/>
                            </a:cxn>
                            <a:cxn ang="0">
                              <a:pos x="40" y="84"/>
                            </a:cxn>
                            <a:cxn ang="0">
                              <a:pos x="37" y="55"/>
                            </a:cxn>
                            <a:cxn ang="0">
                              <a:pos x="34" y="30"/>
                            </a:cxn>
                            <a:cxn ang="0">
                              <a:pos x="28" y="0"/>
                            </a:cxn>
                            <a:cxn ang="0">
                              <a:pos x="38" y="26"/>
                            </a:cxn>
                            <a:cxn ang="0">
                              <a:pos x="46" y="47"/>
                            </a:cxn>
                            <a:cxn ang="0">
                              <a:pos x="53" y="70"/>
                            </a:cxn>
                            <a:cxn ang="0">
                              <a:pos x="57" y="85"/>
                            </a:cxn>
                            <a:cxn ang="0">
                              <a:pos x="67" y="98"/>
                            </a:cxn>
                            <a:cxn ang="0">
                              <a:pos x="79" y="114"/>
                            </a:cxn>
                            <a:cxn ang="0">
                              <a:pos x="87" y="130"/>
                            </a:cxn>
                            <a:cxn ang="0">
                              <a:pos x="93" y="148"/>
                            </a:cxn>
                            <a:cxn ang="0">
                              <a:pos x="98" y="165"/>
                            </a:cxn>
                            <a:cxn ang="0">
                              <a:pos x="101" y="181"/>
                            </a:cxn>
                            <a:cxn ang="0">
                              <a:pos x="102" y="191"/>
                            </a:cxn>
                            <a:cxn ang="0">
                              <a:pos x="104" y="201"/>
                            </a:cxn>
                            <a:cxn ang="0">
                              <a:pos x="102" y="215"/>
                            </a:cxn>
                            <a:cxn ang="0">
                              <a:pos x="94" y="201"/>
                            </a:cxn>
                            <a:cxn ang="0">
                              <a:pos x="89" y="215"/>
                            </a:cxn>
                            <a:cxn ang="0">
                              <a:pos x="85" y="204"/>
                            </a:cxn>
                            <a:cxn ang="0">
                              <a:pos x="85" y="195"/>
                            </a:cxn>
                            <a:cxn ang="0">
                              <a:pos x="86" y="177"/>
                            </a:cxn>
                            <a:cxn ang="0">
                              <a:pos x="85" y="160"/>
                            </a:cxn>
                            <a:cxn ang="0">
                              <a:pos x="81" y="143"/>
                            </a:cxn>
                            <a:cxn ang="0">
                              <a:pos x="71" y="126"/>
                            </a:cxn>
                            <a:cxn ang="0">
                              <a:pos x="62" y="109"/>
                            </a:cxn>
                            <a:cxn ang="0">
                              <a:pos x="64" y="145"/>
                            </a:cxn>
                            <a:cxn ang="0">
                              <a:pos x="47" y="101"/>
                            </a:cxn>
                            <a:cxn ang="0">
                              <a:pos x="52" y="140"/>
                            </a:cxn>
                            <a:cxn ang="0">
                              <a:pos x="53" y="165"/>
                            </a:cxn>
                            <a:cxn ang="0">
                              <a:pos x="48" y="202"/>
                            </a:cxn>
                          </a:cxnLst>
                          <a:rect l="0" t="0" r="r" b="b"/>
                          <a:pathLst>
                            <a:path w="104" h="215">
                              <a:moveTo>
                                <a:pt x="48" y="202"/>
                              </a:moveTo>
                              <a:lnTo>
                                <a:pt x="42" y="167"/>
                              </a:lnTo>
                              <a:lnTo>
                                <a:pt x="39" y="141"/>
                              </a:lnTo>
                              <a:lnTo>
                                <a:pt x="34" y="109"/>
                              </a:lnTo>
                              <a:lnTo>
                                <a:pt x="33" y="126"/>
                              </a:lnTo>
                              <a:lnTo>
                                <a:pt x="30" y="147"/>
                              </a:lnTo>
                              <a:lnTo>
                                <a:pt x="23" y="123"/>
                              </a:lnTo>
                              <a:lnTo>
                                <a:pt x="21" y="105"/>
                              </a:lnTo>
                              <a:lnTo>
                                <a:pt x="23" y="85"/>
                              </a:lnTo>
                              <a:lnTo>
                                <a:pt x="19" y="66"/>
                              </a:lnTo>
                              <a:lnTo>
                                <a:pt x="12" y="45"/>
                              </a:lnTo>
                              <a:lnTo>
                                <a:pt x="0" y="14"/>
                              </a:lnTo>
                              <a:lnTo>
                                <a:pt x="16" y="37"/>
                              </a:lnTo>
                              <a:lnTo>
                                <a:pt x="28" y="57"/>
                              </a:lnTo>
                              <a:lnTo>
                                <a:pt x="40" y="84"/>
                              </a:lnTo>
                              <a:lnTo>
                                <a:pt x="37" y="55"/>
                              </a:lnTo>
                              <a:lnTo>
                                <a:pt x="34" y="30"/>
                              </a:lnTo>
                              <a:lnTo>
                                <a:pt x="28" y="0"/>
                              </a:lnTo>
                              <a:lnTo>
                                <a:pt x="38" y="26"/>
                              </a:lnTo>
                              <a:lnTo>
                                <a:pt x="46" y="47"/>
                              </a:lnTo>
                              <a:lnTo>
                                <a:pt x="53" y="70"/>
                              </a:lnTo>
                              <a:lnTo>
                                <a:pt x="57" y="85"/>
                              </a:lnTo>
                              <a:lnTo>
                                <a:pt x="67" y="98"/>
                              </a:lnTo>
                              <a:lnTo>
                                <a:pt x="79" y="114"/>
                              </a:lnTo>
                              <a:lnTo>
                                <a:pt x="87" y="130"/>
                              </a:lnTo>
                              <a:lnTo>
                                <a:pt x="93" y="148"/>
                              </a:lnTo>
                              <a:lnTo>
                                <a:pt x="98" y="165"/>
                              </a:lnTo>
                              <a:lnTo>
                                <a:pt x="101" y="181"/>
                              </a:lnTo>
                              <a:lnTo>
                                <a:pt x="102" y="191"/>
                              </a:lnTo>
                              <a:lnTo>
                                <a:pt x="104" y="201"/>
                              </a:lnTo>
                              <a:lnTo>
                                <a:pt x="102" y="215"/>
                              </a:lnTo>
                              <a:lnTo>
                                <a:pt x="94" y="201"/>
                              </a:lnTo>
                              <a:lnTo>
                                <a:pt x="89" y="215"/>
                              </a:lnTo>
                              <a:lnTo>
                                <a:pt x="85" y="204"/>
                              </a:lnTo>
                              <a:lnTo>
                                <a:pt x="85" y="195"/>
                              </a:lnTo>
                              <a:lnTo>
                                <a:pt x="86" y="177"/>
                              </a:lnTo>
                              <a:lnTo>
                                <a:pt x="85" y="160"/>
                              </a:lnTo>
                              <a:lnTo>
                                <a:pt x="81" y="143"/>
                              </a:lnTo>
                              <a:lnTo>
                                <a:pt x="71" y="126"/>
                              </a:lnTo>
                              <a:lnTo>
                                <a:pt x="62" y="109"/>
                              </a:lnTo>
                              <a:lnTo>
                                <a:pt x="64" y="145"/>
                              </a:lnTo>
                              <a:lnTo>
                                <a:pt x="47" y="101"/>
                              </a:lnTo>
                              <a:lnTo>
                                <a:pt x="52" y="140"/>
                              </a:lnTo>
                              <a:lnTo>
                                <a:pt x="53" y="165"/>
                              </a:lnTo>
                              <a:lnTo>
                                <a:pt x="48" y="2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23" name="Freeform 6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85" y="3267"/>
                          <a:ext cx="25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3"/>
                            </a:cxn>
                            <a:cxn ang="0">
                              <a:pos x="6" y="52"/>
                            </a:cxn>
                            <a:cxn ang="0">
                              <a:pos x="19" y="50"/>
                            </a:cxn>
                            <a:cxn ang="0">
                              <a:pos x="27" y="49"/>
                            </a:cxn>
                            <a:cxn ang="0">
                              <a:pos x="36" y="49"/>
                            </a:cxn>
                            <a:cxn ang="0">
                              <a:pos x="38" y="38"/>
                            </a:cxn>
                            <a:cxn ang="0">
                              <a:pos x="45" y="28"/>
                            </a:cxn>
                            <a:cxn ang="0">
                              <a:pos x="54" y="19"/>
                            </a:cxn>
                            <a:cxn ang="0">
                              <a:pos x="64" y="14"/>
                            </a:cxn>
                            <a:cxn ang="0">
                              <a:pos x="73" y="12"/>
                            </a:cxn>
                            <a:cxn ang="0">
                              <a:pos x="83" y="12"/>
                            </a:cxn>
                            <a:cxn ang="0">
                              <a:pos x="106" y="15"/>
                            </a:cxn>
                            <a:cxn ang="0">
                              <a:pos x="125" y="16"/>
                            </a:cxn>
                            <a:cxn ang="0">
                              <a:pos x="145" y="12"/>
                            </a:cxn>
                            <a:cxn ang="0">
                              <a:pos x="171" y="0"/>
                            </a:cxn>
                            <a:cxn ang="0">
                              <a:pos x="137" y="7"/>
                            </a:cxn>
                            <a:cxn ang="0">
                              <a:pos x="120" y="7"/>
                            </a:cxn>
                            <a:cxn ang="0">
                              <a:pos x="106" y="5"/>
                            </a:cxn>
                            <a:cxn ang="0">
                              <a:pos x="95" y="7"/>
                            </a:cxn>
                            <a:cxn ang="0">
                              <a:pos x="88" y="4"/>
                            </a:cxn>
                            <a:cxn ang="0">
                              <a:pos x="81" y="3"/>
                            </a:cxn>
                            <a:cxn ang="0">
                              <a:pos x="72" y="4"/>
                            </a:cxn>
                            <a:cxn ang="0">
                              <a:pos x="64" y="5"/>
                            </a:cxn>
                            <a:cxn ang="0">
                              <a:pos x="55" y="7"/>
                            </a:cxn>
                            <a:cxn ang="0">
                              <a:pos x="47" y="12"/>
                            </a:cxn>
                            <a:cxn ang="0">
                              <a:pos x="39" y="20"/>
                            </a:cxn>
                            <a:cxn ang="0">
                              <a:pos x="34" y="28"/>
                            </a:cxn>
                            <a:cxn ang="0">
                              <a:pos x="27" y="29"/>
                            </a:cxn>
                            <a:cxn ang="0">
                              <a:pos x="19" y="32"/>
                            </a:cxn>
                            <a:cxn ang="0">
                              <a:pos x="6" y="38"/>
                            </a:cxn>
                            <a:cxn ang="0">
                              <a:pos x="2" y="46"/>
                            </a:cxn>
                            <a:cxn ang="0">
                              <a:pos x="0" y="53"/>
                            </a:cxn>
                          </a:cxnLst>
                          <a:rect l="0" t="0" r="r" b="b"/>
                          <a:pathLst>
                            <a:path w="171" h="53">
                              <a:moveTo>
                                <a:pt x="0" y="53"/>
                              </a:moveTo>
                              <a:lnTo>
                                <a:pt x="6" y="52"/>
                              </a:lnTo>
                              <a:lnTo>
                                <a:pt x="19" y="50"/>
                              </a:lnTo>
                              <a:lnTo>
                                <a:pt x="27" y="49"/>
                              </a:lnTo>
                              <a:lnTo>
                                <a:pt x="36" y="49"/>
                              </a:lnTo>
                              <a:lnTo>
                                <a:pt x="38" y="38"/>
                              </a:lnTo>
                              <a:lnTo>
                                <a:pt x="45" y="28"/>
                              </a:lnTo>
                              <a:lnTo>
                                <a:pt x="54" y="19"/>
                              </a:lnTo>
                              <a:lnTo>
                                <a:pt x="64" y="14"/>
                              </a:lnTo>
                              <a:lnTo>
                                <a:pt x="73" y="12"/>
                              </a:lnTo>
                              <a:lnTo>
                                <a:pt x="83" y="12"/>
                              </a:lnTo>
                              <a:lnTo>
                                <a:pt x="106" y="15"/>
                              </a:lnTo>
                              <a:lnTo>
                                <a:pt x="125" y="16"/>
                              </a:lnTo>
                              <a:lnTo>
                                <a:pt x="145" y="12"/>
                              </a:lnTo>
                              <a:lnTo>
                                <a:pt x="171" y="0"/>
                              </a:lnTo>
                              <a:lnTo>
                                <a:pt x="137" y="7"/>
                              </a:lnTo>
                              <a:lnTo>
                                <a:pt x="120" y="7"/>
                              </a:lnTo>
                              <a:lnTo>
                                <a:pt x="106" y="5"/>
                              </a:lnTo>
                              <a:lnTo>
                                <a:pt x="95" y="7"/>
                              </a:lnTo>
                              <a:lnTo>
                                <a:pt x="88" y="4"/>
                              </a:lnTo>
                              <a:lnTo>
                                <a:pt x="81" y="3"/>
                              </a:lnTo>
                              <a:lnTo>
                                <a:pt x="72" y="4"/>
                              </a:lnTo>
                              <a:lnTo>
                                <a:pt x="64" y="5"/>
                              </a:lnTo>
                              <a:lnTo>
                                <a:pt x="55" y="7"/>
                              </a:lnTo>
                              <a:lnTo>
                                <a:pt x="47" y="12"/>
                              </a:lnTo>
                              <a:lnTo>
                                <a:pt x="39" y="20"/>
                              </a:lnTo>
                              <a:lnTo>
                                <a:pt x="34" y="28"/>
                              </a:lnTo>
                              <a:lnTo>
                                <a:pt x="27" y="29"/>
                              </a:lnTo>
                              <a:lnTo>
                                <a:pt x="19" y="32"/>
                              </a:lnTo>
                              <a:lnTo>
                                <a:pt x="6" y="38"/>
                              </a:lnTo>
                              <a:lnTo>
                                <a:pt x="2" y="46"/>
                              </a:lnTo>
                              <a:lnTo>
                                <a:pt x="0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1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  <p:grpSp>
                <p:nvGrpSpPr>
                  <p:cNvPr id="290424" name="Group 632"/>
                  <p:cNvGrpSpPr>
                    <a:grpSpLocks/>
                  </p:cNvGrpSpPr>
                  <p:nvPr/>
                </p:nvGrpSpPr>
                <p:grpSpPr bwMode="auto">
                  <a:xfrm>
                    <a:off x="706" y="3289"/>
                    <a:ext cx="10" cy="16"/>
                    <a:chOff x="706" y="3289"/>
                    <a:chExt cx="10" cy="16"/>
                  </a:xfrm>
                </p:grpSpPr>
                <p:grpSp>
                  <p:nvGrpSpPr>
                    <p:cNvPr id="290425" name="Group 6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8" y="3289"/>
                      <a:ext cx="8" cy="14"/>
                      <a:chOff x="708" y="3289"/>
                      <a:chExt cx="8" cy="14"/>
                    </a:xfrm>
                  </p:grpSpPr>
                  <p:sp>
                    <p:nvSpPr>
                      <p:cNvPr id="290426" name="Freeform 6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8" y="3289"/>
                        <a:ext cx="8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22"/>
                          </a:cxn>
                          <a:cxn ang="0">
                            <a:pos x="13" y="10"/>
                          </a:cxn>
                          <a:cxn ang="0">
                            <a:pos x="19" y="5"/>
                          </a:cxn>
                          <a:cxn ang="0">
                            <a:pos x="27" y="2"/>
                          </a:cxn>
                          <a:cxn ang="0">
                            <a:pos x="34" y="0"/>
                          </a:cxn>
                          <a:cxn ang="0">
                            <a:pos x="43" y="3"/>
                          </a:cxn>
                          <a:cxn ang="0">
                            <a:pos x="50" y="9"/>
                          </a:cxn>
                          <a:cxn ang="0">
                            <a:pos x="55" y="20"/>
                          </a:cxn>
                          <a:cxn ang="0">
                            <a:pos x="53" y="31"/>
                          </a:cxn>
                          <a:cxn ang="0">
                            <a:pos x="50" y="42"/>
                          </a:cxn>
                          <a:cxn ang="0">
                            <a:pos x="45" y="54"/>
                          </a:cxn>
                          <a:cxn ang="0">
                            <a:pos x="40" y="65"/>
                          </a:cxn>
                          <a:cxn ang="0">
                            <a:pos x="31" y="75"/>
                          </a:cxn>
                          <a:cxn ang="0">
                            <a:pos x="24" y="80"/>
                          </a:cxn>
                          <a:cxn ang="0">
                            <a:pos x="16" y="82"/>
                          </a:cxn>
                          <a:cxn ang="0">
                            <a:pos x="8" y="81"/>
                          </a:cxn>
                          <a:cxn ang="0">
                            <a:pos x="2" y="78"/>
                          </a:cxn>
                          <a:cxn ang="0">
                            <a:pos x="0" y="71"/>
                          </a:cxn>
                          <a:cxn ang="0">
                            <a:pos x="4" y="58"/>
                          </a:cxn>
                          <a:cxn ang="0">
                            <a:pos x="5" y="47"/>
                          </a:cxn>
                          <a:cxn ang="0">
                            <a:pos x="2" y="35"/>
                          </a:cxn>
                          <a:cxn ang="0">
                            <a:pos x="5" y="22"/>
                          </a:cxn>
                        </a:cxnLst>
                        <a:rect l="0" t="0" r="r" b="b"/>
                        <a:pathLst>
                          <a:path w="55" h="82">
                            <a:moveTo>
                              <a:pt x="5" y="22"/>
                            </a:moveTo>
                            <a:lnTo>
                              <a:pt x="13" y="10"/>
                            </a:lnTo>
                            <a:lnTo>
                              <a:pt x="19" y="5"/>
                            </a:lnTo>
                            <a:lnTo>
                              <a:pt x="27" y="2"/>
                            </a:lnTo>
                            <a:lnTo>
                              <a:pt x="34" y="0"/>
                            </a:lnTo>
                            <a:lnTo>
                              <a:pt x="43" y="3"/>
                            </a:lnTo>
                            <a:lnTo>
                              <a:pt x="50" y="9"/>
                            </a:lnTo>
                            <a:lnTo>
                              <a:pt x="55" y="20"/>
                            </a:lnTo>
                            <a:lnTo>
                              <a:pt x="53" y="31"/>
                            </a:lnTo>
                            <a:lnTo>
                              <a:pt x="50" y="42"/>
                            </a:lnTo>
                            <a:lnTo>
                              <a:pt x="45" y="54"/>
                            </a:lnTo>
                            <a:lnTo>
                              <a:pt x="40" y="65"/>
                            </a:lnTo>
                            <a:lnTo>
                              <a:pt x="31" y="75"/>
                            </a:lnTo>
                            <a:lnTo>
                              <a:pt x="24" y="80"/>
                            </a:lnTo>
                            <a:lnTo>
                              <a:pt x="16" y="82"/>
                            </a:lnTo>
                            <a:lnTo>
                              <a:pt x="8" y="81"/>
                            </a:lnTo>
                            <a:lnTo>
                              <a:pt x="2" y="78"/>
                            </a:lnTo>
                            <a:lnTo>
                              <a:pt x="0" y="71"/>
                            </a:lnTo>
                            <a:lnTo>
                              <a:pt x="4" y="58"/>
                            </a:lnTo>
                            <a:lnTo>
                              <a:pt x="5" y="47"/>
                            </a:lnTo>
                            <a:lnTo>
                              <a:pt x="2" y="35"/>
                            </a:lnTo>
                            <a:lnTo>
                              <a:pt x="5" y="22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427" name="Freeform 6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9" y="3290"/>
                        <a:ext cx="5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9" y="6"/>
                          </a:cxn>
                          <a:cxn ang="0">
                            <a:pos x="29" y="4"/>
                          </a:cxn>
                          <a:cxn ang="0">
                            <a:pos x="22" y="5"/>
                          </a:cxn>
                          <a:cxn ang="0">
                            <a:pos x="19" y="7"/>
                          </a:cxn>
                          <a:cxn ang="0">
                            <a:pos x="17" y="12"/>
                          </a:cxn>
                          <a:cxn ang="0">
                            <a:pos x="17" y="16"/>
                          </a:cxn>
                          <a:cxn ang="0">
                            <a:pos x="21" y="21"/>
                          </a:cxn>
                          <a:cxn ang="0">
                            <a:pos x="28" y="23"/>
                          </a:cxn>
                          <a:cxn ang="0">
                            <a:pos x="33" y="25"/>
                          </a:cxn>
                          <a:cxn ang="0">
                            <a:pos x="34" y="31"/>
                          </a:cxn>
                          <a:cxn ang="0">
                            <a:pos x="30" y="37"/>
                          </a:cxn>
                          <a:cxn ang="0">
                            <a:pos x="26" y="42"/>
                          </a:cxn>
                          <a:cxn ang="0">
                            <a:pos x="19" y="44"/>
                          </a:cxn>
                          <a:cxn ang="0">
                            <a:pos x="12" y="46"/>
                          </a:cxn>
                          <a:cxn ang="0">
                            <a:pos x="8" y="48"/>
                          </a:cxn>
                          <a:cxn ang="0">
                            <a:pos x="7" y="53"/>
                          </a:cxn>
                          <a:cxn ang="0">
                            <a:pos x="5" y="58"/>
                          </a:cxn>
                          <a:cxn ang="0">
                            <a:pos x="2" y="58"/>
                          </a:cxn>
                          <a:cxn ang="0">
                            <a:pos x="0" y="53"/>
                          </a:cxn>
                          <a:cxn ang="0">
                            <a:pos x="2" y="47"/>
                          </a:cxn>
                          <a:cxn ang="0">
                            <a:pos x="4" y="42"/>
                          </a:cxn>
                          <a:cxn ang="0">
                            <a:pos x="4" y="37"/>
                          </a:cxn>
                          <a:cxn ang="0">
                            <a:pos x="5" y="31"/>
                          </a:cxn>
                          <a:cxn ang="0">
                            <a:pos x="9" y="33"/>
                          </a:cxn>
                          <a:cxn ang="0">
                            <a:pos x="13" y="33"/>
                          </a:cxn>
                          <a:cxn ang="0">
                            <a:pos x="15" y="30"/>
                          </a:cxn>
                          <a:cxn ang="0">
                            <a:pos x="11" y="25"/>
                          </a:cxn>
                          <a:cxn ang="0">
                            <a:pos x="13" y="20"/>
                          </a:cxn>
                          <a:cxn ang="0">
                            <a:pos x="11" y="15"/>
                          </a:cxn>
                          <a:cxn ang="0">
                            <a:pos x="13" y="9"/>
                          </a:cxn>
                          <a:cxn ang="0">
                            <a:pos x="17" y="3"/>
                          </a:cxn>
                          <a:cxn ang="0">
                            <a:pos x="22" y="0"/>
                          </a:cxn>
                          <a:cxn ang="0">
                            <a:pos x="29" y="0"/>
                          </a:cxn>
                          <a:cxn ang="0">
                            <a:pos x="36" y="2"/>
                          </a:cxn>
                          <a:cxn ang="0">
                            <a:pos x="39" y="6"/>
                          </a:cxn>
                        </a:cxnLst>
                        <a:rect l="0" t="0" r="r" b="b"/>
                        <a:pathLst>
                          <a:path w="39" h="58">
                            <a:moveTo>
                              <a:pt x="39" y="6"/>
                            </a:moveTo>
                            <a:lnTo>
                              <a:pt x="29" y="4"/>
                            </a:lnTo>
                            <a:lnTo>
                              <a:pt x="22" y="5"/>
                            </a:lnTo>
                            <a:lnTo>
                              <a:pt x="19" y="7"/>
                            </a:lnTo>
                            <a:lnTo>
                              <a:pt x="17" y="12"/>
                            </a:lnTo>
                            <a:lnTo>
                              <a:pt x="17" y="16"/>
                            </a:lnTo>
                            <a:lnTo>
                              <a:pt x="21" y="21"/>
                            </a:lnTo>
                            <a:lnTo>
                              <a:pt x="28" y="23"/>
                            </a:lnTo>
                            <a:lnTo>
                              <a:pt x="33" y="25"/>
                            </a:lnTo>
                            <a:lnTo>
                              <a:pt x="34" y="31"/>
                            </a:lnTo>
                            <a:lnTo>
                              <a:pt x="30" y="37"/>
                            </a:lnTo>
                            <a:lnTo>
                              <a:pt x="26" y="42"/>
                            </a:lnTo>
                            <a:lnTo>
                              <a:pt x="19" y="44"/>
                            </a:lnTo>
                            <a:lnTo>
                              <a:pt x="12" y="46"/>
                            </a:lnTo>
                            <a:lnTo>
                              <a:pt x="8" y="48"/>
                            </a:lnTo>
                            <a:lnTo>
                              <a:pt x="7" y="53"/>
                            </a:lnTo>
                            <a:lnTo>
                              <a:pt x="5" y="58"/>
                            </a:lnTo>
                            <a:lnTo>
                              <a:pt x="2" y="58"/>
                            </a:lnTo>
                            <a:lnTo>
                              <a:pt x="0" y="53"/>
                            </a:lnTo>
                            <a:lnTo>
                              <a:pt x="2" y="47"/>
                            </a:lnTo>
                            <a:lnTo>
                              <a:pt x="4" y="42"/>
                            </a:lnTo>
                            <a:lnTo>
                              <a:pt x="4" y="37"/>
                            </a:lnTo>
                            <a:lnTo>
                              <a:pt x="5" y="31"/>
                            </a:lnTo>
                            <a:lnTo>
                              <a:pt x="9" y="33"/>
                            </a:lnTo>
                            <a:lnTo>
                              <a:pt x="13" y="33"/>
                            </a:lnTo>
                            <a:lnTo>
                              <a:pt x="15" y="30"/>
                            </a:lnTo>
                            <a:lnTo>
                              <a:pt x="11" y="25"/>
                            </a:lnTo>
                            <a:lnTo>
                              <a:pt x="13" y="20"/>
                            </a:lnTo>
                            <a:lnTo>
                              <a:pt x="11" y="15"/>
                            </a:lnTo>
                            <a:lnTo>
                              <a:pt x="13" y="9"/>
                            </a:lnTo>
                            <a:lnTo>
                              <a:pt x="17" y="3"/>
                            </a:lnTo>
                            <a:lnTo>
                              <a:pt x="22" y="0"/>
                            </a:lnTo>
                            <a:lnTo>
                              <a:pt x="29" y="0"/>
                            </a:lnTo>
                            <a:lnTo>
                              <a:pt x="36" y="2"/>
                            </a:lnTo>
                            <a:lnTo>
                              <a:pt x="39" y="6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290428" name="Group 6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6" y="3299"/>
                      <a:ext cx="6" cy="6"/>
                      <a:chOff x="706" y="3299"/>
                      <a:chExt cx="6" cy="6"/>
                    </a:xfrm>
                  </p:grpSpPr>
                  <p:grpSp>
                    <p:nvGrpSpPr>
                      <p:cNvPr id="290429" name="Group 6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6" y="3299"/>
                        <a:ext cx="6" cy="6"/>
                        <a:chOff x="706" y="3299"/>
                        <a:chExt cx="6" cy="6"/>
                      </a:xfrm>
                    </p:grpSpPr>
                    <p:sp>
                      <p:nvSpPr>
                        <p:cNvPr id="290430" name="Oval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6" y="3299"/>
                          <a:ext cx="6" cy="6"/>
                        </a:xfrm>
                        <a:prstGeom prst="ellipse">
                          <a:avLst/>
                        </a:prstGeom>
                        <a:solidFill>
                          <a:srgbClr val="9F3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31" name="Oval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6" y="3299"/>
                          <a:ext cx="6" cy="6"/>
                        </a:xfrm>
                        <a:prstGeom prst="ellipse">
                          <a:avLst/>
                        </a:prstGeom>
                        <a:solidFill>
                          <a:srgbClr val="FFF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432" name="Group 6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6" y="3299"/>
                        <a:ext cx="6" cy="6"/>
                        <a:chOff x="706" y="3299"/>
                        <a:chExt cx="6" cy="6"/>
                      </a:xfrm>
                    </p:grpSpPr>
                    <p:sp>
                      <p:nvSpPr>
                        <p:cNvPr id="290433" name="Oval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6" y="3299"/>
                          <a:ext cx="6" cy="6"/>
                        </a:xfrm>
                        <a:prstGeom prst="ellipse">
                          <a:avLst/>
                        </a:prstGeom>
                        <a:solidFill>
                          <a:srgbClr val="FF9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34" name="Arc 6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9" y="3300"/>
                          <a:ext cx="3" cy="4"/>
                        </a:xfrm>
                        <a:custGeom>
                          <a:avLst/>
                          <a:gdLst>
                            <a:gd name="G0" fmla="+- 9660 0 0"/>
                            <a:gd name="G1" fmla="+- 21600 0 0"/>
                            <a:gd name="G2" fmla="+- 21600 0 0"/>
                            <a:gd name="T0" fmla="*/ 9660 w 31260"/>
                            <a:gd name="T1" fmla="*/ 0 h 43200"/>
                            <a:gd name="T2" fmla="*/ 0 w 31260"/>
                            <a:gd name="T3" fmla="*/ 40920 h 43200"/>
                            <a:gd name="T4" fmla="*/ 9660 w 31260"/>
                            <a:gd name="T5" fmla="*/ 21600 h 432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260" h="43200" fill="none" extrusionOk="0">
                              <a:moveTo>
                                <a:pt x="9659" y="0"/>
                              </a:moveTo>
                              <a:cubicBezTo>
                                <a:pt x="21589" y="0"/>
                                <a:pt x="31260" y="9670"/>
                                <a:pt x="31260" y="21600"/>
                              </a:cubicBezTo>
                              <a:cubicBezTo>
                                <a:pt x="31260" y="33529"/>
                                <a:pt x="21589" y="43200"/>
                                <a:pt x="9660" y="43200"/>
                              </a:cubicBezTo>
                              <a:cubicBezTo>
                                <a:pt x="6306" y="43200"/>
                                <a:pt x="2999" y="42419"/>
                                <a:pt x="0" y="40919"/>
                              </a:cubicBezTo>
                            </a:path>
                            <a:path w="31260" h="43200" stroke="0" extrusionOk="0">
                              <a:moveTo>
                                <a:pt x="9659" y="0"/>
                              </a:moveTo>
                              <a:cubicBezTo>
                                <a:pt x="21589" y="0"/>
                                <a:pt x="31260" y="9670"/>
                                <a:pt x="31260" y="21600"/>
                              </a:cubicBezTo>
                              <a:cubicBezTo>
                                <a:pt x="31260" y="33529"/>
                                <a:pt x="21589" y="43200"/>
                                <a:pt x="9660" y="43200"/>
                              </a:cubicBezTo>
                              <a:cubicBezTo>
                                <a:pt x="6306" y="43200"/>
                                <a:pt x="2999" y="42419"/>
                                <a:pt x="0" y="40919"/>
                              </a:cubicBezTo>
                              <a:lnTo>
                                <a:pt x="9660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B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35" name="Arc 6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9" y="3300"/>
                          <a:ext cx="1" cy="4"/>
                        </a:xfrm>
                        <a:custGeom>
                          <a:avLst/>
                          <a:gdLst>
                            <a:gd name="G0" fmla="+- 20955 0 0"/>
                            <a:gd name="G1" fmla="+- 21600 0 0"/>
                            <a:gd name="G2" fmla="+- 21600 0 0"/>
                            <a:gd name="T0" fmla="*/ 20955 w 42555"/>
                            <a:gd name="T1" fmla="*/ 0 h 43200"/>
                            <a:gd name="T2" fmla="*/ 0 w 42555"/>
                            <a:gd name="T3" fmla="*/ 26839 h 43200"/>
                            <a:gd name="T4" fmla="*/ 20955 w 42555"/>
                            <a:gd name="T5" fmla="*/ 21600 h 432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42555" h="43200" fill="none" extrusionOk="0">
                              <a:moveTo>
                                <a:pt x="20954" y="0"/>
                              </a:moveTo>
                              <a:cubicBezTo>
                                <a:pt x="32884" y="0"/>
                                <a:pt x="42555" y="9670"/>
                                <a:pt x="42555" y="21600"/>
                              </a:cubicBezTo>
                              <a:cubicBezTo>
                                <a:pt x="42555" y="33529"/>
                                <a:pt x="32884" y="43200"/>
                                <a:pt x="20955" y="43200"/>
                              </a:cubicBezTo>
                              <a:cubicBezTo>
                                <a:pt x="11043" y="43200"/>
                                <a:pt x="2403" y="36454"/>
                                <a:pt x="-1" y="26839"/>
                              </a:cubicBezTo>
                            </a:path>
                            <a:path w="42555" h="43200" stroke="0" extrusionOk="0">
                              <a:moveTo>
                                <a:pt x="20954" y="0"/>
                              </a:moveTo>
                              <a:cubicBezTo>
                                <a:pt x="32884" y="0"/>
                                <a:pt x="42555" y="9670"/>
                                <a:pt x="42555" y="21600"/>
                              </a:cubicBezTo>
                              <a:cubicBezTo>
                                <a:pt x="42555" y="33529"/>
                                <a:pt x="32884" y="43200"/>
                                <a:pt x="20955" y="43200"/>
                              </a:cubicBezTo>
                              <a:cubicBezTo>
                                <a:pt x="11043" y="43200"/>
                                <a:pt x="2403" y="36454"/>
                                <a:pt x="-1" y="26839"/>
                              </a:cubicBezTo>
                              <a:lnTo>
                                <a:pt x="20955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36" name="Oval 6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7" y="3300"/>
                          <a:ext cx="2" cy="2"/>
                        </a:xfrm>
                        <a:prstGeom prst="ellipse">
                          <a:avLst/>
                        </a:prstGeom>
                        <a:solidFill>
                          <a:srgbClr val="FFF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90437" name="Group 645"/>
                <p:cNvGrpSpPr>
                  <a:grpSpLocks/>
                </p:cNvGrpSpPr>
                <p:nvPr/>
              </p:nvGrpSpPr>
              <p:grpSpPr bwMode="auto">
                <a:xfrm>
                  <a:off x="625" y="3307"/>
                  <a:ext cx="125" cy="156"/>
                  <a:chOff x="625" y="3307"/>
                  <a:chExt cx="125" cy="156"/>
                </a:xfrm>
              </p:grpSpPr>
              <p:grpSp>
                <p:nvGrpSpPr>
                  <p:cNvPr id="290438" name="Group 646"/>
                  <p:cNvGrpSpPr>
                    <a:grpSpLocks/>
                  </p:cNvGrpSpPr>
                  <p:nvPr/>
                </p:nvGrpSpPr>
                <p:grpSpPr bwMode="auto">
                  <a:xfrm>
                    <a:off x="634" y="3328"/>
                    <a:ext cx="116" cy="135"/>
                    <a:chOff x="634" y="3328"/>
                    <a:chExt cx="116" cy="135"/>
                  </a:xfrm>
                </p:grpSpPr>
                <p:grpSp>
                  <p:nvGrpSpPr>
                    <p:cNvPr id="290439" name="Group 6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4" y="3371"/>
                      <a:ext cx="115" cy="92"/>
                      <a:chOff x="634" y="3371"/>
                      <a:chExt cx="115" cy="92"/>
                    </a:xfrm>
                  </p:grpSpPr>
                  <p:grpSp>
                    <p:nvGrpSpPr>
                      <p:cNvPr id="290440" name="Group 6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4" y="3371"/>
                        <a:ext cx="41" cy="41"/>
                        <a:chOff x="634" y="3371"/>
                        <a:chExt cx="41" cy="41"/>
                      </a:xfrm>
                    </p:grpSpPr>
                    <p:sp>
                      <p:nvSpPr>
                        <p:cNvPr id="290441" name="Freeform 6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4" y="3371"/>
                          <a:ext cx="41" cy="4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6" y="15"/>
                            </a:cxn>
                            <a:cxn ang="0">
                              <a:pos x="89" y="51"/>
                            </a:cxn>
                            <a:cxn ang="0">
                              <a:pos x="101" y="64"/>
                            </a:cxn>
                            <a:cxn ang="0">
                              <a:pos x="120" y="78"/>
                            </a:cxn>
                            <a:cxn ang="0">
                              <a:pos x="128" y="83"/>
                            </a:cxn>
                            <a:cxn ang="0">
                              <a:pos x="141" y="84"/>
                            </a:cxn>
                            <a:cxn ang="0">
                              <a:pos x="141" y="11"/>
                            </a:cxn>
                            <a:cxn ang="0">
                              <a:pos x="285" y="73"/>
                            </a:cxn>
                            <a:cxn ang="0">
                              <a:pos x="221" y="224"/>
                            </a:cxn>
                            <a:cxn ang="0">
                              <a:pos x="170" y="248"/>
                            </a:cxn>
                            <a:cxn ang="0">
                              <a:pos x="152" y="227"/>
                            </a:cxn>
                            <a:cxn ang="0">
                              <a:pos x="128" y="205"/>
                            </a:cxn>
                            <a:cxn ang="0">
                              <a:pos x="106" y="189"/>
                            </a:cxn>
                            <a:cxn ang="0">
                              <a:pos x="85" y="164"/>
                            </a:cxn>
                            <a:cxn ang="0">
                              <a:pos x="67" y="136"/>
                            </a:cxn>
                            <a:cxn ang="0">
                              <a:pos x="53" y="106"/>
                            </a:cxn>
                            <a:cxn ang="0">
                              <a:pos x="32" y="78"/>
                            </a:cxn>
                            <a:cxn ang="0">
                              <a:pos x="21" y="64"/>
                            </a:cxn>
                            <a:cxn ang="0">
                              <a:pos x="14" y="53"/>
                            </a:cxn>
                            <a:cxn ang="0">
                              <a:pos x="0" y="0"/>
                            </a:cxn>
                            <a:cxn ang="0">
                              <a:pos x="56" y="15"/>
                            </a:cxn>
                          </a:cxnLst>
                          <a:rect l="0" t="0" r="r" b="b"/>
                          <a:pathLst>
                            <a:path w="285" h="248">
                              <a:moveTo>
                                <a:pt x="56" y="15"/>
                              </a:moveTo>
                              <a:lnTo>
                                <a:pt x="89" y="51"/>
                              </a:lnTo>
                              <a:lnTo>
                                <a:pt x="101" y="64"/>
                              </a:lnTo>
                              <a:lnTo>
                                <a:pt x="120" y="78"/>
                              </a:lnTo>
                              <a:lnTo>
                                <a:pt x="128" y="83"/>
                              </a:lnTo>
                              <a:lnTo>
                                <a:pt x="141" y="84"/>
                              </a:lnTo>
                              <a:lnTo>
                                <a:pt x="141" y="11"/>
                              </a:lnTo>
                              <a:lnTo>
                                <a:pt x="285" y="73"/>
                              </a:lnTo>
                              <a:lnTo>
                                <a:pt x="221" y="224"/>
                              </a:lnTo>
                              <a:lnTo>
                                <a:pt x="170" y="248"/>
                              </a:lnTo>
                              <a:lnTo>
                                <a:pt x="152" y="227"/>
                              </a:lnTo>
                              <a:lnTo>
                                <a:pt x="128" y="205"/>
                              </a:lnTo>
                              <a:lnTo>
                                <a:pt x="106" y="189"/>
                              </a:lnTo>
                              <a:lnTo>
                                <a:pt x="85" y="164"/>
                              </a:lnTo>
                              <a:lnTo>
                                <a:pt x="67" y="136"/>
                              </a:lnTo>
                              <a:lnTo>
                                <a:pt x="53" y="106"/>
                              </a:lnTo>
                              <a:lnTo>
                                <a:pt x="32" y="78"/>
                              </a:lnTo>
                              <a:lnTo>
                                <a:pt x="21" y="64"/>
                              </a:lnTo>
                              <a:lnTo>
                                <a:pt x="14" y="53"/>
                              </a:lnTo>
                              <a:lnTo>
                                <a:pt x="0" y="0"/>
                              </a:lnTo>
                              <a:lnTo>
                                <a:pt x="5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42" name="Freeform 6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2" y="3384"/>
                          <a:ext cx="10" cy="1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" y="0"/>
                            </a:cxn>
                            <a:cxn ang="0">
                              <a:pos x="0" y="7"/>
                            </a:cxn>
                            <a:cxn ang="0">
                              <a:pos x="15" y="25"/>
                            </a:cxn>
                            <a:cxn ang="0">
                              <a:pos x="30" y="43"/>
                            </a:cxn>
                            <a:cxn ang="0">
                              <a:pos x="42" y="60"/>
                            </a:cxn>
                            <a:cxn ang="0">
                              <a:pos x="54" y="78"/>
                            </a:cxn>
                            <a:cxn ang="0">
                              <a:pos x="65" y="98"/>
                            </a:cxn>
                            <a:cxn ang="0">
                              <a:pos x="62" y="82"/>
                            </a:cxn>
                            <a:cxn ang="0">
                              <a:pos x="51" y="61"/>
                            </a:cxn>
                            <a:cxn ang="0">
                              <a:pos x="37" y="37"/>
                            </a:cxn>
                            <a:cxn ang="0">
                              <a:pos x="20" y="15"/>
                            </a:cxn>
                            <a:cxn ang="0">
                              <a:pos x="8" y="0"/>
                            </a:cxn>
                          </a:cxnLst>
                          <a:rect l="0" t="0" r="r" b="b"/>
                          <a:pathLst>
                            <a:path w="65" h="98">
                              <a:moveTo>
                                <a:pt x="8" y="0"/>
                              </a:moveTo>
                              <a:lnTo>
                                <a:pt x="0" y="7"/>
                              </a:lnTo>
                              <a:lnTo>
                                <a:pt x="15" y="25"/>
                              </a:lnTo>
                              <a:lnTo>
                                <a:pt x="30" y="43"/>
                              </a:lnTo>
                              <a:lnTo>
                                <a:pt x="42" y="60"/>
                              </a:lnTo>
                              <a:lnTo>
                                <a:pt x="54" y="78"/>
                              </a:lnTo>
                              <a:lnTo>
                                <a:pt x="65" y="98"/>
                              </a:lnTo>
                              <a:lnTo>
                                <a:pt x="62" y="82"/>
                              </a:lnTo>
                              <a:lnTo>
                                <a:pt x="51" y="61"/>
                              </a:lnTo>
                              <a:lnTo>
                                <a:pt x="37" y="37"/>
                              </a:lnTo>
                              <a:lnTo>
                                <a:pt x="20" y="15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443" name="Group 6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8" y="3383"/>
                        <a:ext cx="31" cy="80"/>
                        <a:chOff x="718" y="3383"/>
                        <a:chExt cx="31" cy="80"/>
                      </a:xfrm>
                    </p:grpSpPr>
                    <p:sp>
                      <p:nvSpPr>
                        <p:cNvPr id="290444" name="Freeform 6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8" y="3383"/>
                          <a:ext cx="31" cy="8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1" y="68"/>
                            </a:cxn>
                            <a:cxn ang="0">
                              <a:pos x="123" y="80"/>
                            </a:cxn>
                            <a:cxn ang="0">
                              <a:pos x="118" y="95"/>
                            </a:cxn>
                            <a:cxn ang="0">
                              <a:pos x="114" y="126"/>
                            </a:cxn>
                            <a:cxn ang="0">
                              <a:pos x="109" y="146"/>
                            </a:cxn>
                            <a:cxn ang="0">
                              <a:pos x="105" y="163"/>
                            </a:cxn>
                            <a:cxn ang="0">
                              <a:pos x="99" y="182"/>
                            </a:cxn>
                            <a:cxn ang="0">
                              <a:pos x="93" y="201"/>
                            </a:cxn>
                            <a:cxn ang="0">
                              <a:pos x="84" y="217"/>
                            </a:cxn>
                            <a:cxn ang="0">
                              <a:pos x="75" y="232"/>
                            </a:cxn>
                            <a:cxn ang="0">
                              <a:pos x="70" y="247"/>
                            </a:cxn>
                            <a:cxn ang="0">
                              <a:pos x="67" y="261"/>
                            </a:cxn>
                            <a:cxn ang="0">
                              <a:pos x="60" y="279"/>
                            </a:cxn>
                            <a:cxn ang="0">
                              <a:pos x="51" y="298"/>
                            </a:cxn>
                            <a:cxn ang="0">
                              <a:pos x="43" y="315"/>
                            </a:cxn>
                            <a:cxn ang="0">
                              <a:pos x="38" y="326"/>
                            </a:cxn>
                            <a:cxn ang="0">
                              <a:pos x="28" y="337"/>
                            </a:cxn>
                            <a:cxn ang="0">
                              <a:pos x="0" y="359"/>
                            </a:cxn>
                            <a:cxn ang="0">
                              <a:pos x="0" y="482"/>
                            </a:cxn>
                            <a:cxn ang="0">
                              <a:pos x="12" y="473"/>
                            </a:cxn>
                            <a:cxn ang="0">
                              <a:pos x="22" y="458"/>
                            </a:cxn>
                            <a:cxn ang="0">
                              <a:pos x="31" y="443"/>
                            </a:cxn>
                            <a:cxn ang="0">
                              <a:pos x="39" y="432"/>
                            </a:cxn>
                            <a:cxn ang="0">
                              <a:pos x="46" y="427"/>
                            </a:cxn>
                            <a:cxn ang="0">
                              <a:pos x="51" y="420"/>
                            </a:cxn>
                            <a:cxn ang="0">
                              <a:pos x="58" y="413"/>
                            </a:cxn>
                            <a:cxn ang="0">
                              <a:pos x="65" y="410"/>
                            </a:cxn>
                            <a:cxn ang="0">
                              <a:pos x="68" y="404"/>
                            </a:cxn>
                            <a:cxn ang="0">
                              <a:pos x="71" y="397"/>
                            </a:cxn>
                            <a:cxn ang="0">
                              <a:pos x="75" y="389"/>
                            </a:cxn>
                            <a:cxn ang="0">
                              <a:pos x="83" y="376"/>
                            </a:cxn>
                            <a:cxn ang="0">
                              <a:pos x="93" y="357"/>
                            </a:cxn>
                            <a:cxn ang="0">
                              <a:pos x="110" y="332"/>
                            </a:cxn>
                            <a:cxn ang="0">
                              <a:pos x="129" y="307"/>
                            </a:cxn>
                            <a:cxn ang="0">
                              <a:pos x="153" y="279"/>
                            </a:cxn>
                            <a:cxn ang="0">
                              <a:pos x="172" y="257"/>
                            </a:cxn>
                            <a:cxn ang="0">
                              <a:pos x="192" y="231"/>
                            </a:cxn>
                            <a:cxn ang="0">
                              <a:pos x="199" y="222"/>
                            </a:cxn>
                            <a:cxn ang="0">
                              <a:pos x="202" y="216"/>
                            </a:cxn>
                            <a:cxn ang="0">
                              <a:pos x="203" y="204"/>
                            </a:cxn>
                            <a:cxn ang="0">
                              <a:pos x="207" y="172"/>
                            </a:cxn>
                            <a:cxn ang="0">
                              <a:pos x="210" y="144"/>
                            </a:cxn>
                            <a:cxn ang="0">
                              <a:pos x="215" y="114"/>
                            </a:cxn>
                            <a:cxn ang="0">
                              <a:pos x="217" y="74"/>
                            </a:cxn>
                            <a:cxn ang="0">
                              <a:pos x="217" y="49"/>
                            </a:cxn>
                            <a:cxn ang="0">
                              <a:pos x="214" y="0"/>
                            </a:cxn>
                            <a:cxn ang="0">
                              <a:pos x="121" y="68"/>
                            </a:cxn>
                          </a:cxnLst>
                          <a:rect l="0" t="0" r="r" b="b"/>
                          <a:pathLst>
                            <a:path w="217" h="482">
                              <a:moveTo>
                                <a:pt x="121" y="68"/>
                              </a:moveTo>
                              <a:lnTo>
                                <a:pt x="123" y="80"/>
                              </a:lnTo>
                              <a:lnTo>
                                <a:pt x="118" y="95"/>
                              </a:lnTo>
                              <a:lnTo>
                                <a:pt x="114" y="126"/>
                              </a:lnTo>
                              <a:lnTo>
                                <a:pt x="109" y="146"/>
                              </a:lnTo>
                              <a:lnTo>
                                <a:pt x="105" y="163"/>
                              </a:lnTo>
                              <a:lnTo>
                                <a:pt x="99" y="182"/>
                              </a:lnTo>
                              <a:lnTo>
                                <a:pt x="93" y="201"/>
                              </a:lnTo>
                              <a:lnTo>
                                <a:pt x="84" y="217"/>
                              </a:lnTo>
                              <a:lnTo>
                                <a:pt x="75" y="232"/>
                              </a:lnTo>
                              <a:lnTo>
                                <a:pt x="70" y="247"/>
                              </a:lnTo>
                              <a:lnTo>
                                <a:pt x="67" y="261"/>
                              </a:lnTo>
                              <a:lnTo>
                                <a:pt x="60" y="279"/>
                              </a:lnTo>
                              <a:lnTo>
                                <a:pt x="51" y="298"/>
                              </a:lnTo>
                              <a:lnTo>
                                <a:pt x="43" y="315"/>
                              </a:lnTo>
                              <a:lnTo>
                                <a:pt x="38" y="326"/>
                              </a:lnTo>
                              <a:lnTo>
                                <a:pt x="28" y="337"/>
                              </a:lnTo>
                              <a:lnTo>
                                <a:pt x="0" y="359"/>
                              </a:lnTo>
                              <a:lnTo>
                                <a:pt x="0" y="482"/>
                              </a:lnTo>
                              <a:lnTo>
                                <a:pt x="12" y="473"/>
                              </a:lnTo>
                              <a:lnTo>
                                <a:pt x="22" y="458"/>
                              </a:lnTo>
                              <a:lnTo>
                                <a:pt x="31" y="443"/>
                              </a:lnTo>
                              <a:lnTo>
                                <a:pt x="39" y="432"/>
                              </a:lnTo>
                              <a:lnTo>
                                <a:pt x="46" y="427"/>
                              </a:lnTo>
                              <a:lnTo>
                                <a:pt x="51" y="420"/>
                              </a:lnTo>
                              <a:lnTo>
                                <a:pt x="58" y="413"/>
                              </a:lnTo>
                              <a:lnTo>
                                <a:pt x="65" y="410"/>
                              </a:lnTo>
                              <a:lnTo>
                                <a:pt x="68" y="404"/>
                              </a:lnTo>
                              <a:lnTo>
                                <a:pt x="71" y="397"/>
                              </a:lnTo>
                              <a:lnTo>
                                <a:pt x="75" y="389"/>
                              </a:lnTo>
                              <a:lnTo>
                                <a:pt x="83" y="376"/>
                              </a:lnTo>
                              <a:lnTo>
                                <a:pt x="93" y="357"/>
                              </a:lnTo>
                              <a:lnTo>
                                <a:pt x="110" y="332"/>
                              </a:lnTo>
                              <a:lnTo>
                                <a:pt x="129" y="307"/>
                              </a:lnTo>
                              <a:lnTo>
                                <a:pt x="153" y="279"/>
                              </a:lnTo>
                              <a:lnTo>
                                <a:pt x="172" y="257"/>
                              </a:lnTo>
                              <a:lnTo>
                                <a:pt x="192" y="231"/>
                              </a:lnTo>
                              <a:lnTo>
                                <a:pt x="199" y="222"/>
                              </a:lnTo>
                              <a:lnTo>
                                <a:pt x="202" y="216"/>
                              </a:lnTo>
                              <a:lnTo>
                                <a:pt x="203" y="204"/>
                              </a:lnTo>
                              <a:lnTo>
                                <a:pt x="207" y="172"/>
                              </a:lnTo>
                              <a:lnTo>
                                <a:pt x="210" y="144"/>
                              </a:lnTo>
                              <a:lnTo>
                                <a:pt x="215" y="114"/>
                              </a:lnTo>
                              <a:lnTo>
                                <a:pt x="217" y="74"/>
                              </a:lnTo>
                              <a:lnTo>
                                <a:pt x="217" y="49"/>
                              </a:lnTo>
                              <a:lnTo>
                                <a:pt x="214" y="0"/>
                              </a:lnTo>
                              <a:lnTo>
                                <a:pt x="121" y="6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45" name="Freeform 6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6" y="3405"/>
                          <a:ext cx="13" cy="2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53"/>
                            </a:cxn>
                            <a:cxn ang="0">
                              <a:pos x="14" y="147"/>
                            </a:cxn>
                            <a:cxn ang="0">
                              <a:pos x="27" y="137"/>
                            </a:cxn>
                            <a:cxn ang="0">
                              <a:pos x="36" y="127"/>
                            </a:cxn>
                            <a:cxn ang="0">
                              <a:pos x="43" y="114"/>
                            </a:cxn>
                            <a:cxn ang="0">
                              <a:pos x="47" y="101"/>
                            </a:cxn>
                            <a:cxn ang="0">
                              <a:pos x="47" y="87"/>
                            </a:cxn>
                            <a:cxn ang="0">
                              <a:pos x="49" y="71"/>
                            </a:cxn>
                            <a:cxn ang="0">
                              <a:pos x="51" y="60"/>
                            </a:cxn>
                            <a:cxn ang="0">
                              <a:pos x="56" y="53"/>
                            </a:cxn>
                            <a:cxn ang="0">
                              <a:pos x="61" y="48"/>
                            </a:cxn>
                            <a:cxn ang="0">
                              <a:pos x="64" y="38"/>
                            </a:cxn>
                            <a:cxn ang="0">
                              <a:pos x="68" y="30"/>
                            </a:cxn>
                            <a:cxn ang="0">
                              <a:pos x="75" y="22"/>
                            </a:cxn>
                            <a:cxn ang="0">
                              <a:pos x="83" y="17"/>
                            </a:cxn>
                            <a:cxn ang="0">
                              <a:pos x="92" y="15"/>
                            </a:cxn>
                            <a:cxn ang="0">
                              <a:pos x="91" y="9"/>
                            </a:cxn>
                            <a:cxn ang="0">
                              <a:pos x="94" y="0"/>
                            </a:cxn>
                            <a:cxn ang="0">
                              <a:pos x="88" y="4"/>
                            </a:cxn>
                            <a:cxn ang="0">
                              <a:pos x="80" y="7"/>
                            </a:cxn>
                            <a:cxn ang="0">
                              <a:pos x="68" y="8"/>
                            </a:cxn>
                            <a:cxn ang="0">
                              <a:pos x="60" y="5"/>
                            </a:cxn>
                            <a:cxn ang="0">
                              <a:pos x="53" y="0"/>
                            </a:cxn>
                            <a:cxn ang="0">
                              <a:pos x="49" y="22"/>
                            </a:cxn>
                            <a:cxn ang="0">
                              <a:pos x="43" y="40"/>
                            </a:cxn>
                            <a:cxn ang="0">
                              <a:pos x="39" y="58"/>
                            </a:cxn>
                            <a:cxn ang="0">
                              <a:pos x="35" y="69"/>
                            </a:cxn>
                            <a:cxn ang="0">
                              <a:pos x="27" y="82"/>
                            </a:cxn>
                            <a:cxn ang="0">
                              <a:pos x="21" y="92"/>
                            </a:cxn>
                            <a:cxn ang="0">
                              <a:pos x="15" y="105"/>
                            </a:cxn>
                            <a:cxn ang="0">
                              <a:pos x="9" y="122"/>
                            </a:cxn>
                            <a:cxn ang="0">
                              <a:pos x="5" y="138"/>
                            </a:cxn>
                            <a:cxn ang="0">
                              <a:pos x="0" y="153"/>
                            </a:cxn>
                          </a:cxnLst>
                          <a:rect l="0" t="0" r="r" b="b"/>
                          <a:pathLst>
                            <a:path w="94" h="153">
                              <a:moveTo>
                                <a:pt x="0" y="153"/>
                              </a:moveTo>
                              <a:lnTo>
                                <a:pt x="14" y="147"/>
                              </a:lnTo>
                              <a:lnTo>
                                <a:pt x="27" y="137"/>
                              </a:lnTo>
                              <a:lnTo>
                                <a:pt x="36" y="127"/>
                              </a:lnTo>
                              <a:lnTo>
                                <a:pt x="43" y="114"/>
                              </a:lnTo>
                              <a:lnTo>
                                <a:pt x="47" y="101"/>
                              </a:lnTo>
                              <a:lnTo>
                                <a:pt x="47" y="87"/>
                              </a:lnTo>
                              <a:lnTo>
                                <a:pt x="49" y="71"/>
                              </a:lnTo>
                              <a:lnTo>
                                <a:pt x="51" y="60"/>
                              </a:lnTo>
                              <a:lnTo>
                                <a:pt x="56" y="53"/>
                              </a:lnTo>
                              <a:lnTo>
                                <a:pt x="61" y="48"/>
                              </a:lnTo>
                              <a:lnTo>
                                <a:pt x="64" y="38"/>
                              </a:lnTo>
                              <a:lnTo>
                                <a:pt x="68" y="30"/>
                              </a:lnTo>
                              <a:lnTo>
                                <a:pt x="75" y="22"/>
                              </a:lnTo>
                              <a:lnTo>
                                <a:pt x="83" y="17"/>
                              </a:lnTo>
                              <a:lnTo>
                                <a:pt x="92" y="15"/>
                              </a:lnTo>
                              <a:lnTo>
                                <a:pt x="91" y="9"/>
                              </a:lnTo>
                              <a:lnTo>
                                <a:pt x="94" y="0"/>
                              </a:lnTo>
                              <a:lnTo>
                                <a:pt x="88" y="4"/>
                              </a:lnTo>
                              <a:lnTo>
                                <a:pt x="80" y="7"/>
                              </a:lnTo>
                              <a:lnTo>
                                <a:pt x="68" y="8"/>
                              </a:lnTo>
                              <a:lnTo>
                                <a:pt x="60" y="5"/>
                              </a:lnTo>
                              <a:lnTo>
                                <a:pt x="53" y="0"/>
                              </a:lnTo>
                              <a:lnTo>
                                <a:pt x="49" y="22"/>
                              </a:lnTo>
                              <a:lnTo>
                                <a:pt x="43" y="40"/>
                              </a:lnTo>
                              <a:lnTo>
                                <a:pt x="39" y="58"/>
                              </a:lnTo>
                              <a:lnTo>
                                <a:pt x="35" y="69"/>
                              </a:lnTo>
                              <a:lnTo>
                                <a:pt x="27" y="82"/>
                              </a:lnTo>
                              <a:lnTo>
                                <a:pt x="21" y="92"/>
                              </a:lnTo>
                              <a:lnTo>
                                <a:pt x="15" y="105"/>
                              </a:lnTo>
                              <a:lnTo>
                                <a:pt x="9" y="122"/>
                              </a:lnTo>
                              <a:lnTo>
                                <a:pt x="5" y="138"/>
                              </a:lnTo>
                              <a:lnTo>
                                <a:pt x="0" y="1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F6A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290446" name="Group 6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2" y="3328"/>
                      <a:ext cx="98" cy="115"/>
                      <a:chOff x="652" y="3328"/>
                      <a:chExt cx="98" cy="115"/>
                    </a:xfrm>
                  </p:grpSpPr>
                  <p:sp>
                    <p:nvSpPr>
                      <p:cNvPr id="290447" name="Freeform 6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" y="3328"/>
                        <a:ext cx="98" cy="1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0" y="309"/>
                          </a:cxn>
                          <a:cxn ang="0">
                            <a:pos x="175" y="31"/>
                          </a:cxn>
                          <a:cxn ang="0">
                            <a:pos x="218" y="23"/>
                          </a:cxn>
                          <a:cxn ang="0">
                            <a:pos x="252" y="14"/>
                          </a:cxn>
                          <a:cxn ang="0">
                            <a:pos x="280" y="4"/>
                          </a:cxn>
                          <a:cxn ang="0">
                            <a:pos x="301" y="1"/>
                          </a:cxn>
                          <a:cxn ang="0">
                            <a:pos x="300" y="11"/>
                          </a:cxn>
                          <a:cxn ang="0">
                            <a:pos x="320" y="20"/>
                          </a:cxn>
                          <a:cxn ang="0">
                            <a:pos x="363" y="29"/>
                          </a:cxn>
                          <a:cxn ang="0">
                            <a:pos x="407" y="33"/>
                          </a:cxn>
                          <a:cxn ang="0">
                            <a:pos x="448" y="32"/>
                          </a:cxn>
                          <a:cxn ang="0">
                            <a:pos x="482" y="27"/>
                          </a:cxn>
                          <a:cxn ang="0">
                            <a:pos x="501" y="19"/>
                          </a:cxn>
                          <a:cxn ang="0">
                            <a:pos x="514" y="9"/>
                          </a:cxn>
                          <a:cxn ang="0">
                            <a:pos x="509" y="0"/>
                          </a:cxn>
                          <a:cxn ang="0">
                            <a:pos x="530" y="4"/>
                          </a:cxn>
                          <a:cxn ang="0">
                            <a:pos x="555" y="15"/>
                          </a:cxn>
                          <a:cxn ang="0">
                            <a:pos x="576" y="30"/>
                          </a:cxn>
                          <a:cxn ang="0">
                            <a:pos x="597" y="40"/>
                          </a:cxn>
                          <a:cxn ang="0">
                            <a:pos x="621" y="47"/>
                          </a:cxn>
                          <a:cxn ang="0">
                            <a:pos x="647" y="55"/>
                          </a:cxn>
                          <a:cxn ang="0">
                            <a:pos x="669" y="68"/>
                          </a:cxn>
                          <a:cxn ang="0">
                            <a:pos x="677" y="86"/>
                          </a:cxn>
                          <a:cxn ang="0">
                            <a:pos x="681" y="119"/>
                          </a:cxn>
                          <a:cxn ang="0">
                            <a:pos x="681" y="228"/>
                          </a:cxn>
                          <a:cxn ang="0">
                            <a:pos x="678" y="339"/>
                          </a:cxn>
                          <a:cxn ang="0">
                            <a:pos x="677" y="400"/>
                          </a:cxn>
                          <a:cxn ang="0">
                            <a:pos x="673" y="416"/>
                          </a:cxn>
                          <a:cxn ang="0">
                            <a:pos x="657" y="420"/>
                          </a:cxn>
                          <a:cxn ang="0">
                            <a:pos x="626" y="420"/>
                          </a:cxn>
                          <a:cxn ang="0">
                            <a:pos x="593" y="426"/>
                          </a:cxn>
                          <a:cxn ang="0">
                            <a:pos x="563" y="458"/>
                          </a:cxn>
                          <a:cxn ang="0">
                            <a:pos x="552" y="499"/>
                          </a:cxn>
                          <a:cxn ang="0">
                            <a:pos x="529" y="538"/>
                          </a:cxn>
                          <a:cxn ang="0">
                            <a:pos x="520" y="554"/>
                          </a:cxn>
                          <a:cxn ang="0">
                            <a:pos x="520" y="571"/>
                          </a:cxn>
                          <a:cxn ang="0">
                            <a:pos x="503" y="586"/>
                          </a:cxn>
                          <a:cxn ang="0">
                            <a:pos x="487" y="611"/>
                          </a:cxn>
                          <a:cxn ang="0">
                            <a:pos x="448" y="683"/>
                          </a:cxn>
                          <a:cxn ang="0">
                            <a:pos x="352" y="689"/>
                          </a:cxn>
                          <a:cxn ang="0">
                            <a:pos x="233" y="687"/>
                          </a:cxn>
                          <a:cxn ang="0">
                            <a:pos x="133" y="670"/>
                          </a:cxn>
                          <a:cxn ang="0">
                            <a:pos x="37" y="637"/>
                          </a:cxn>
                          <a:cxn ang="0">
                            <a:pos x="3" y="605"/>
                          </a:cxn>
                          <a:cxn ang="0">
                            <a:pos x="14" y="577"/>
                          </a:cxn>
                          <a:cxn ang="0">
                            <a:pos x="37" y="545"/>
                          </a:cxn>
                          <a:cxn ang="0">
                            <a:pos x="58" y="525"/>
                          </a:cxn>
                          <a:cxn ang="0">
                            <a:pos x="43" y="519"/>
                          </a:cxn>
                          <a:cxn ang="0">
                            <a:pos x="46" y="495"/>
                          </a:cxn>
                          <a:cxn ang="0">
                            <a:pos x="88" y="447"/>
                          </a:cxn>
                          <a:cxn ang="0">
                            <a:pos x="99" y="417"/>
                          </a:cxn>
                          <a:cxn ang="0">
                            <a:pos x="96" y="393"/>
                          </a:cxn>
                          <a:cxn ang="0">
                            <a:pos x="73" y="377"/>
                          </a:cxn>
                          <a:cxn ang="0">
                            <a:pos x="24" y="358"/>
                          </a:cxn>
                        </a:cxnLst>
                        <a:rect l="0" t="0" r="r" b="b"/>
                        <a:pathLst>
                          <a:path w="686" h="690">
                            <a:moveTo>
                              <a:pt x="5" y="344"/>
                            </a:moveTo>
                            <a:lnTo>
                              <a:pt x="20" y="309"/>
                            </a:lnTo>
                            <a:lnTo>
                              <a:pt x="101" y="78"/>
                            </a:lnTo>
                            <a:lnTo>
                              <a:pt x="175" y="31"/>
                            </a:lnTo>
                            <a:lnTo>
                              <a:pt x="199" y="26"/>
                            </a:lnTo>
                            <a:lnTo>
                              <a:pt x="218" y="23"/>
                            </a:lnTo>
                            <a:lnTo>
                              <a:pt x="234" y="19"/>
                            </a:lnTo>
                            <a:lnTo>
                              <a:pt x="252" y="14"/>
                            </a:lnTo>
                            <a:lnTo>
                              <a:pt x="267" y="8"/>
                            </a:lnTo>
                            <a:lnTo>
                              <a:pt x="280" y="4"/>
                            </a:lnTo>
                            <a:lnTo>
                              <a:pt x="294" y="1"/>
                            </a:lnTo>
                            <a:lnTo>
                              <a:pt x="301" y="1"/>
                            </a:lnTo>
                            <a:lnTo>
                              <a:pt x="297" y="6"/>
                            </a:lnTo>
                            <a:lnTo>
                              <a:pt x="300" y="11"/>
                            </a:lnTo>
                            <a:lnTo>
                              <a:pt x="306" y="14"/>
                            </a:lnTo>
                            <a:lnTo>
                              <a:pt x="320" y="20"/>
                            </a:lnTo>
                            <a:lnTo>
                              <a:pt x="344" y="26"/>
                            </a:lnTo>
                            <a:lnTo>
                              <a:pt x="363" y="29"/>
                            </a:lnTo>
                            <a:lnTo>
                              <a:pt x="382" y="32"/>
                            </a:lnTo>
                            <a:lnTo>
                              <a:pt x="407" y="33"/>
                            </a:lnTo>
                            <a:lnTo>
                              <a:pt x="430" y="33"/>
                            </a:lnTo>
                            <a:lnTo>
                              <a:pt x="448" y="32"/>
                            </a:lnTo>
                            <a:lnTo>
                              <a:pt x="466" y="30"/>
                            </a:lnTo>
                            <a:lnTo>
                              <a:pt x="482" y="27"/>
                            </a:lnTo>
                            <a:lnTo>
                              <a:pt x="492" y="23"/>
                            </a:lnTo>
                            <a:lnTo>
                              <a:pt x="501" y="19"/>
                            </a:lnTo>
                            <a:lnTo>
                              <a:pt x="509" y="14"/>
                            </a:lnTo>
                            <a:lnTo>
                              <a:pt x="514" y="9"/>
                            </a:lnTo>
                            <a:lnTo>
                              <a:pt x="515" y="5"/>
                            </a:lnTo>
                            <a:lnTo>
                              <a:pt x="509" y="0"/>
                            </a:lnTo>
                            <a:lnTo>
                              <a:pt x="518" y="1"/>
                            </a:lnTo>
                            <a:lnTo>
                              <a:pt x="530" y="4"/>
                            </a:lnTo>
                            <a:lnTo>
                              <a:pt x="543" y="9"/>
                            </a:lnTo>
                            <a:lnTo>
                              <a:pt x="555" y="15"/>
                            </a:lnTo>
                            <a:lnTo>
                              <a:pt x="566" y="23"/>
                            </a:lnTo>
                            <a:lnTo>
                              <a:pt x="576" y="30"/>
                            </a:lnTo>
                            <a:lnTo>
                              <a:pt x="585" y="36"/>
                            </a:lnTo>
                            <a:lnTo>
                              <a:pt x="597" y="40"/>
                            </a:lnTo>
                            <a:lnTo>
                              <a:pt x="609" y="44"/>
                            </a:lnTo>
                            <a:lnTo>
                              <a:pt x="621" y="47"/>
                            </a:lnTo>
                            <a:lnTo>
                              <a:pt x="633" y="50"/>
                            </a:lnTo>
                            <a:lnTo>
                              <a:pt x="647" y="55"/>
                            </a:lnTo>
                            <a:lnTo>
                              <a:pt x="659" y="60"/>
                            </a:lnTo>
                            <a:lnTo>
                              <a:pt x="669" y="68"/>
                            </a:lnTo>
                            <a:lnTo>
                              <a:pt x="674" y="76"/>
                            </a:lnTo>
                            <a:lnTo>
                              <a:pt x="677" y="86"/>
                            </a:lnTo>
                            <a:lnTo>
                              <a:pt x="678" y="101"/>
                            </a:lnTo>
                            <a:lnTo>
                              <a:pt x="681" y="119"/>
                            </a:lnTo>
                            <a:lnTo>
                              <a:pt x="681" y="155"/>
                            </a:lnTo>
                            <a:lnTo>
                              <a:pt x="681" y="228"/>
                            </a:lnTo>
                            <a:lnTo>
                              <a:pt x="686" y="309"/>
                            </a:lnTo>
                            <a:lnTo>
                              <a:pt x="678" y="339"/>
                            </a:lnTo>
                            <a:lnTo>
                              <a:pt x="676" y="376"/>
                            </a:lnTo>
                            <a:lnTo>
                              <a:pt x="677" y="400"/>
                            </a:lnTo>
                            <a:lnTo>
                              <a:pt x="681" y="415"/>
                            </a:lnTo>
                            <a:lnTo>
                              <a:pt x="673" y="416"/>
                            </a:lnTo>
                            <a:lnTo>
                              <a:pt x="665" y="418"/>
                            </a:lnTo>
                            <a:lnTo>
                              <a:pt x="657" y="420"/>
                            </a:lnTo>
                            <a:lnTo>
                              <a:pt x="642" y="419"/>
                            </a:lnTo>
                            <a:lnTo>
                              <a:pt x="626" y="420"/>
                            </a:lnTo>
                            <a:lnTo>
                              <a:pt x="613" y="422"/>
                            </a:lnTo>
                            <a:lnTo>
                              <a:pt x="593" y="426"/>
                            </a:lnTo>
                            <a:lnTo>
                              <a:pt x="567" y="432"/>
                            </a:lnTo>
                            <a:lnTo>
                              <a:pt x="563" y="458"/>
                            </a:lnTo>
                            <a:lnTo>
                              <a:pt x="557" y="482"/>
                            </a:lnTo>
                            <a:lnTo>
                              <a:pt x="552" y="499"/>
                            </a:lnTo>
                            <a:lnTo>
                              <a:pt x="545" y="521"/>
                            </a:lnTo>
                            <a:lnTo>
                              <a:pt x="529" y="538"/>
                            </a:lnTo>
                            <a:lnTo>
                              <a:pt x="523" y="545"/>
                            </a:lnTo>
                            <a:lnTo>
                              <a:pt x="520" y="554"/>
                            </a:lnTo>
                            <a:lnTo>
                              <a:pt x="518" y="564"/>
                            </a:lnTo>
                            <a:lnTo>
                              <a:pt x="520" y="571"/>
                            </a:lnTo>
                            <a:lnTo>
                              <a:pt x="512" y="577"/>
                            </a:lnTo>
                            <a:lnTo>
                              <a:pt x="503" y="586"/>
                            </a:lnTo>
                            <a:lnTo>
                              <a:pt x="494" y="597"/>
                            </a:lnTo>
                            <a:lnTo>
                              <a:pt x="487" y="611"/>
                            </a:lnTo>
                            <a:lnTo>
                              <a:pt x="482" y="677"/>
                            </a:lnTo>
                            <a:lnTo>
                              <a:pt x="448" y="683"/>
                            </a:lnTo>
                            <a:lnTo>
                              <a:pt x="399" y="687"/>
                            </a:lnTo>
                            <a:lnTo>
                              <a:pt x="352" y="689"/>
                            </a:lnTo>
                            <a:lnTo>
                              <a:pt x="293" y="690"/>
                            </a:lnTo>
                            <a:lnTo>
                              <a:pt x="233" y="687"/>
                            </a:lnTo>
                            <a:lnTo>
                              <a:pt x="177" y="679"/>
                            </a:lnTo>
                            <a:lnTo>
                              <a:pt x="133" y="670"/>
                            </a:lnTo>
                            <a:lnTo>
                              <a:pt x="80" y="657"/>
                            </a:lnTo>
                            <a:lnTo>
                              <a:pt x="37" y="637"/>
                            </a:lnTo>
                            <a:lnTo>
                              <a:pt x="0" y="618"/>
                            </a:lnTo>
                            <a:lnTo>
                              <a:pt x="3" y="605"/>
                            </a:lnTo>
                            <a:lnTo>
                              <a:pt x="6" y="592"/>
                            </a:lnTo>
                            <a:lnTo>
                              <a:pt x="14" y="577"/>
                            </a:lnTo>
                            <a:lnTo>
                              <a:pt x="25" y="561"/>
                            </a:lnTo>
                            <a:lnTo>
                              <a:pt x="37" y="545"/>
                            </a:lnTo>
                            <a:lnTo>
                              <a:pt x="54" y="529"/>
                            </a:lnTo>
                            <a:lnTo>
                              <a:pt x="58" y="525"/>
                            </a:lnTo>
                            <a:lnTo>
                              <a:pt x="50" y="523"/>
                            </a:lnTo>
                            <a:lnTo>
                              <a:pt x="43" y="519"/>
                            </a:lnTo>
                            <a:lnTo>
                              <a:pt x="41" y="510"/>
                            </a:lnTo>
                            <a:lnTo>
                              <a:pt x="46" y="495"/>
                            </a:lnTo>
                            <a:lnTo>
                              <a:pt x="58" y="477"/>
                            </a:lnTo>
                            <a:lnTo>
                              <a:pt x="88" y="447"/>
                            </a:lnTo>
                            <a:lnTo>
                              <a:pt x="94" y="429"/>
                            </a:lnTo>
                            <a:lnTo>
                              <a:pt x="99" y="417"/>
                            </a:lnTo>
                            <a:lnTo>
                              <a:pt x="100" y="405"/>
                            </a:lnTo>
                            <a:lnTo>
                              <a:pt x="96" y="393"/>
                            </a:lnTo>
                            <a:lnTo>
                              <a:pt x="90" y="383"/>
                            </a:lnTo>
                            <a:lnTo>
                              <a:pt x="73" y="377"/>
                            </a:lnTo>
                            <a:lnTo>
                              <a:pt x="49" y="367"/>
                            </a:lnTo>
                            <a:lnTo>
                              <a:pt x="24" y="358"/>
                            </a:lnTo>
                            <a:lnTo>
                              <a:pt x="5" y="344"/>
                            </a:lnTo>
                            <a:close/>
                          </a:path>
                        </a:pathLst>
                      </a:custGeom>
                      <a:solidFill>
                        <a:srgbClr val="FF7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grpSp>
                    <p:nvGrpSpPr>
                      <p:cNvPr id="290448" name="Group 6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8" y="3330"/>
                        <a:ext cx="92" cy="111"/>
                        <a:chOff x="658" y="3330"/>
                        <a:chExt cx="92" cy="111"/>
                      </a:xfrm>
                    </p:grpSpPr>
                    <p:sp>
                      <p:nvSpPr>
                        <p:cNvPr id="290449" name="Freeform 6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8" y="3343"/>
                          <a:ext cx="32" cy="7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1" y="5"/>
                            </a:cxn>
                            <a:cxn ang="0">
                              <a:pos x="209" y="2"/>
                            </a:cxn>
                            <a:cxn ang="0">
                              <a:pos x="195" y="0"/>
                            </a:cxn>
                            <a:cxn ang="0">
                              <a:pos x="181" y="0"/>
                            </a:cxn>
                            <a:cxn ang="0">
                              <a:pos x="167" y="4"/>
                            </a:cxn>
                            <a:cxn ang="0">
                              <a:pos x="152" y="14"/>
                            </a:cxn>
                            <a:cxn ang="0">
                              <a:pos x="140" y="27"/>
                            </a:cxn>
                            <a:cxn ang="0">
                              <a:pos x="127" y="42"/>
                            </a:cxn>
                            <a:cxn ang="0">
                              <a:pos x="116" y="61"/>
                            </a:cxn>
                            <a:cxn ang="0">
                              <a:pos x="106" y="79"/>
                            </a:cxn>
                            <a:cxn ang="0">
                              <a:pos x="93" y="100"/>
                            </a:cxn>
                            <a:cxn ang="0">
                              <a:pos x="80" y="120"/>
                            </a:cxn>
                            <a:cxn ang="0">
                              <a:pos x="60" y="142"/>
                            </a:cxn>
                            <a:cxn ang="0">
                              <a:pos x="39" y="160"/>
                            </a:cxn>
                            <a:cxn ang="0">
                              <a:pos x="23" y="174"/>
                            </a:cxn>
                            <a:cxn ang="0">
                              <a:pos x="12" y="185"/>
                            </a:cxn>
                            <a:cxn ang="0">
                              <a:pos x="4" y="197"/>
                            </a:cxn>
                            <a:cxn ang="0">
                              <a:pos x="0" y="207"/>
                            </a:cxn>
                            <a:cxn ang="0">
                              <a:pos x="3" y="219"/>
                            </a:cxn>
                            <a:cxn ang="0">
                              <a:pos x="8" y="231"/>
                            </a:cxn>
                            <a:cxn ang="0">
                              <a:pos x="15" y="243"/>
                            </a:cxn>
                            <a:cxn ang="0">
                              <a:pos x="18" y="270"/>
                            </a:cxn>
                            <a:cxn ang="0">
                              <a:pos x="20" y="282"/>
                            </a:cxn>
                            <a:cxn ang="0">
                              <a:pos x="22" y="300"/>
                            </a:cxn>
                            <a:cxn ang="0">
                              <a:pos x="27" y="319"/>
                            </a:cxn>
                            <a:cxn ang="0">
                              <a:pos x="35" y="338"/>
                            </a:cxn>
                            <a:cxn ang="0">
                              <a:pos x="46" y="352"/>
                            </a:cxn>
                            <a:cxn ang="0">
                              <a:pos x="55" y="369"/>
                            </a:cxn>
                            <a:cxn ang="0">
                              <a:pos x="61" y="387"/>
                            </a:cxn>
                            <a:cxn ang="0">
                              <a:pos x="66" y="405"/>
                            </a:cxn>
                            <a:cxn ang="0">
                              <a:pos x="68" y="418"/>
                            </a:cxn>
                            <a:cxn ang="0">
                              <a:pos x="69" y="433"/>
                            </a:cxn>
                            <a:cxn ang="0">
                              <a:pos x="67" y="444"/>
                            </a:cxn>
                            <a:cxn ang="0">
                              <a:pos x="64" y="453"/>
                            </a:cxn>
                            <a:cxn ang="0">
                              <a:pos x="71" y="446"/>
                            </a:cxn>
                            <a:cxn ang="0">
                              <a:pos x="80" y="436"/>
                            </a:cxn>
                            <a:cxn ang="0">
                              <a:pos x="88" y="426"/>
                            </a:cxn>
                            <a:cxn ang="0">
                              <a:pos x="93" y="414"/>
                            </a:cxn>
                            <a:cxn ang="0">
                              <a:pos x="99" y="394"/>
                            </a:cxn>
                            <a:cxn ang="0">
                              <a:pos x="103" y="380"/>
                            </a:cxn>
                            <a:cxn ang="0">
                              <a:pos x="107" y="366"/>
                            </a:cxn>
                            <a:cxn ang="0">
                              <a:pos x="109" y="351"/>
                            </a:cxn>
                            <a:cxn ang="0">
                              <a:pos x="110" y="338"/>
                            </a:cxn>
                            <a:cxn ang="0">
                              <a:pos x="120" y="335"/>
                            </a:cxn>
                            <a:cxn ang="0">
                              <a:pos x="134" y="333"/>
                            </a:cxn>
                            <a:cxn ang="0">
                              <a:pos x="151" y="330"/>
                            </a:cxn>
                            <a:cxn ang="0">
                              <a:pos x="165" y="327"/>
                            </a:cxn>
                            <a:cxn ang="0">
                              <a:pos x="178" y="325"/>
                            </a:cxn>
                            <a:cxn ang="0">
                              <a:pos x="188" y="325"/>
                            </a:cxn>
                            <a:cxn ang="0">
                              <a:pos x="194" y="316"/>
                            </a:cxn>
                            <a:cxn ang="0">
                              <a:pos x="200" y="302"/>
                            </a:cxn>
                            <a:cxn ang="0">
                              <a:pos x="203" y="285"/>
                            </a:cxn>
                            <a:cxn ang="0">
                              <a:pos x="204" y="264"/>
                            </a:cxn>
                            <a:cxn ang="0">
                              <a:pos x="207" y="245"/>
                            </a:cxn>
                            <a:cxn ang="0">
                              <a:pos x="212" y="228"/>
                            </a:cxn>
                            <a:cxn ang="0">
                              <a:pos x="217" y="215"/>
                            </a:cxn>
                            <a:cxn ang="0">
                              <a:pos x="229" y="202"/>
                            </a:cxn>
                            <a:cxn ang="0">
                              <a:pos x="224" y="170"/>
                            </a:cxn>
                            <a:cxn ang="0">
                              <a:pos x="224" y="134"/>
                            </a:cxn>
                            <a:cxn ang="0">
                              <a:pos x="224" y="97"/>
                            </a:cxn>
                            <a:cxn ang="0">
                              <a:pos x="224" y="64"/>
                            </a:cxn>
                            <a:cxn ang="0">
                              <a:pos x="224" y="31"/>
                            </a:cxn>
                            <a:cxn ang="0">
                              <a:pos x="221" y="5"/>
                            </a:cxn>
                          </a:cxnLst>
                          <a:rect l="0" t="0" r="r" b="b"/>
                          <a:pathLst>
                            <a:path w="229" h="453">
                              <a:moveTo>
                                <a:pt x="221" y="5"/>
                              </a:moveTo>
                              <a:lnTo>
                                <a:pt x="209" y="2"/>
                              </a:lnTo>
                              <a:lnTo>
                                <a:pt x="195" y="0"/>
                              </a:lnTo>
                              <a:lnTo>
                                <a:pt x="181" y="0"/>
                              </a:lnTo>
                              <a:lnTo>
                                <a:pt x="167" y="4"/>
                              </a:lnTo>
                              <a:lnTo>
                                <a:pt x="152" y="14"/>
                              </a:lnTo>
                              <a:lnTo>
                                <a:pt x="140" y="27"/>
                              </a:lnTo>
                              <a:lnTo>
                                <a:pt x="127" y="42"/>
                              </a:lnTo>
                              <a:lnTo>
                                <a:pt x="116" y="61"/>
                              </a:lnTo>
                              <a:lnTo>
                                <a:pt x="106" y="79"/>
                              </a:lnTo>
                              <a:lnTo>
                                <a:pt x="93" y="100"/>
                              </a:lnTo>
                              <a:lnTo>
                                <a:pt x="80" y="120"/>
                              </a:lnTo>
                              <a:lnTo>
                                <a:pt x="60" y="142"/>
                              </a:lnTo>
                              <a:lnTo>
                                <a:pt x="39" y="160"/>
                              </a:lnTo>
                              <a:lnTo>
                                <a:pt x="23" y="174"/>
                              </a:lnTo>
                              <a:lnTo>
                                <a:pt x="12" y="185"/>
                              </a:lnTo>
                              <a:lnTo>
                                <a:pt x="4" y="197"/>
                              </a:lnTo>
                              <a:lnTo>
                                <a:pt x="0" y="207"/>
                              </a:lnTo>
                              <a:lnTo>
                                <a:pt x="3" y="219"/>
                              </a:lnTo>
                              <a:lnTo>
                                <a:pt x="8" y="231"/>
                              </a:lnTo>
                              <a:lnTo>
                                <a:pt x="15" y="243"/>
                              </a:lnTo>
                              <a:lnTo>
                                <a:pt x="18" y="270"/>
                              </a:lnTo>
                              <a:lnTo>
                                <a:pt x="20" y="282"/>
                              </a:lnTo>
                              <a:lnTo>
                                <a:pt x="22" y="300"/>
                              </a:lnTo>
                              <a:lnTo>
                                <a:pt x="27" y="319"/>
                              </a:lnTo>
                              <a:lnTo>
                                <a:pt x="35" y="338"/>
                              </a:lnTo>
                              <a:lnTo>
                                <a:pt x="46" y="352"/>
                              </a:lnTo>
                              <a:lnTo>
                                <a:pt x="55" y="369"/>
                              </a:lnTo>
                              <a:lnTo>
                                <a:pt x="61" y="387"/>
                              </a:lnTo>
                              <a:lnTo>
                                <a:pt x="66" y="405"/>
                              </a:lnTo>
                              <a:lnTo>
                                <a:pt x="68" y="418"/>
                              </a:lnTo>
                              <a:lnTo>
                                <a:pt x="69" y="433"/>
                              </a:lnTo>
                              <a:lnTo>
                                <a:pt x="67" y="444"/>
                              </a:lnTo>
                              <a:lnTo>
                                <a:pt x="64" y="453"/>
                              </a:lnTo>
                              <a:lnTo>
                                <a:pt x="71" y="446"/>
                              </a:lnTo>
                              <a:lnTo>
                                <a:pt x="80" y="436"/>
                              </a:lnTo>
                              <a:lnTo>
                                <a:pt x="88" y="426"/>
                              </a:lnTo>
                              <a:lnTo>
                                <a:pt x="93" y="414"/>
                              </a:lnTo>
                              <a:lnTo>
                                <a:pt x="99" y="394"/>
                              </a:lnTo>
                              <a:lnTo>
                                <a:pt x="103" y="380"/>
                              </a:lnTo>
                              <a:lnTo>
                                <a:pt x="107" y="366"/>
                              </a:lnTo>
                              <a:lnTo>
                                <a:pt x="109" y="351"/>
                              </a:lnTo>
                              <a:lnTo>
                                <a:pt x="110" y="338"/>
                              </a:lnTo>
                              <a:lnTo>
                                <a:pt x="120" y="335"/>
                              </a:lnTo>
                              <a:lnTo>
                                <a:pt x="134" y="333"/>
                              </a:lnTo>
                              <a:lnTo>
                                <a:pt x="151" y="330"/>
                              </a:lnTo>
                              <a:lnTo>
                                <a:pt x="165" y="327"/>
                              </a:lnTo>
                              <a:lnTo>
                                <a:pt x="178" y="325"/>
                              </a:lnTo>
                              <a:lnTo>
                                <a:pt x="188" y="325"/>
                              </a:lnTo>
                              <a:lnTo>
                                <a:pt x="194" y="316"/>
                              </a:lnTo>
                              <a:lnTo>
                                <a:pt x="200" y="302"/>
                              </a:lnTo>
                              <a:lnTo>
                                <a:pt x="203" y="285"/>
                              </a:lnTo>
                              <a:lnTo>
                                <a:pt x="204" y="264"/>
                              </a:lnTo>
                              <a:lnTo>
                                <a:pt x="207" y="245"/>
                              </a:lnTo>
                              <a:lnTo>
                                <a:pt x="212" y="228"/>
                              </a:lnTo>
                              <a:lnTo>
                                <a:pt x="217" y="215"/>
                              </a:lnTo>
                              <a:lnTo>
                                <a:pt x="229" y="202"/>
                              </a:lnTo>
                              <a:lnTo>
                                <a:pt x="224" y="170"/>
                              </a:lnTo>
                              <a:lnTo>
                                <a:pt x="224" y="134"/>
                              </a:lnTo>
                              <a:lnTo>
                                <a:pt x="224" y="97"/>
                              </a:lnTo>
                              <a:lnTo>
                                <a:pt x="224" y="64"/>
                              </a:lnTo>
                              <a:lnTo>
                                <a:pt x="224" y="31"/>
                              </a:lnTo>
                              <a:lnTo>
                                <a:pt x="221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5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0" name="Freeform 6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3333"/>
                          <a:ext cx="23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2" y="44"/>
                            </a:cxn>
                            <a:cxn ang="0">
                              <a:pos x="72" y="24"/>
                            </a:cxn>
                            <a:cxn ang="0">
                              <a:pos x="89" y="18"/>
                            </a:cxn>
                            <a:cxn ang="0">
                              <a:pos x="104" y="13"/>
                            </a:cxn>
                            <a:cxn ang="0">
                              <a:pos x="118" y="8"/>
                            </a:cxn>
                            <a:cxn ang="0">
                              <a:pos x="131" y="4"/>
                            </a:cxn>
                            <a:cxn ang="0">
                              <a:pos x="157" y="0"/>
                            </a:cxn>
                            <a:cxn ang="0">
                              <a:pos x="149" y="10"/>
                            </a:cxn>
                            <a:cxn ang="0">
                              <a:pos x="137" y="22"/>
                            </a:cxn>
                            <a:cxn ang="0">
                              <a:pos x="134" y="35"/>
                            </a:cxn>
                            <a:cxn ang="0">
                              <a:pos x="130" y="51"/>
                            </a:cxn>
                            <a:cxn ang="0">
                              <a:pos x="131" y="70"/>
                            </a:cxn>
                            <a:cxn ang="0">
                              <a:pos x="127" y="85"/>
                            </a:cxn>
                            <a:cxn ang="0">
                              <a:pos x="120" y="98"/>
                            </a:cxn>
                            <a:cxn ang="0">
                              <a:pos x="112" y="108"/>
                            </a:cxn>
                            <a:cxn ang="0">
                              <a:pos x="104" y="116"/>
                            </a:cxn>
                            <a:cxn ang="0">
                              <a:pos x="96" y="121"/>
                            </a:cxn>
                            <a:cxn ang="0">
                              <a:pos x="84" y="130"/>
                            </a:cxn>
                            <a:cxn ang="0">
                              <a:pos x="0" y="180"/>
                            </a:cxn>
                            <a:cxn ang="0">
                              <a:pos x="42" y="44"/>
                            </a:cxn>
                          </a:cxnLst>
                          <a:rect l="0" t="0" r="r" b="b"/>
                          <a:pathLst>
                            <a:path w="157" h="180">
                              <a:moveTo>
                                <a:pt x="42" y="44"/>
                              </a:moveTo>
                              <a:lnTo>
                                <a:pt x="72" y="24"/>
                              </a:lnTo>
                              <a:lnTo>
                                <a:pt x="89" y="18"/>
                              </a:lnTo>
                              <a:lnTo>
                                <a:pt x="104" y="13"/>
                              </a:lnTo>
                              <a:lnTo>
                                <a:pt x="118" y="8"/>
                              </a:lnTo>
                              <a:lnTo>
                                <a:pt x="131" y="4"/>
                              </a:lnTo>
                              <a:lnTo>
                                <a:pt x="157" y="0"/>
                              </a:lnTo>
                              <a:lnTo>
                                <a:pt x="149" y="10"/>
                              </a:lnTo>
                              <a:lnTo>
                                <a:pt x="137" y="22"/>
                              </a:lnTo>
                              <a:lnTo>
                                <a:pt x="134" y="35"/>
                              </a:lnTo>
                              <a:lnTo>
                                <a:pt x="130" y="51"/>
                              </a:lnTo>
                              <a:lnTo>
                                <a:pt x="131" y="70"/>
                              </a:lnTo>
                              <a:lnTo>
                                <a:pt x="127" y="85"/>
                              </a:lnTo>
                              <a:lnTo>
                                <a:pt x="120" y="98"/>
                              </a:lnTo>
                              <a:lnTo>
                                <a:pt x="112" y="108"/>
                              </a:lnTo>
                              <a:lnTo>
                                <a:pt x="104" y="116"/>
                              </a:lnTo>
                              <a:lnTo>
                                <a:pt x="96" y="121"/>
                              </a:lnTo>
                              <a:lnTo>
                                <a:pt x="84" y="130"/>
                              </a:lnTo>
                              <a:lnTo>
                                <a:pt x="0" y="180"/>
                              </a:lnTo>
                              <a:lnTo>
                                <a:pt x="42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5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1" name="Freeform 6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8" y="3413"/>
                          <a:ext cx="30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2"/>
                            </a:cxn>
                            <a:cxn ang="0">
                              <a:pos x="6" y="48"/>
                            </a:cxn>
                            <a:cxn ang="0">
                              <a:pos x="15" y="53"/>
                            </a:cxn>
                            <a:cxn ang="0">
                              <a:pos x="26" y="56"/>
                            </a:cxn>
                            <a:cxn ang="0">
                              <a:pos x="37" y="57"/>
                            </a:cxn>
                            <a:cxn ang="0">
                              <a:pos x="48" y="56"/>
                            </a:cxn>
                            <a:cxn ang="0">
                              <a:pos x="54" y="51"/>
                            </a:cxn>
                            <a:cxn ang="0">
                              <a:pos x="70" y="48"/>
                            </a:cxn>
                            <a:cxn ang="0">
                              <a:pos x="92" y="44"/>
                            </a:cxn>
                            <a:cxn ang="0">
                              <a:pos x="123" y="41"/>
                            </a:cxn>
                            <a:cxn ang="0">
                              <a:pos x="146" y="36"/>
                            </a:cxn>
                            <a:cxn ang="0">
                              <a:pos x="163" y="33"/>
                            </a:cxn>
                            <a:cxn ang="0">
                              <a:pos x="177" y="29"/>
                            </a:cxn>
                            <a:cxn ang="0">
                              <a:pos x="188" y="23"/>
                            </a:cxn>
                            <a:cxn ang="0">
                              <a:pos x="197" y="17"/>
                            </a:cxn>
                            <a:cxn ang="0">
                              <a:pos x="204" y="7"/>
                            </a:cxn>
                            <a:cxn ang="0">
                              <a:pos x="205" y="2"/>
                            </a:cxn>
                            <a:cxn ang="0">
                              <a:pos x="198" y="0"/>
                            </a:cxn>
                            <a:cxn ang="0">
                              <a:pos x="193" y="2"/>
                            </a:cxn>
                            <a:cxn ang="0">
                              <a:pos x="185" y="7"/>
                            </a:cxn>
                            <a:cxn ang="0">
                              <a:pos x="175" y="13"/>
                            </a:cxn>
                            <a:cxn ang="0">
                              <a:pos x="165" y="15"/>
                            </a:cxn>
                            <a:cxn ang="0">
                              <a:pos x="153" y="14"/>
                            </a:cxn>
                            <a:cxn ang="0">
                              <a:pos x="140" y="12"/>
                            </a:cxn>
                            <a:cxn ang="0">
                              <a:pos x="129" y="12"/>
                            </a:cxn>
                            <a:cxn ang="0">
                              <a:pos x="116" y="14"/>
                            </a:cxn>
                            <a:cxn ang="0">
                              <a:pos x="108" y="19"/>
                            </a:cxn>
                            <a:cxn ang="0">
                              <a:pos x="96" y="25"/>
                            </a:cxn>
                            <a:cxn ang="0">
                              <a:pos x="83" y="30"/>
                            </a:cxn>
                            <a:cxn ang="0">
                              <a:pos x="67" y="32"/>
                            </a:cxn>
                            <a:cxn ang="0">
                              <a:pos x="44" y="34"/>
                            </a:cxn>
                            <a:cxn ang="0">
                              <a:pos x="28" y="33"/>
                            </a:cxn>
                            <a:cxn ang="0">
                              <a:pos x="19" y="38"/>
                            </a:cxn>
                            <a:cxn ang="0">
                              <a:pos x="9" y="41"/>
                            </a:cxn>
                            <a:cxn ang="0">
                              <a:pos x="0" y="42"/>
                            </a:cxn>
                          </a:cxnLst>
                          <a:rect l="0" t="0" r="r" b="b"/>
                          <a:pathLst>
                            <a:path w="205" h="57">
                              <a:moveTo>
                                <a:pt x="0" y="42"/>
                              </a:moveTo>
                              <a:lnTo>
                                <a:pt x="6" y="48"/>
                              </a:lnTo>
                              <a:lnTo>
                                <a:pt x="15" y="53"/>
                              </a:lnTo>
                              <a:lnTo>
                                <a:pt x="26" y="56"/>
                              </a:lnTo>
                              <a:lnTo>
                                <a:pt x="37" y="57"/>
                              </a:lnTo>
                              <a:lnTo>
                                <a:pt x="48" y="56"/>
                              </a:lnTo>
                              <a:lnTo>
                                <a:pt x="54" y="51"/>
                              </a:lnTo>
                              <a:lnTo>
                                <a:pt x="70" y="48"/>
                              </a:lnTo>
                              <a:lnTo>
                                <a:pt x="92" y="44"/>
                              </a:lnTo>
                              <a:lnTo>
                                <a:pt x="123" y="41"/>
                              </a:lnTo>
                              <a:lnTo>
                                <a:pt x="146" y="36"/>
                              </a:lnTo>
                              <a:lnTo>
                                <a:pt x="163" y="33"/>
                              </a:lnTo>
                              <a:lnTo>
                                <a:pt x="177" y="29"/>
                              </a:lnTo>
                              <a:lnTo>
                                <a:pt x="188" y="23"/>
                              </a:lnTo>
                              <a:lnTo>
                                <a:pt x="197" y="17"/>
                              </a:lnTo>
                              <a:lnTo>
                                <a:pt x="204" y="7"/>
                              </a:lnTo>
                              <a:lnTo>
                                <a:pt x="205" y="2"/>
                              </a:lnTo>
                              <a:lnTo>
                                <a:pt x="198" y="0"/>
                              </a:lnTo>
                              <a:lnTo>
                                <a:pt x="193" y="2"/>
                              </a:lnTo>
                              <a:lnTo>
                                <a:pt x="185" y="7"/>
                              </a:lnTo>
                              <a:lnTo>
                                <a:pt x="175" y="13"/>
                              </a:lnTo>
                              <a:lnTo>
                                <a:pt x="165" y="15"/>
                              </a:lnTo>
                              <a:lnTo>
                                <a:pt x="153" y="14"/>
                              </a:lnTo>
                              <a:lnTo>
                                <a:pt x="140" y="12"/>
                              </a:lnTo>
                              <a:lnTo>
                                <a:pt x="129" y="12"/>
                              </a:lnTo>
                              <a:lnTo>
                                <a:pt x="116" y="14"/>
                              </a:lnTo>
                              <a:lnTo>
                                <a:pt x="108" y="19"/>
                              </a:lnTo>
                              <a:lnTo>
                                <a:pt x="96" y="25"/>
                              </a:lnTo>
                              <a:lnTo>
                                <a:pt x="83" y="30"/>
                              </a:lnTo>
                              <a:lnTo>
                                <a:pt x="67" y="32"/>
                              </a:lnTo>
                              <a:lnTo>
                                <a:pt x="44" y="34"/>
                              </a:lnTo>
                              <a:lnTo>
                                <a:pt x="28" y="33"/>
                              </a:lnTo>
                              <a:lnTo>
                                <a:pt x="19" y="38"/>
                              </a:lnTo>
                              <a:lnTo>
                                <a:pt x="9" y="41"/>
                              </a:lnTo>
                              <a:lnTo>
                                <a:pt x="0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B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2" name="Freeform 6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8" y="3373"/>
                          <a:ext cx="53" cy="4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3" y="11"/>
                            </a:cxn>
                            <a:cxn ang="0">
                              <a:pos x="126" y="41"/>
                            </a:cxn>
                            <a:cxn ang="0">
                              <a:pos x="119" y="76"/>
                            </a:cxn>
                            <a:cxn ang="0">
                              <a:pos x="100" y="120"/>
                            </a:cxn>
                            <a:cxn ang="0">
                              <a:pos x="89" y="152"/>
                            </a:cxn>
                            <a:cxn ang="0">
                              <a:pos x="85" y="177"/>
                            </a:cxn>
                            <a:cxn ang="0">
                              <a:pos x="92" y="194"/>
                            </a:cxn>
                            <a:cxn ang="0">
                              <a:pos x="105" y="188"/>
                            </a:cxn>
                            <a:cxn ang="0">
                              <a:pos x="114" y="170"/>
                            </a:cxn>
                            <a:cxn ang="0">
                              <a:pos x="129" y="153"/>
                            </a:cxn>
                            <a:cxn ang="0">
                              <a:pos x="140" y="134"/>
                            </a:cxn>
                            <a:cxn ang="0">
                              <a:pos x="140" y="112"/>
                            </a:cxn>
                            <a:cxn ang="0">
                              <a:pos x="149" y="112"/>
                            </a:cxn>
                            <a:cxn ang="0">
                              <a:pos x="159" y="132"/>
                            </a:cxn>
                            <a:cxn ang="0">
                              <a:pos x="159" y="159"/>
                            </a:cxn>
                            <a:cxn ang="0">
                              <a:pos x="151" y="186"/>
                            </a:cxn>
                            <a:cxn ang="0">
                              <a:pos x="154" y="201"/>
                            </a:cxn>
                            <a:cxn ang="0">
                              <a:pos x="174" y="206"/>
                            </a:cxn>
                            <a:cxn ang="0">
                              <a:pos x="190" y="198"/>
                            </a:cxn>
                            <a:cxn ang="0">
                              <a:pos x="217" y="171"/>
                            </a:cxn>
                            <a:cxn ang="0">
                              <a:pos x="237" y="147"/>
                            </a:cxn>
                            <a:cxn ang="0">
                              <a:pos x="270" y="111"/>
                            </a:cxn>
                            <a:cxn ang="0">
                              <a:pos x="302" y="82"/>
                            </a:cxn>
                            <a:cxn ang="0">
                              <a:pos x="321" y="75"/>
                            </a:cxn>
                            <a:cxn ang="0">
                              <a:pos x="349" y="74"/>
                            </a:cxn>
                            <a:cxn ang="0">
                              <a:pos x="370" y="78"/>
                            </a:cxn>
                            <a:cxn ang="0">
                              <a:pos x="166" y="262"/>
                            </a:cxn>
                            <a:cxn ang="0">
                              <a:pos x="119" y="250"/>
                            </a:cxn>
                            <a:cxn ang="0">
                              <a:pos x="81" y="240"/>
                            </a:cxn>
                            <a:cxn ang="0">
                              <a:pos x="42" y="234"/>
                            </a:cxn>
                            <a:cxn ang="0">
                              <a:pos x="16" y="240"/>
                            </a:cxn>
                            <a:cxn ang="0">
                              <a:pos x="2" y="250"/>
                            </a:cxn>
                            <a:cxn ang="0">
                              <a:pos x="0" y="239"/>
                            </a:cxn>
                            <a:cxn ang="0">
                              <a:pos x="5" y="224"/>
                            </a:cxn>
                            <a:cxn ang="0">
                              <a:pos x="21" y="203"/>
                            </a:cxn>
                            <a:cxn ang="0">
                              <a:pos x="38" y="185"/>
                            </a:cxn>
                            <a:cxn ang="0">
                              <a:pos x="53" y="166"/>
                            </a:cxn>
                            <a:cxn ang="0">
                              <a:pos x="68" y="145"/>
                            </a:cxn>
                            <a:cxn ang="0">
                              <a:pos x="86" y="123"/>
                            </a:cxn>
                            <a:cxn ang="0">
                              <a:pos x="100" y="96"/>
                            </a:cxn>
                            <a:cxn ang="0">
                              <a:pos x="111" y="69"/>
                            </a:cxn>
                            <a:cxn ang="0">
                              <a:pos x="115" y="40"/>
                            </a:cxn>
                            <a:cxn ang="0">
                              <a:pos x="119" y="0"/>
                            </a:cxn>
                          </a:cxnLst>
                          <a:rect l="0" t="0" r="r" b="b"/>
                          <a:pathLst>
                            <a:path w="370" h="262">
                              <a:moveTo>
                                <a:pt x="119" y="0"/>
                              </a:moveTo>
                              <a:lnTo>
                                <a:pt x="123" y="11"/>
                              </a:lnTo>
                              <a:lnTo>
                                <a:pt x="125" y="25"/>
                              </a:lnTo>
                              <a:lnTo>
                                <a:pt x="126" y="41"/>
                              </a:lnTo>
                              <a:lnTo>
                                <a:pt x="124" y="59"/>
                              </a:lnTo>
                              <a:lnTo>
                                <a:pt x="119" y="76"/>
                              </a:lnTo>
                              <a:lnTo>
                                <a:pt x="109" y="100"/>
                              </a:lnTo>
                              <a:lnTo>
                                <a:pt x="100" y="120"/>
                              </a:lnTo>
                              <a:lnTo>
                                <a:pt x="92" y="137"/>
                              </a:lnTo>
                              <a:lnTo>
                                <a:pt x="89" y="152"/>
                              </a:lnTo>
                              <a:lnTo>
                                <a:pt x="85" y="166"/>
                              </a:lnTo>
                              <a:lnTo>
                                <a:pt x="85" y="177"/>
                              </a:lnTo>
                              <a:lnTo>
                                <a:pt x="87" y="186"/>
                              </a:lnTo>
                              <a:lnTo>
                                <a:pt x="92" y="194"/>
                              </a:lnTo>
                              <a:lnTo>
                                <a:pt x="99" y="190"/>
                              </a:lnTo>
                              <a:lnTo>
                                <a:pt x="105" y="188"/>
                              </a:lnTo>
                              <a:lnTo>
                                <a:pt x="108" y="179"/>
                              </a:lnTo>
                              <a:lnTo>
                                <a:pt x="114" y="170"/>
                              </a:lnTo>
                              <a:lnTo>
                                <a:pt x="119" y="162"/>
                              </a:lnTo>
                              <a:lnTo>
                                <a:pt x="129" y="153"/>
                              </a:lnTo>
                              <a:lnTo>
                                <a:pt x="136" y="145"/>
                              </a:lnTo>
                              <a:lnTo>
                                <a:pt x="140" y="134"/>
                              </a:lnTo>
                              <a:lnTo>
                                <a:pt x="141" y="124"/>
                              </a:lnTo>
                              <a:lnTo>
                                <a:pt x="140" y="112"/>
                              </a:lnTo>
                              <a:lnTo>
                                <a:pt x="143" y="107"/>
                              </a:lnTo>
                              <a:lnTo>
                                <a:pt x="149" y="112"/>
                              </a:lnTo>
                              <a:lnTo>
                                <a:pt x="154" y="121"/>
                              </a:lnTo>
                              <a:lnTo>
                                <a:pt x="159" y="132"/>
                              </a:lnTo>
                              <a:lnTo>
                                <a:pt x="160" y="145"/>
                              </a:lnTo>
                              <a:lnTo>
                                <a:pt x="159" y="159"/>
                              </a:lnTo>
                              <a:lnTo>
                                <a:pt x="154" y="176"/>
                              </a:lnTo>
                              <a:lnTo>
                                <a:pt x="151" y="186"/>
                              </a:lnTo>
                              <a:lnTo>
                                <a:pt x="151" y="194"/>
                              </a:lnTo>
                              <a:lnTo>
                                <a:pt x="154" y="201"/>
                              </a:lnTo>
                              <a:lnTo>
                                <a:pt x="162" y="204"/>
                              </a:lnTo>
                              <a:lnTo>
                                <a:pt x="174" y="206"/>
                              </a:lnTo>
                              <a:lnTo>
                                <a:pt x="184" y="203"/>
                              </a:lnTo>
                              <a:lnTo>
                                <a:pt x="190" y="198"/>
                              </a:lnTo>
                              <a:lnTo>
                                <a:pt x="207" y="183"/>
                              </a:lnTo>
                              <a:lnTo>
                                <a:pt x="217" y="171"/>
                              </a:lnTo>
                              <a:lnTo>
                                <a:pt x="226" y="160"/>
                              </a:lnTo>
                              <a:lnTo>
                                <a:pt x="237" y="147"/>
                              </a:lnTo>
                              <a:lnTo>
                                <a:pt x="253" y="129"/>
                              </a:lnTo>
                              <a:lnTo>
                                <a:pt x="270" y="111"/>
                              </a:lnTo>
                              <a:lnTo>
                                <a:pt x="285" y="95"/>
                              </a:lnTo>
                              <a:lnTo>
                                <a:pt x="302" y="82"/>
                              </a:lnTo>
                              <a:lnTo>
                                <a:pt x="311" y="78"/>
                              </a:lnTo>
                              <a:lnTo>
                                <a:pt x="321" y="75"/>
                              </a:lnTo>
                              <a:lnTo>
                                <a:pt x="332" y="73"/>
                              </a:lnTo>
                              <a:lnTo>
                                <a:pt x="349" y="74"/>
                              </a:lnTo>
                              <a:lnTo>
                                <a:pt x="361" y="76"/>
                              </a:lnTo>
                              <a:lnTo>
                                <a:pt x="370" y="78"/>
                              </a:lnTo>
                              <a:lnTo>
                                <a:pt x="284" y="207"/>
                              </a:lnTo>
                              <a:lnTo>
                                <a:pt x="166" y="262"/>
                              </a:lnTo>
                              <a:lnTo>
                                <a:pt x="141" y="255"/>
                              </a:lnTo>
                              <a:lnTo>
                                <a:pt x="119" y="250"/>
                              </a:lnTo>
                              <a:lnTo>
                                <a:pt x="100" y="244"/>
                              </a:lnTo>
                              <a:lnTo>
                                <a:pt x="81" y="240"/>
                              </a:lnTo>
                              <a:lnTo>
                                <a:pt x="58" y="235"/>
                              </a:lnTo>
                              <a:lnTo>
                                <a:pt x="42" y="234"/>
                              </a:lnTo>
                              <a:lnTo>
                                <a:pt x="26" y="237"/>
                              </a:lnTo>
                              <a:lnTo>
                                <a:pt x="16" y="240"/>
                              </a:lnTo>
                              <a:lnTo>
                                <a:pt x="7" y="247"/>
                              </a:lnTo>
                              <a:lnTo>
                                <a:pt x="2" y="250"/>
                              </a:lnTo>
                              <a:lnTo>
                                <a:pt x="1" y="245"/>
                              </a:lnTo>
                              <a:lnTo>
                                <a:pt x="0" y="239"/>
                              </a:lnTo>
                              <a:lnTo>
                                <a:pt x="0" y="232"/>
                              </a:lnTo>
                              <a:lnTo>
                                <a:pt x="5" y="224"/>
                              </a:lnTo>
                              <a:lnTo>
                                <a:pt x="12" y="213"/>
                              </a:lnTo>
                              <a:lnTo>
                                <a:pt x="21" y="203"/>
                              </a:lnTo>
                              <a:lnTo>
                                <a:pt x="29" y="194"/>
                              </a:lnTo>
                              <a:lnTo>
                                <a:pt x="38" y="185"/>
                              </a:lnTo>
                              <a:lnTo>
                                <a:pt x="47" y="176"/>
                              </a:lnTo>
                              <a:lnTo>
                                <a:pt x="53" y="166"/>
                              </a:lnTo>
                              <a:lnTo>
                                <a:pt x="60" y="157"/>
                              </a:lnTo>
                              <a:lnTo>
                                <a:pt x="68" y="145"/>
                              </a:lnTo>
                              <a:lnTo>
                                <a:pt x="77" y="134"/>
                              </a:lnTo>
                              <a:lnTo>
                                <a:pt x="86" y="123"/>
                              </a:lnTo>
                              <a:lnTo>
                                <a:pt x="94" y="110"/>
                              </a:lnTo>
                              <a:lnTo>
                                <a:pt x="100" y="96"/>
                              </a:lnTo>
                              <a:lnTo>
                                <a:pt x="106" y="83"/>
                              </a:lnTo>
                              <a:lnTo>
                                <a:pt x="111" y="69"/>
                              </a:lnTo>
                              <a:lnTo>
                                <a:pt x="114" y="55"/>
                              </a:lnTo>
                              <a:lnTo>
                                <a:pt x="115" y="40"/>
                              </a:lnTo>
                              <a:lnTo>
                                <a:pt x="115" y="27"/>
                              </a:lnTo>
                              <a:lnTo>
                                <a:pt x="1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B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3" name="Freeform 6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4" y="3385"/>
                          <a:ext cx="4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9" y="210"/>
                            </a:cxn>
                            <a:cxn ang="0">
                              <a:pos x="9" y="207"/>
                            </a:cxn>
                            <a:cxn ang="0">
                              <a:pos x="0" y="195"/>
                            </a:cxn>
                            <a:cxn ang="0">
                              <a:pos x="5" y="178"/>
                            </a:cxn>
                            <a:cxn ang="0">
                              <a:pos x="26" y="170"/>
                            </a:cxn>
                            <a:cxn ang="0">
                              <a:pos x="54" y="168"/>
                            </a:cxn>
                            <a:cxn ang="0">
                              <a:pos x="74" y="153"/>
                            </a:cxn>
                            <a:cxn ang="0">
                              <a:pos x="103" y="136"/>
                            </a:cxn>
                            <a:cxn ang="0">
                              <a:pos x="131" y="127"/>
                            </a:cxn>
                            <a:cxn ang="0">
                              <a:pos x="158" y="113"/>
                            </a:cxn>
                            <a:cxn ang="0">
                              <a:pos x="179" y="87"/>
                            </a:cxn>
                            <a:cxn ang="0">
                              <a:pos x="206" y="49"/>
                            </a:cxn>
                            <a:cxn ang="0">
                              <a:pos x="232" y="23"/>
                            </a:cxn>
                            <a:cxn ang="0">
                              <a:pos x="256" y="5"/>
                            </a:cxn>
                            <a:cxn ang="0">
                              <a:pos x="278" y="0"/>
                            </a:cxn>
                            <a:cxn ang="0">
                              <a:pos x="266" y="15"/>
                            </a:cxn>
                            <a:cxn ang="0">
                              <a:pos x="259" y="43"/>
                            </a:cxn>
                            <a:cxn ang="0">
                              <a:pos x="261" y="70"/>
                            </a:cxn>
                            <a:cxn ang="0">
                              <a:pos x="272" y="97"/>
                            </a:cxn>
                            <a:cxn ang="0">
                              <a:pos x="261" y="110"/>
                            </a:cxn>
                            <a:cxn ang="0">
                              <a:pos x="240" y="122"/>
                            </a:cxn>
                            <a:cxn ang="0">
                              <a:pos x="213" y="125"/>
                            </a:cxn>
                            <a:cxn ang="0">
                              <a:pos x="198" y="129"/>
                            </a:cxn>
                            <a:cxn ang="0">
                              <a:pos x="201" y="142"/>
                            </a:cxn>
                            <a:cxn ang="0">
                              <a:pos x="205" y="160"/>
                            </a:cxn>
                            <a:cxn ang="0">
                              <a:pos x="191" y="172"/>
                            </a:cxn>
                            <a:cxn ang="0">
                              <a:pos x="174" y="172"/>
                            </a:cxn>
                            <a:cxn ang="0">
                              <a:pos x="153" y="182"/>
                            </a:cxn>
                            <a:cxn ang="0">
                              <a:pos x="120" y="188"/>
                            </a:cxn>
                            <a:cxn ang="0">
                              <a:pos x="93" y="188"/>
                            </a:cxn>
                            <a:cxn ang="0">
                              <a:pos x="68" y="195"/>
                            </a:cxn>
                            <a:cxn ang="0">
                              <a:pos x="40" y="209"/>
                            </a:cxn>
                          </a:cxnLst>
                          <a:rect l="0" t="0" r="r" b="b"/>
                          <a:pathLst>
                            <a:path w="278" h="210">
                              <a:moveTo>
                                <a:pt x="40" y="209"/>
                              </a:moveTo>
                              <a:lnTo>
                                <a:pt x="29" y="210"/>
                              </a:lnTo>
                              <a:lnTo>
                                <a:pt x="18" y="209"/>
                              </a:lnTo>
                              <a:lnTo>
                                <a:pt x="9" y="207"/>
                              </a:lnTo>
                              <a:lnTo>
                                <a:pt x="2" y="202"/>
                              </a:lnTo>
                              <a:lnTo>
                                <a:pt x="0" y="195"/>
                              </a:lnTo>
                              <a:lnTo>
                                <a:pt x="1" y="187"/>
                              </a:lnTo>
                              <a:lnTo>
                                <a:pt x="5" y="178"/>
                              </a:lnTo>
                              <a:lnTo>
                                <a:pt x="13" y="173"/>
                              </a:lnTo>
                              <a:lnTo>
                                <a:pt x="26" y="170"/>
                              </a:lnTo>
                              <a:lnTo>
                                <a:pt x="39" y="171"/>
                              </a:lnTo>
                              <a:lnTo>
                                <a:pt x="54" y="168"/>
                              </a:lnTo>
                              <a:lnTo>
                                <a:pt x="65" y="162"/>
                              </a:lnTo>
                              <a:lnTo>
                                <a:pt x="74" y="153"/>
                              </a:lnTo>
                              <a:lnTo>
                                <a:pt x="90" y="144"/>
                              </a:lnTo>
                              <a:lnTo>
                                <a:pt x="103" y="136"/>
                              </a:lnTo>
                              <a:lnTo>
                                <a:pt x="117" y="131"/>
                              </a:lnTo>
                              <a:lnTo>
                                <a:pt x="131" y="127"/>
                              </a:lnTo>
                              <a:lnTo>
                                <a:pt x="147" y="120"/>
                              </a:lnTo>
                              <a:lnTo>
                                <a:pt x="158" y="113"/>
                              </a:lnTo>
                              <a:lnTo>
                                <a:pt x="168" y="100"/>
                              </a:lnTo>
                              <a:lnTo>
                                <a:pt x="179" y="87"/>
                              </a:lnTo>
                              <a:lnTo>
                                <a:pt x="191" y="68"/>
                              </a:lnTo>
                              <a:lnTo>
                                <a:pt x="206" y="49"/>
                              </a:lnTo>
                              <a:lnTo>
                                <a:pt x="220" y="34"/>
                              </a:lnTo>
                              <a:lnTo>
                                <a:pt x="232" y="23"/>
                              </a:lnTo>
                              <a:lnTo>
                                <a:pt x="243" y="14"/>
                              </a:lnTo>
                              <a:lnTo>
                                <a:pt x="256" y="5"/>
                              </a:lnTo>
                              <a:lnTo>
                                <a:pt x="267" y="1"/>
                              </a:lnTo>
                              <a:lnTo>
                                <a:pt x="278" y="0"/>
                              </a:lnTo>
                              <a:lnTo>
                                <a:pt x="271" y="7"/>
                              </a:lnTo>
                              <a:lnTo>
                                <a:pt x="266" y="15"/>
                              </a:lnTo>
                              <a:lnTo>
                                <a:pt x="261" y="30"/>
                              </a:lnTo>
                              <a:lnTo>
                                <a:pt x="259" y="43"/>
                              </a:lnTo>
                              <a:lnTo>
                                <a:pt x="258" y="56"/>
                              </a:lnTo>
                              <a:lnTo>
                                <a:pt x="261" y="70"/>
                              </a:lnTo>
                              <a:lnTo>
                                <a:pt x="266" y="83"/>
                              </a:lnTo>
                              <a:lnTo>
                                <a:pt x="272" y="97"/>
                              </a:lnTo>
                              <a:lnTo>
                                <a:pt x="267" y="104"/>
                              </a:lnTo>
                              <a:lnTo>
                                <a:pt x="261" y="110"/>
                              </a:lnTo>
                              <a:lnTo>
                                <a:pt x="252" y="117"/>
                              </a:lnTo>
                              <a:lnTo>
                                <a:pt x="240" y="122"/>
                              </a:lnTo>
                              <a:lnTo>
                                <a:pt x="226" y="125"/>
                              </a:lnTo>
                              <a:lnTo>
                                <a:pt x="213" y="125"/>
                              </a:lnTo>
                              <a:lnTo>
                                <a:pt x="201" y="124"/>
                              </a:lnTo>
                              <a:lnTo>
                                <a:pt x="198" y="129"/>
                              </a:lnTo>
                              <a:lnTo>
                                <a:pt x="197" y="135"/>
                              </a:lnTo>
                              <a:lnTo>
                                <a:pt x="201" y="142"/>
                              </a:lnTo>
                              <a:lnTo>
                                <a:pt x="205" y="152"/>
                              </a:lnTo>
                              <a:lnTo>
                                <a:pt x="205" y="160"/>
                              </a:lnTo>
                              <a:lnTo>
                                <a:pt x="199" y="168"/>
                              </a:lnTo>
                              <a:lnTo>
                                <a:pt x="191" y="172"/>
                              </a:lnTo>
                              <a:lnTo>
                                <a:pt x="183" y="170"/>
                              </a:lnTo>
                              <a:lnTo>
                                <a:pt x="174" y="172"/>
                              </a:lnTo>
                              <a:lnTo>
                                <a:pt x="165" y="177"/>
                              </a:lnTo>
                              <a:lnTo>
                                <a:pt x="153" y="182"/>
                              </a:lnTo>
                              <a:lnTo>
                                <a:pt x="138" y="185"/>
                              </a:lnTo>
                              <a:lnTo>
                                <a:pt x="120" y="188"/>
                              </a:lnTo>
                              <a:lnTo>
                                <a:pt x="106" y="189"/>
                              </a:lnTo>
                              <a:lnTo>
                                <a:pt x="93" y="188"/>
                              </a:lnTo>
                              <a:lnTo>
                                <a:pt x="76" y="190"/>
                              </a:lnTo>
                              <a:lnTo>
                                <a:pt x="68" y="195"/>
                              </a:lnTo>
                              <a:lnTo>
                                <a:pt x="53" y="203"/>
                              </a:lnTo>
                              <a:lnTo>
                                <a:pt x="40" y="20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4" name="Freeform 6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9" y="3411"/>
                          <a:ext cx="12" cy="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7"/>
                            </a:cxn>
                            <a:cxn ang="0">
                              <a:pos x="2" y="9"/>
                            </a:cxn>
                            <a:cxn ang="0">
                              <a:pos x="8" y="4"/>
                            </a:cxn>
                            <a:cxn ang="0">
                              <a:pos x="17" y="1"/>
                            </a:cxn>
                            <a:cxn ang="0">
                              <a:pos x="26" y="0"/>
                            </a:cxn>
                            <a:cxn ang="0">
                              <a:pos x="37" y="2"/>
                            </a:cxn>
                            <a:cxn ang="0">
                              <a:pos x="53" y="6"/>
                            </a:cxn>
                            <a:cxn ang="0">
                              <a:pos x="66" y="9"/>
                            </a:cxn>
                            <a:cxn ang="0">
                              <a:pos x="84" y="13"/>
                            </a:cxn>
                            <a:cxn ang="0">
                              <a:pos x="62" y="16"/>
                            </a:cxn>
                            <a:cxn ang="0">
                              <a:pos x="50" y="20"/>
                            </a:cxn>
                            <a:cxn ang="0">
                              <a:pos x="37" y="24"/>
                            </a:cxn>
                            <a:cxn ang="0">
                              <a:pos x="28" y="26"/>
                            </a:cxn>
                            <a:cxn ang="0">
                              <a:pos x="17" y="27"/>
                            </a:cxn>
                            <a:cxn ang="0">
                              <a:pos x="9" y="26"/>
                            </a:cxn>
                            <a:cxn ang="0">
                              <a:pos x="2" y="22"/>
                            </a:cxn>
                            <a:cxn ang="0">
                              <a:pos x="0" y="17"/>
                            </a:cxn>
                          </a:cxnLst>
                          <a:rect l="0" t="0" r="r" b="b"/>
                          <a:pathLst>
                            <a:path w="84" h="27">
                              <a:moveTo>
                                <a:pt x="0" y="17"/>
                              </a:moveTo>
                              <a:lnTo>
                                <a:pt x="2" y="9"/>
                              </a:lnTo>
                              <a:lnTo>
                                <a:pt x="8" y="4"/>
                              </a:lnTo>
                              <a:lnTo>
                                <a:pt x="17" y="1"/>
                              </a:lnTo>
                              <a:lnTo>
                                <a:pt x="26" y="0"/>
                              </a:lnTo>
                              <a:lnTo>
                                <a:pt x="37" y="2"/>
                              </a:lnTo>
                              <a:lnTo>
                                <a:pt x="53" y="6"/>
                              </a:lnTo>
                              <a:lnTo>
                                <a:pt x="66" y="9"/>
                              </a:lnTo>
                              <a:lnTo>
                                <a:pt x="84" y="13"/>
                              </a:lnTo>
                              <a:lnTo>
                                <a:pt x="62" y="16"/>
                              </a:lnTo>
                              <a:lnTo>
                                <a:pt x="50" y="20"/>
                              </a:lnTo>
                              <a:lnTo>
                                <a:pt x="37" y="24"/>
                              </a:lnTo>
                              <a:lnTo>
                                <a:pt x="28" y="26"/>
                              </a:lnTo>
                              <a:lnTo>
                                <a:pt x="17" y="27"/>
                              </a:lnTo>
                              <a:lnTo>
                                <a:pt x="9" y="26"/>
                              </a:lnTo>
                              <a:lnTo>
                                <a:pt x="2" y="22"/>
                              </a:lnTo>
                              <a:lnTo>
                                <a:pt x="0" y="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5" name="Freeform 6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1" y="3373"/>
                          <a:ext cx="15" cy="3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5" y="0"/>
                            </a:cxn>
                            <a:cxn ang="0">
                              <a:pos x="43" y="26"/>
                            </a:cxn>
                            <a:cxn ang="0">
                              <a:pos x="39" y="55"/>
                            </a:cxn>
                            <a:cxn ang="0">
                              <a:pos x="33" y="80"/>
                            </a:cxn>
                            <a:cxn ang="0">
                              <a:pos x="26" y="94"/>
                            </a:cxn>
                            <a:cxn ang="0">
                              <a:pos x="20" y="108"/>
                            </a:cxn>
                            <a:cxn ang="0">
                              <a:pos x="13" y="120"/>
                            </a:cxn>
                            <a:cxn ang="0">
                              <a:pos x="9" y="131"/>
                            </a:cxn>
                            <a:cxn ang="0">
                              <a:pos x="2" y="150"/>
                            </a:cxn>
                            <a:cxn ang="0">
                              <a:pos x="0" y="162"/>
                            </a:cxn>
                            <a:cxn ang="0">
                              <a:pos x="0" y="177"/>
                            </a:cxn>
                            <a:cxn ang="0">
                              <a:pos x="1" y="185"/>
                            </a:cxn>
                            <a:cxn ang="0">
                              <a:pos x="3" y="192"/>
                            </a:cxn>
                            <a:cxn ang="0">
                              <a:pos x="9" y="189"/>
                            </a:cxn>
                            <a:cxn ang="0">
                              <a:pos x="13" y="186"/>
                            </a:cxn>
                            <a:cxn ang="0">
                              <a:pos x="20" y="192"/>
                            </a:cxn>
                            <a:cxn ang="0">
                              <a:pos x="17" y="185"/>
                            </a:cxn>
                            <a:cxn ang="0">
                              <a:pos x="18" y="178"/>
                            </a:cxn>
                            <a:cxn ang="0">
                              <a:pos x="22" y="169"/>
                            </a:cxn>
                            <a:cxn ang="0">
                              <a:pos x="28" y="162"/>
                            </a:cxn>
                            <a:cxn ang="0">
                              <a:pos x="36" y="154"/>
                            </a:cxn>
                            <a:cxn ang="0">
                              <a:pos x="43" y="149"/>
                            </a:cxn>
                            <a:cxn ang="0">
                              <a:pos x="47" y="143"/>
                            </a:cxn>
                            <a:cxn ang="0">
                              <a:pos x="51" y="132"/>
                            </a:cxn>
                            <a:cxn ang="0">
                              <a:pos x="53" y="119"/>
                            </a:cxn>
                            <a:cxn ang="0">
                              <a:pos x="52" y="110"/>
                            </a:cxn>
                            <a:cxn ang="0">
                              <a:pos x="56" y="102"/>
                            </a:cxn>
                            <a:cxn ang="0">
                              <a:pos x="65" y="97"/>
                            </a:cxn>
                            <a:cxn ang="0">
                              <a:pos x="76" y="93"/>
                            </a:cxn>
                            <a:cxn ang="0">
                              <a:pos x="84" y="91"/>
                            </a:cxn>
                            <a:cxn ang="0">
                              <a:pos x="93" y="89"/>
                            </a:cxn>
                            <a:cxn ang="0">
                              <a:pos x="101" y="85"/>
                            </a:cxn>
                            <a:cxn ang="0">
                              <a:pos x="105" y="82"/>
                            </a:cxn>
                            <a:cxn ang="0">
                              <a:pos x="97" y="81"/>
                            </a:cxn>
                            <a:cxn ang="0">
                              <a:pos x="89" y="80"/>
                            </a:cxn>
                            <a:cxn ang="0">
                              <a:pos x="81" y="78"/>
                            </a:cxn>
                            <a:cxn ang="0">
                              <a:pos x="73" y="74"/>
                            </a:cxn>
                            <a:cxn ang="0">
                              <a:pos x="67" y="70"/>
                            </a:cxn>
                            <a:cxn ang="0">
                              <a:pos x="62" y="59"/>
                            </a:cxn>
                            <a:cxn ang="0">
                              <a:pos x="60" y="41"/>
                            </a:cxn>
                            <a:cxn ang="0">
                              <a:pos x="56" y="22"/>
                            </a:cxn>
                            <a:cxn ang="0">
                              <a:pos x="45" y="0"/>
                            </a:cxn>
                          </a:cxnLst>
                          <a:rect l="0" t="0" r="r" b="b"/>
                          <a:pathLst>
                            <a:path w="105" h="192">
                              <a:moveTo>
                                <a:pt x="45" y="0"/>
                              </a:moveTo>
                              <a:lnTo>
                                <a:pt x="43" y="26"/>
                              </a:lnTo>
                              <a:lnTo>
                                <a:pt x="39" y="55"/>
                              </a:lnTo>
                              <a:lnTo>
                                <a:pt x="33" y="80"/>
                              </a:lnTo>
                              <a:lnTo>
                                <a:pt x="26" y="94"/>
                              </a:lnTo>
                              <a:lnTo>
                                <a:pt x="20" y="108"/>
                              </a:lnTo>
                              <a:lnTo>
                                <a:pt x="13" y="120"/>
                              </a:lnTo>
                              <a:lnTo>
                                <a:pt x="9" y="131"/>
                              </a:lnTo>
                              <a:lnTo>
                                <a:pt x="2" y="150"/>
                              </a:lnTo>
                              <a:lnTo>
                                <a:pt x="0" y="162"/>
                              </a:lnTo>
                              <a:lnTo>
                                <a:pt x="0" y="177"/>
                              </a:lnTo>
                              <a:lnTo>
                                <a:pt x="1" y="185"/>
                              </a:lnTo>
                              <a:lnTo>
                                <a:pt x="3" y="192"/>
                              </a:lnTo>
                              <a:lnTo>
                                <a:pt x="9" y="189"/>
                              </a:lnTo>
                              <a:lnTo>
                                <a:pt x="13" y="186"/>
                              </a:lnTo>
                              <a:lnTo>
                                <a:pt x="20" y="192"/>
                              </a:lnTo>
                              <a:lnTo>
                                <a:pt x="17" y="185"/>
                              </a:lnTo>
                              <a:lnTo>
                                <a:pt x="18" y="178"/>
                              </a:lnTo>
                              <a:lnTo>
                                <a:pt x="22" y="169"/>
                              </a:lnTo>
                              <a:lnTo>
                                <a:pt x="28" y="162"/>
                              </a:lnTo>
                              <a:lnTo>
                                <a:pt x="36" y="154"/>
                              </a:lnTo>
                              <a:lnTo>
                                <a:pt x="43" y="149"/>
                              </a:lnTo>
                              <a:lnTo>
                                <a:pt x="47" y="143"/>
                              </a:lnTo>
                              <a:lnTo>
                                <a:pt x="51" y="132"/>
                              </a:lnTo>
                              <a:lnTo>
                                <a:pt x="53" y="119"/>
                              </a:lnTo>
                              <a:lnTo>
                                <a:pt x="52" y="110"/>
                              </a:lnTo>
                              <a:lnTo>
                                <a:pt x="56" y="102"/>
                              </a:lnTo>
                              <a:lnTo>
                                <a:pt x="65" y="97"/>
                              </a:lnTo>
                              <a:lnTo>
                                <a:pt x="76" y="93"/>
                              </a:lnTo>
                              <a:lnTo>
                                <a:pt x="84" y="91"/>
                              </a:lnTo>
                              <a:lnTo>
                                <a:pt x="93" y="89"/>
                              </a:lnTo>
                              <a:lnTo>
                                <a:pt x="101" y="85"/>
                              </a:lnTo>
                              <a:lnTo>
                                <a:pt x="105" y="82"/>
                              </a:lnTo>
                              <a:lnTo>
                                <a:pt x="97" y="81"/>
                              </a:lnTo>
                              <a:lnTo>
                                <a:pt x="89" y="80"/>
                              </a:lnTo>
                              <a:lnTo>
                                <a:pt x="81" y="78"/>
                              </a:lnTo>
                              <a:lnTo>
                                <a:pt x="73" y="74"/>
                              </a:lnTo>
                              <a:lnTo>
                                <a:pt x="67" y="70"/>
                              </a:lnTo>
                              <a:lnTo>
                                <a:pt x="62" y="59"/>
                              </a:lnTo>
                              <a:lnTo>
                                <a:pt x="60" y="41"/>
                              </a:lnTo>
                              <a:lnTo>
                                <a:pt x="56" y="22"/>
                              </a:lnTo>
                              <a:lnTo>
                                <a:pt x="4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6" name="Freeform 6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4" y="3384"/>
                          <a:ext cx="3" cy="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4" y="68"/>
                            </a:cxn>
                            <a:cxn ang="0">
                              <a:pos x="16" y="79"/>
                            </a:cxn>
                            <a:cxn ang="0">
                              <a:pos x="12" y="88"/>
                            </a:cxn>
                            <a:cxn ang="0">
                              <a:pos x="9" y="96"/>
                            </a:cxn>
                            <a:cxn ang="0">
                              <a:pos x="6" y="107"/>
                            </a:cxn>
                            <a:cxn ang="0">
                              <a:pos x="11" y="100"/>
                            </a:cxn>
                            <a:cxn ang="0">
                              <a:pos x="17" y="91"/>
                            </a:cxn>
                            <a:cxn ang="0">
                              <a:pos x="23" y="81"/>
                            </a:cxn>
                            <a:cxn ang="0">
                              <a:pos x="23" y="70"/>
                            </a:cxn>
                            <a:cxn ang="0">
                              <a:pos x="15" y="57"/>
                            </a:cxn>
                            <a:cxn ang="0">
                              <a:pos x="7" y="42"/>
                            </a:cxn>
                            <a:cxn ang="0">
                              <a:pos x="7" y="32"/>
                            </a:cxn>
                            <a:cxn ang="0">
                              <a:pos x="9" y="18"/>
                            </a:cxn>
                            <a:cxn ang="0">
                              <a:pos x="16" y="0"/>
                            </a:cxn>
                            <a:cxn ang="0">
                              <a:pos x="7" y="11"/>
                            </a:cxn>
                            <a:cxn ang="0">
                              <a:pos x="1" y="22"/>
                            </a:cxn>
                            <a:cxn ang="0">
                              <a:pos x="0" y="39"/>
                            </a:cxn>
                            <a:cxn ang="0">
                              <a:pos x="3" y="52"/>
                            </a:cxn>
                            <a:cxn ang="0">
                              <a:pos x="14" y="68"/>
                            </a:cxn>
                          </a:cxnLst>
                          <a:rect l="0" t="0" r="r" b="b"/>
                          <a:pathLst>
                            <a:path w="23" h="107">
                              <a:moveTo>
                                <a:pt x="14" y="68"/>
                              </a:moveTo>
                              <a:lnTo>
                                <a:pt x="16" y="79"/>
                              </a:lnTo>
                              <a:lnTo>
                                <a:pt x="12" y="88"/>
                              </a:lnTo>
                              <a:lnTo>
                                <a:pt x="9" y="96"/>
                              </a:lnTo>
                              <a:lnTo>
                                <a:pt x="6" y="107"/>
                              </a:lnTo>
                              <a:lnTo>
                                <a:pt x="11" y="100"/>
                              </a:lnTo>
                              <a:lnTo>
                                <a:pt x="17" y="91"/>
                              </a:lnTo>
                              <a:lnTo>
                                <a:pt x="23" y="81"/>
                              </a:lnTo>
                              <a:lnTo>
                                <a:pt x="23" y="70"/>
                              </a:lnTo>
                              <a:lnTo>
                                <a:pt x="15" y="57"/>
                              </a:lnTo>
                              <a:lnTo>
                                <a:pt x="7" y="42"/>
                              </a:lnTo>
                              <a:lnTo>
                                <a:pt x="7" y="32"/>
                              </a:lnTo>
                              <a:lnTo>
                                <a:pt x="9" y="18"/>
                              </a:lnTo>
                              <a:lnTo>
                                <a:pt x="16" y="0"/>
                              </a:lnTo>
                              <a:lnTo>
                                <a:pt x="7" y="11"/>
                              </a:lnTo>
                              <a:lnTo>
                                <a:pt x="1" y="22"/>
                              </a:lnTo>
                              <a:lnTo>
                                <a:pt x="0" y="39"/>
                              </a:lnTo>
                              <a:lnTo>
                                <a:pt x="3" y="52"/>
                              </a:lnTo>
                              <a:lnTo>
                                <a:pt x="14" y="6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7" name="Freeform 6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3353"/>
                          <a:ext cx="14" cy="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79"/>
                            </a:cxn>
                            <a:cxn ang="0">
                              <a:pos x="5" y="274"/>
                            </a:cxn>
                            <a:cxn ang="0">
                              <a:pos x="21" y="254"/>
                            </a:cxn>
                            <a:cxn ang="0">
                              <a:pos x="35" y="234"/>
                            </a:cxn>
                            <a:cxn ang="0">
                              <a:pos x="47" y="210"/>
                            </a:cxn>
                            <a:cxn ang="0">
                              <a:pos x="56" y="186"/>
                            </a:cxn>
                            <a:cxn ang="0">
                              <a:pos x="60" y="166"/>
                            </a:cxn>
                            <a:cxn ang="0">
                              <a:pos x="62" y="139"/>
                            </a:cxn>
                            <a:cxn ang="0">
                              <a:pos x="64" y="116"/>
                            </a:cxn>
                            <a:cxn ang="0">
                              <a:pos x="53" y="121"/>
                            </a:cxn>
                            <a:cxn ang="0">
                              <a:pos x="39" y="129"/>
                            </a:cxn>
                            <a:cxn ang="0">
                              <a:pos x="28" y="139"/>
                            </a:cxn>
                            <a:cxn ang="0">
                              <a:pos x="27" y="129"/>
                            </a:cxn>
                            <a:cxn ang="0">
                              <a:pos x="29" y="115"/>
                            </a:cxn>
                            <a:cxn ang="0">
                              <a:pos x="34" y="104"/>
                            </a:cxn>
                            <a:cxn ang="0">
                              <a:pos x="42" y="91"/>
                            </a:cxn>
                            <a:cxn ang="0">
                              <a:pos x="51" y="78"/>
                            </a:cxn>
                            <a:cxn ang="0">
                              <a:pos x="60" y="66"/>
                            </a:cxn>
                            <a:cxn ang="0">
                              <a:pos x="68" y="54"/>
                            </a:cxn>
                            <a:cxn ang="0">
                              <a:pos x="76" y="40"/>
                            </a:cxn>
                            <a:cxn ang="0">
                              <a:pos x="80" y="29"/>
                            </a:cxn>
                            <a:cxn ang="0">
                              <a:pos x="87" y="16"/>
                            </a:cxn>
                            <a:cxn ang="0">
                              <a:pos x="91" y="9"/>
                            </a:cxn>
                            <a:cxn ang="0">
                              <a:pos x="98" y="0"/>
                            </a:cxn>
                            <a:cxn ang="0">
                              <a:pos x="87" y="6"/>
                            </a:cxn>
                            <a:cxn ang="0">
                              <a:pos x="76" y="11"/>
                            </a:cxn>
                            <a:cxn ang="0">
                              <a:pos x="62" y="20"/>
                            </a:cxn>
                            <a:cxn ang="0">
                              <a:pos x="53" y="28"/>
                            </a:cxn>
                            <a:cxn ang="0">
                              <a:pos x="45" y="35"/>
                            </a:cxn>
                            <a:cxn ang="0">
                              <a:pos x="35" y="61"/>
                            </a:cxn>
                            <a:cxn ang="0">
                              <a:pos x="6" y="104"/>
                            </a:cxn>
                            <a:cxn ang="0">
                              <a:pos x="11" y="158"/>
                            </a:cxn>
                            <a:cxn ang="0">
                              <a:pos x="2" y="189"/>
                            </a:cxn>
                            <a:cxn ang="0">
                              <a:pos x="9" y="214"/>
                            </a:cxn>
                            <a:cxn ang="0">
                              <a:pos x="12" y="236"/>
                            </a:cxn>
                            <a:cxn ang="0">
                              <a:pos x="9" y="256"/>
                            </a:cxn>
                            <a:cxn ang="0">
                              <a:pos x="0" y="279"/>
                            </a:cxn>
                          </a:cxnLst>
                          <a:rect l="0" t="0" r="r" b="b"/>
                          <a:pathLst>
                            <a:path w="98" h="279">
                              <a:moveTo>
                                <a:pt x="0" y="279"/>
                              </a:moveTo>
                              <a:lnTo>
                                <a:pt x="5" y="274"/>
                              </a:lnTo>
                              <a:lnTo>
                                <a:pt x="21" y="254"/>
                              </a:lnTo>
                              <a:lnTo>
                                <a:pt x="35" y="234"/>
                              </a:lnTo>
                              <a:lnTo>
                                <a:pt x="47" y="210"/>
                              </a:lnTo>
                              <a:lnTo>
                                <a:pt x="56" y="186"/>
                              </a:lnTo>
                              <a:lnTo>
                                <a:pt x="60" y="166"/>
                              </a:lnTo>
                              <a:lnTo>
                                <a:pt x="62" y="139"/>
                              </a:lnTo>
                              <a:lnTo>
                                <a:pt x="64" y="116"/>
                              </a:lnTo>
                              <a:lnTo>
                                <a:pt x="53" y="121"/>
                              </a:lnTo>
                              <a:lnTo>
                                <a:pt x="39" y="129"/>
                              </a:lnTo>
                              <a:lnTo>
                                <a:pt x="28" y="139"/>
                              </a:lnTo>
                              <a:lnTo>
                                <a:pt x="27" y="129"/>
                              </a:lnTo>
                              <a:lnTo>
                                <a:pt x="29" y="115"/>
                              </a:lnTo>
                              <a:lnTo>
                                <a:pt x="34" y="104"/>
                              </a:lnTo>
                              <a:lnTo>
                                <a:pt x="42" y="91"/>
                              </a:lnTo>
                              <a:lnTo>
                                <a:pt x="51" y="78"/>
                              </a:lnTo>
                              <a:lnTo>
                                <a:pt x="60" y="66"/>
                              </a:lnTo>
                              <a:lnTo>
                                <a:pt x="68" y="54"/>
                              </a:lnTo>
                              <a:lnTo>
                                <a:pt x="76" y="40"/>
                              </a:lnTo>
                              <a:lnTo>
                                <a:pt x="80" y="29"/>
                              </a:lnTo>
                              <a:lnTo>
                                <a:pt x="87" y="16"/>
                              </a:lnTo>
                              <a:lnTo>
                                <a:pt x="91" y="9"/>
                              </a:lnTo>
                              <a:lnTo>
                                <a:pt x="98" y="0"/>
                              </a:lnTo>
                              <a:lnTo>
                                <a:pt x="87" y="6"/>
                              </a:lnTo>
                              <a:lnTo>
                                <a:pt x="76" y="11"/>
                              </a:lnTo>
                              <a:lnTo>
                                <a:pt x="62" y="20"/>
                              </a:lnTo>
                              <a:lnTo>
                                <a:pt x="53" y="28"/>
                              </a:lnTo>
                              <a:lnTo>
                                <a:pt x="45" y="35"/>
                              </a:lnTo>
                              <a:lnTo>
                                <a:pt x="35" y="61"/>
                              </a:lnTo>
                              <a:lnTo>
                                <a:pt x="6" y="104"/>
                              </a:lnTo>
                              <a:lnTo>
                                <a:pt x="11" y="158"/>
                              </a:lnTo>
                              <a:lnTo>
                                <a:pt x="2" y="189"/>
                              </a:lnTo>
                              <a:lnTo>
                                <a:pt x="9" y="214"/>
                              </a:lnTo>
                              <a:lnTo>
                                <a:pt x="12" y="236"/>
                              </a:lnTo>
                              <a:lnTo>
                                <a:pt x="9" y="256"/>
                              </a:lnTo>
                              <a:lnTo>
                                <a:pt x="0" y="27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8" name="Freeform 6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3" y="3349"/>
                          <a:ext cx="16" cy="5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" y="305"/>
                            </a:cxn>
                            <a:cxn ang="0">
                              <a:pos x="3" y="319"/>
                            </a:cxn>
                            <a:cxn ang="0">
                              <a:pos x="0" y="304"/>
                            </a:cxn>
                            <a:cxn ang="0">
                              <a:pos x="0" y="290"/>
                            </a:cxn>
                            <a:cxn ang="0">
                              <a:pos x="2" y="274"/>
                            </a:cxn>
                            <a:cxn ang="0">
                              <a:pos x="3" y="255"/>
                            </a:cxn>
                            <a:cxn ang="0">
                              <a:pos x="5" y="244"/>
                            </a:cxn>
                            <a:cxn ang="0">
                              <a:pos x="14" y="217"/>
                            </a:cxn>
                            <a:cxn ang="0">
                              <a:pos x="17" y="200"/>
                            </a:cxn>
                            <a:cxn ang="0">
                              <a:pos x="14" y="179"/>
                            </a:cxn>
                            <a:cxn ang="0">
                              <a:pos x="17" y="161"/>
                            </a:cxn>
                            <a:cxn ang="0">
                              <a:pos x="21" y="145"/>
                            </a:cxn>
                            <a:cxn ang="0">
                              <a:pos x="27" y="131"/>
                            </a:cxn>
                            <a:cxn ang="0">
                              <a:pos x="31" y="116"/>
                            </a:cxn>
                            <a:cxn ang="0">
                              <a:pos x="34" y="98"/>
                            </a:cxn>
                            <a:cxn ang="0">
                              <a:pos x="37" y="79"/>
                            </a:cxn>
                            <a:cxn ang="0">
                              <a:pos x="42" y="63"/>
                            </a:cxn>
                            <a:cxn ang="0">
                              <a:pos x="48" y="40"/>
                            </a:cxn>
                            <a:cxn ang="0">
                              <a:pos x="54" y="20"/>
                            </a:cxn>
                            <a:cxn ang="0">
                              <a:pos x="65" y="0"/>
                            </a:cxn>
                            <a:cxn ang="0">
                              <a:pos x="64" y="9"/>
                            </a:cxn>
                            <a:cxn ang="0">
                              <a:pos x="65" y="23"/>
                            </a:cxn>
                            <a:cxn ang="0">
                              <a:pos x="65" y="39"/>
                            </a:cxn>
                            <a:cxn ang="0">
                              <a:pos x="64" y="60"/>
                            </a:cxn>
                            <a:cxn ang="0">
                              <a:pos x="59" y="84"/>
                            </a:cxn>
                            <a:cxn ang="0">
                              <a:pos x="70" y="68"/>
                            </a:cxn>
                            <a:cxn ang="0">
                              <a:pos x="79" y="57"/>
                            </a:cxn>
                            <a:cxn ang="0">
                              <a:pos x="90" y="44"/>
                            </a:cxn>
                            <a:cxn ang="0">
                              <a:pos x="100" y="32"/>
                            </a:cxn>
                            <a:cxn ang="0">
                              <a:pos x="112" y="23"/>
                            </a:cxn>
                            <a:cxn ang="0">
                              <a:pos x="96" y="45"/>
                            </a:cxn>
                            <a:cxn ang="0">
                              <a:pos x="87" y="59"/>
                            </a:cxn>
                            <a:cxn ang="0">
                              <a:pos x="71" y="79"/>
                            </a:cxn>
                            <a:cxn ang="0">
                              <a:pos x="61" y="97"/>
                            </a:cxn>
                            <a:cxn ang="0">
                              <a:pos x="62" y="107"/>
                            </a:cxn>
                            <a:cxn ang="0">
                              <a:pos x="61" y="124"/>
                            </a:cxn>
                            <a:cxn ang="0">
                              <a:pos x="54" y="142"/>
                            </a:cxn>
                            <a:cxn ang="0">
                              <a:pos x="48" y="154"/>
                            </a:cxn>
                            <a:cxn ang="0">
                              <a:pos x="40" y="167"/>
                            </a:cxn>
                            <a:cxn ang="0">
                              <a:pos x="44" y="187"/>
                            </a:cxn>
                            <a:cxn ang="0">
                              <a:pos x="42" y="206"/>
                            </a:cxn>
                            <a:cxn ang="0">
                              <a:pos x="35" y="229"/>
                            </a:cxn>
                            <a:cxn ang="0">
                              <a:pos x="25" y="253"/>
                            </a:cxn>
                            <a:cxn ang="0">
                              <a:pos x="18" y="272"/>
                            </a:cxn>
                            <a:cxn ang="0">
                              <a:pos x="27" y="265"/>
                            </a:cxn>
                            <a:cxn ang="0">
                              <a:pos x="35" y="255"/>
                            </a:cxn>
                            <a:cxn ang="0">
                              <a:pos x="34" y="265"/>
                            </a:cxn>
                            <a:cxn ang="0">
                              <a:pos x="27" y="280"/>
                            </a:cxn>
                            <a:cxn ang="0">
                              <a:pos x="20" y="288"/>
                            </a:cxn>
                            <a:cxn ang="0">
                              <a:pos x="15" y="296"/>
                            </a:cxn>
                            <a:cxn ang="0">
                              <a:pos x="25" y="297"/>
                            </a:cxn>
                            <a:cxn ang="0">
                              <a:pos x="39" y="297"/>
                            </a:cxn>
                            <a:cxn ang="0">
                              <a:pos x="26" y="300"/>
                            </a:cxn>
                            <a:cxn ang="0">
                              <a:pos x="12" y="303"/>
                            </a:cxn>
                            <a:cxn ang="0">
                              <a:pos x="5" y="305"/>
                            </a:cxn>
                          </a:cxnLst>
                          <a:rect l="0" t="0" r="r" b="b"/>
                          <a:pathLst>
                            <a:path w="112" h="319">
                              <a:moveTo>
                                <a:pt x="5" y="305"/>
                              </a:moveTo>
                              <a:lnTo>
                                <a:pt x="3" y="319"/>
                              </a:lnTo>
                              <a:lnTo>
                                <a:pt x="0" y="304"/>
                              </a:lnTo>
                              <a:lnTo>
                                <a:pt x="0" y="290"/>
                              </a:lnTo>
                              <a:lnTo>
                                <a:pt x="2" y="274"/>
                              </a:lnTo>
                              <a:lnTo>
                                <a:pt x="3" y="255"/>
                              </a:lnTo>
                              <a:lnTo>
                                <a:pt x="5" y="244"/>
                              </a:lnTo>
                              <a:lnTo>
                                <a:pt x="14" y="217"/>
                              </a:lnTo>
                              <a:lnTo>
                                <a:pt x="17" y="200"/>
                              </a:lnTo>
                              <a:lnTo>
                                <a:pt x="14" y="179"/>
                              </a:lnTo>
                              <a:lnTo>
                                <a:pt x="17" y="161"/>
                              </a:lnTo>
                              <a:lnTo>
                                <a:pt x="21" y="145"/>
                              </a:lnTo>
                              <a:lnTo>
                                <a:pt x="27" y="131"/>
                              </a:lnTo>
                              <a:lnTo>
                                <a:pt x="31" y="116"/>
                              </a:lnTo>
                              <a:lnTo>
                                <a:pt x="34" y="98"/>
                              </a:lnTo>
                              <a:lnTo>
                                <a:pt x="37" y="79"/>
                              </a:lnTo>
                              <a:lnTo>
                                <a:pt x="42" y="63"/>
                              </a:lnTo>
                              <a:lnTo>
                                <a:pt x="48" y="40"/>
                              </a:lnTo>
                              <a:lnTo>
                                <a:pt x="54" y="20"/>
                              </a:lnTo>
                              <a:lnTo>
                                <a:pt x="65" y="0"/>
                              </a:lnTo>
                              <a:lnTo>
                                <a:pt x="64" y="9"/>
                              </a:lnTo>
                              <a:lnTo>
                                <a:pt x="65" y="23"/>
                              </a:lnTo>
                              <a:lnTo>
                                <a:pt x="65" y="39"/>
                              </a:lnTo>
                              <a:lnTo>
                                <a:pt x="64" y="60"/>
                              </a:lnTo>
                              <a:lnTo>
                                <a:pt x="59" y="84"/>
                              </a:lnTo>
                              <a:lnTo>
                                <a:pt x="70" y="68"/>
                              </a:lnTo>
                              <a:lnTo>
                                <a:pt x="79" y="57"/>
                              </a:lnTo>
                              <a:lnTo>
                                <a:pt x="90" y="44"/>
                              </a:lnTo>
                              <a:lnTo>
                                <a:pt x="100" y="32"/>
                              </a:lnTo>
                              <a:lnTo>
                                <a:pt x="112" y="23"/>
                              </a:lnTo>
                              <a:lnTo>
                                <a:pt x="96" y="45"/>
                              </a:lnTo>
                              <a:lnTo>
                                <a:pt x="87" y="59"/>
                              </a:lnTo>
                              <a:lnTo>
                                <a:pt x="71" y="79"/>
                              </a:lnTo>
                              <a:lnTo>
                                <a:pt x="61" y="97"/>
                              </a:lnTo>
                              <a:lnTo>
                                <a:pt x="62" y="107"/>
                              </a:lnTo>
                              <a:lnTo>
                                <a:pt x="61" y="124"/>
                              </a:lnTo>
                              <a:lnTo>
                                <a:pt x="54" y="142"/>
                              </a:lnTo>
                              <a:lnTo>
                                <a:pt x="48" y="154"/>
                              </a:lnTo>
                              <a:lnTo>
                                <a:pt x="40" y="167"/>
                              </a:lnTo>
                              <a:lnTo>
                                <a:pt x="44" y="187"/>
                              </a:lnTo>
                              <a:lnTo>
                                <a:pt x="42" y="206"/>
                              </a:lnTo>
                              <a:lnTo>
                                <a:pt x="35" y="229"/>
                              </a:lnTo>
                              <a:lnTo>
                                <a:pt x="25" y="253"/>
                              </a:lnTo>
                              <a:lnTo>
                                <a:pt x="18" y="272"/>
                              </a:lnTo>
                              <a:lnTo>
                                <a:pt x="27" y="265"/>
                              </a:lnTo>
                              <a:lnTo>
                                <a:pt x="35" y="255"/>
                              </a:lnTo>
                              <a:lnTo>
                                <a:pt x="34" y="265"/>
                              </a:lnTo>
                              <a:lnTo>
                                <a:pt x="27" y="280"/>
                              </a:lnTo>
                              <a:lnTo>
                                <a:pt x="20" y="288"/>
                              </a:lnTo>
                              <a:lnTo>
                                <a:pt x="15" y="296"/>
                              </a:lnTo>
                              <a:lnTo>
                                <a:pt x="25" y="297"/>
                              </a:lnTo>
                              <a:lnTo>
                                <a:pt x="39" y="297"/>
                              </a:lnTo>
                              <a:lnTo>
                                <a:pt x="26" y="300"/>
                              </a:lnTo>
                              <a:lnTo>
                                <a:pt x="12" y="303"/>
                              </a:lnTo>
                              <a:lnTo>
                                <a:pt x="5" y="30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9" name="Freeform 6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89" y="3330"/>
                          <a:ext cx="42" cy="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8" y="8"/>
                            </a:cxn>
                            <a:cxn ang="0">
                              <a:pos x="19" y="16"/>
                            </a:cxn>
                            <a:cxn ang="0">
                              <a:pos x="35" y="23"/>
                            </a:cxn>
                            <a:cxn ang="0">
                              <a:pos x="50" y="30"/>
                            </a:cxn>
                            <a:cxn ang="0">
                              <a:pos x="67" y="35"/>
                            </a:cxn>
                            <a:cxn ang="0">
                              <a:pos x="85" y="40"/>
                            </a:cxn>
                            <a:cxn ang="0">
                              <a:pos x="109" y="43"/>
                            </a:cxn>
                            <a:cxn ang="0">
                              <a:pos x="129" y="45"/>
                            </a:cxn>
                            <a:cxn ang="0">
                              <a:pos x="160" y="45"/>
                            </a:cxn>
                            <a:cxn ang="0">
                              <a:pos x="181" y="44"/>
                            </a:cxn>
                            <a:cxn ang="0">
                              <a:pos x="204" y="41"/>
                            </a:cxn>
                            <a:cxn ang="0">
                              <a:pos x="224" y="36"/>
                            </a:cxn>
                            <a:cxn ang="0">
                              <a:pos x="244" y="30"/>
                            </a:cxn>
                            <a:cxn ang="0">
                              <a:pos x="262" y="21"/>
                            </a:cxn>
                            <a:cxn ang="0">
                              <a:pos x="280" y="11"/>
                            </a:cxn>
                            <a:cxn ang="0">
                              <a:pos x="292" y="3"/>
                            </a:cxn>
                          </a:cxnLst>
                          <a:rect l="0" t="0" r="r" b="b"/>
                          <a:pathLst>
                            <a:path w="292" h="45">
                              <a:moveTo>
                                <a:pt x="0" y="0"/>
                              </a:moveTo>
                              <a:lnTo>
                                <a:pt x="8" y="8"/>
                              </a:lnTo>
                              <a:lnTo>
                                <a:pt x="19" y="16"/>
                              </a:lnTo>
                              <a:lnTo>
                                <a:pt x="35" y="23"/>
                              </a:lnTo>
                              <a:lnTo>
                                <a:pt x="50" y="30"/>
                              </a:lnTo>
                              <a:lnTo>
                                <a:pt x="67" y="35"/>
                              </a:lnTo>
                              <a:lnTo>
                                <a:pt x="85" y="40"/>
                              </a:lnTo>
                              <a:lnTo>
                                <a:pt x="109" y="43"/>
                              </a:lnTo>
                              <a:lnTo>
                                <a:pt x="129" y="45"/>
                              </a:lnTo>
                              <a:lnTo>
                                <a:pt x="160" y="45"/>
                              </a:lnTo>
                              <a:lnTo>
                                <a:pt x="181" y="44"/>
                              </a:lnTo>
                              <a:lnTo>
                                <a:pt x="204" y="41"/>
                              </a:lnTo>
                              <a:lnTo>
                                <a:pt x="224" y="36"/>
                              </a:lnTo>
                              <a:lnTo>
                                <a:pt x="244" y="30"/>
                              </a:lnTo>
                              <a:lnTo>
                                <a:pt x="262" y="21"/>
                              </a:lnTo>
                              <a:lnTo>
                                <a:pt x="280" y="11"/>
                              </a:lnTo>
                              <a:lnTo>
                                <a:pt x="292" y="3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DF3F5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60" name="Freeform 6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84" y="3418"/>
                          <a:ext cx="43" cy="2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4"/>
                            </a:cxn>
                            <a:cxn ang="0">
                              <a:pos x="3" y="27"/>
                            </a:cxn>
                            <a:cxn ang="0">
                              <a:pos x="8" y="22"/>
                            </a:cxn>
                            <a:cxn ang="0">
                              <a:pos x="14" y="18"/>
                            </a:cxn>
                            <a:cxn ang="0">
                              <a:pos x="29" y="15"/>
                            </a:cxn>
                            <a:cxn ang="0">
                              <a:pos x="40" y="12"/>
                            </a:cxn>
                            <a:cxn ang="0">
                              <a:pos x="70" y="8"/>
                            </a:cxn>
                            <a:cxn ang="0">
                              <a:pos x="99" y="3"/>
                            </a:cxn>
                            <a:cxn ang="0">
                              <a:pos x="123" y="2"/>
                            </a:cxn>
                            <a:cxn ang="0">
                              <a:pos x="145" y="0"/>
                            </a:cxn>
                            <a:cxn ang="0">
                              <a:pos x="166" y="0"/>
                            </a:cxn>
                            <a:cxn ang="0">
                              <a:pos x="183" y="3"/>
                            </a:cxn>
                            <a:cxn ang="0">
                              <a:pos x="204" y="7"/>
                            </a:cxn>
                            <a:cxn ang="0">
                              <a:pos x="218" y="11"/>
                            </a:cxn>
                            <a:cxn ang="0">
                              <a:pos x="234" y="17"/>
                            </a:cxn>
                            <a:cxn ang="0">
                              <a:pos x="248" y="23"/>
                            </a:cxn>
                            <a:cxn ang="0">
                              <a:pos x="261" y="30"/>
                            </a:cxn>
                            <a:cxn ang="0">
                              <a:pos x="275" y="32"/>
                            </a:cxn>
                            <a:cxn ang="0">
                              <a:pos x="286" y="30"/>
                            </a:cxn>
                            <a:cxn ang="0">
                              <a:pos x="298" y="27"/>
                            </a:cxn>
                            <a:cxn ang="0">
                              <a:pos x="289" y="34"/>
                            </a:cxn>
                            <a:cxn ang="0">
                              <a:pos x="280" y="43"/>
                            </a:cxn>
                            <a:cxn ang="0">
                              <a:pos x="271" y="53"/>
                            </a:cxn>
                            <a:cxn ang="0">
                              <a:pos x="266" y="63"/>
                            </a:cxn>
                            <a:cxn ang="0">
                              <a:pos x="264" y="72"/>
                            </a:cxn>
                            <a:cxn ang="0">
                              <a:pos x="263" y="84"/>
                            </a:cxn>
                            <a:cxn ang="0">
                              <a:pos x="263" y="100"/>
                            </a:cxn>
                            <a:cxn ang="0">
                              <a:pos x="260" y="135"/>
                            </a:cxn>
                            <a:cxn ang="0">
                              <a:pos x="258" y="121"/>
                            </a:cxn>
                            <a:cxn ang="0">
                              <a:pos x="257" y="104"/>
                            </a:cxn>
                            <a:cxn ang="0">
                              <a:pos x="255" y="87"/>
                            </a:cxn>
                            <a:cxn ang="0">
                              <a:pos x="251" y="73"/>
                            </a:cxn>
                            <a:cxn ang="0">
                              <a:pos x="246" y="61"/>
                            </a:cxn>
                            <a:cxn ang="0">
                              <a:pos x="235" y="49"/>
                            </a:cxn>
                            <a:cxn ang="0">
                              <a:pos x="220" y="39"/>
                            </a:cxn>
                            <a:cxn ang="0">
                              <a:pos x="198" y="33"/>
                            </a:cxn>
                            <a:cxn ang="0">
                              <a:pos x="174" y="29"/>
                            </a:cxn>
                            <a:cxn ang="0">
                              <a:pos x="154" y="31"/>
                            </a:cxn>
                            <a:cxn ang="0">
                              <a:pos x="137" y="34"/>
                            </a:cxn>
                            <a:cxn ang="0">
                              <a:pos x="123" y="37"/>
                            </a:cxn>
                            <a:cxn ang="0">
                              <a:pos x="111" y="39"/>
                            </a:cxn>
                            <a:cxn ang="0">
                              <a:pos x="94" y="38"/>
                            </a:cxn>
                            <a:cxn ang="0">
                              <a:pos x="73" y="37"/>
                            </a:cxn>
                            <a:cxn ang="0">
                              <a:pos x="59" y="38"/>
                            </a:cxn>
                            <a:cxn ang="0">
                              <a:pos x="43" y="40"/>
                            </a:cxn>
                            <a:cxn ang="0">
                              <a:pos x="27" y="43"/>
                            </a:cxn>
                            <a:cxn ang="0">
                              <a:pos x="11" y="44"/>
                            </a:cxn>
                            <a:cxn ang="0">
                              <a:pos x="2" y="40"/>
                            </a:cxn>
                            <a:cxn ang="0">
                              <a:pos x="0" y="34"/>
                            </a:cxn>
                          </a:cxnLst>
                          <a:rect l="0" t="0" r="r" b="b"/>
                          <a:pathLst>
                            <a:path w="298" h="135">
                              <a:moveTo>
                                <a:pt x="0" y="34"/>
                              </a:moveTo>
                              <a:lnTo>
                                <a:pt x="3" y="27"/>
                              </a:lnTo>
                              <a:lnTo>
                                <a:pt x="8" y="22"/>
                              </a:lnTo>
                              <a:lnTo>
                                <a:pt x="14" y="18"/>
                              </a:lnTo>
                              <a:lnTo>
                                <a:pt x="29" y="15"/>
                              </a:lnTo>
                              <a:lnTo>
                                <a:pt x="40" y="12"/>
                              </a:lnTo>
                              <a:lnTo>
                                <a:pt x="70" y="8"/>
                              </a:lnTo>
                              <a:lnTo>
                                <a:pt x="99" y="3"/>
                              </a:lnTo>
                              <a:lnTo>
                                <a:pt x="123" y="2"/>
                              </a:lnTo>
                              <a:lnTo>
                                <a:pt x="145" y="0"/>
                              </a:lnTo>
                              <a:lnTo>
                                <a:pt x="166" y="0"/>
                              </a:lnTo>
                              <a:lnTo>
                                <a:pt x="183" y="3"/>
                              </a:lnTo>
                              <a:lnTo>
                                <a:pt x="204" y="7"/>
                              </a:lnTo>
                              <a:lnTo>
                                <a:pt x="218" y="11"/>
                              </a:lnTo>
                              <a:lnTo>
                                <a:pt x="234" y="17"/>
                              </a:lnTo>
                              <a:lnTo>
                                <a:pt x="248" y="23"/>
                              </a:lnTo>
                              <a:lnTo>
                                <a:pt x="261" y="30"/>
                              </a:lnTo>
                              <a:lnTo>
                                <a:pt x="275" y="32"/>
                              </a:lnTo>
                              <a:lnTo>
                                <a:pt x="286" y="30"/>
                              </a:lnTo>
                              <a:lnTo>
                                <a:pt x="298" y="27"/>
                              </a:lnTo>
                              <a:lnTo>
                                <a:pt x="289" y="34"/>
                              </a:lnTo>
                              <a:lnTo>
                                <a:pt x="280" y="43"/>
                              </a:lnTo>
                              <a:lnTo>
                                <a:pt x="271" y="53"/>
                              </a:lnTo>
                              <a:lnTo>
                                <a:pt x="266" y="63"/>
                              </a:lnTo>
                              <a:lnTo>
                                <a:pt x="264" y="72"/>
                              </a:lnTo>
                              <a:lnTo>
                                <a:pt x="263" y="84"/>
                              </a:lnTo>
                              <a:lnTo>
                                <a:pt x="263" y="100"/>
                              </a:lnTo>
                              <a:lnTo>
                                <a:pt x="260" y="135"/>
                              </a:lnTo>
                              <a:lnTo>
                                <a:pt x="258" y="121"/>
                              </a:lnTo>
                              <a:lnTo>
                                <a:pt x="257" y="104"/>
                              </a:lnTo>
                              <a:lnTo>
                                <a:pt x="255" y="87"/>
                              </a:lnTo>
                              <a:lnTo>
                                <a:pt x="251" y="73"/>
                              </a:lnTo>
                              <a:lnTo>
                                <a:pt x="246" y="61"/>
                              </a:lnTo>
                              <a:lnTo>
                                <a:pt x="235" y="49"/>
                              </a:lnTo>
                              <a:lnTo>
                                <a:pt x="220" y="39"/>
                              </a:lnTo>
                              <a:lnTo>
                                <a:pt x="198" y="33"/>
                              </a:lnTo>
                              <a:lnTo>
                                <a:pt x="174" y="29"/>
                              </a:lnTo>
                              <a:lnTo>
                                <a:pt x="154" y="31"/>
                              </a:lnTo>
                              <a:lnTo>
                                <a:pt x="137" y="34"/>
                              </a:lnTo>
                              <a:lnTo>
                                <a:pt x="123" y="37"/>
                              </a:lnTo>
                              <a:lnTo>
                                <a:pt x="111" y="39"/>
                              </a:lnTo>
                              <a:lnTo>
                                <a:pt x="94" y="38"/>
                              </a:lnTo>
                              <a:lnTo>
                                <a:pt x="73" y="37"/>
                              </a:lnTo>
                              <a:lnTo>
                                <a:pt x="59" y="38"/>
                              </a:lnTo>
                              <a:lnTo>
                                <a:pt x="43" y="40"/>
                              </a:lnTo>
                              <a:lnTo>
                                <a:pt x="27" y="43"/>
                              </a:lnTo>
                              <a:lnTo>
                                <a:pt x="11" y="44"/>
                              </a:lnTo>
                              <a:lnTo>
                                <a:pt x="2" y="40"/>
                              </a:lnTo>
                              <a:lnTo>
                                <a:pt x="0" y="3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  <p:grpSp>
                <p:nvGrpSpPr>
                  <p:cNvPr id="290461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25" y="3307"/>
                    <a:ext cx="56" cy="78"/>
                    <a:chOff x="625" y="3307"/>
                    <a:chExt cx="56" cy="78"/>
                  </a:xfrm>
                </p:grpSpPr>
                <p:grpSp>
                  <p:nvGrpSpPr>
                    <p:cNvPr id="290462" name="Group 6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" y="3307"/>
                      <a:ext cx="51" cy="78"/>
                      <a:chOff x="630" y="3307"/>
                      <a:chExt cx="51" cy="78"/>
                    </a:xfrm>
                  </p:grpSpPr>
                  <p:grpSp>
                    <p:nvGrpSpPr>
                      <p:cNvPr id="290463" name="Group 6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" y="3307"/>
                        <a:ext cx="51" cy="78"/>
                        <a:chOff x="630" y="3307"/>
                        <a:chExt cx="51" cy="78"/>
                      </a:xfrm>
                    </p:grpSpPr>
                    <p:sp>
                      <p:nvSpPr>
                        <p:cNvPr id="290464" name="Freeform 6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1" y="3371"/>
                          <a:ext cx="34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3" y="0"/>
                            </a:cxn>
                            <a:cxn ang="0">
                              <a:pos x="0" y="32"/>
                            </a:cxn>
                            <a:cxn ang="0">
                              <a:pos x="49" y="47"/>
                            </a:cxn>
                            <a:cxn ang="0">
                              <a:pos x="124" y="60"/>
                            </a:cxn>
                            <a:cxn ang="0">
                              <a:pos x="183" y="69"/>
                            </a:cxn>
                            <a:cxn ang="0">
                              <a:pos x="238" y="73"/>
                            </a:cxn>
                            <a:cxn ang="0">
                              <a:pos x="13" y="0"/>
                            </a:cxn>
                          </a:cxnLst>
                          <a:rect l="0" t="0" r="r" b="b"/>
                          <a:pathLst>
                            <a:path w="238" h="73">
                              <a:moveTo>
                                <a:pt x="13" y="0"/>
                              </a:moveTo>
                              <a:lnTo>
                                <a:pt x="0" y="32"/>
                              </a:lnTo>
                              <a:lnTo>
                                <a:pt x="49" y="47"/>
                              </a:lnTo>
                              <a:lnTo>
                                <a:pt x="124" y="60"/>
                              </a:lnTo>
                              <a:lnTo>
                                <a:pt x="183" y="69"/>
                              </a:lnTo>
                              <a:lnTo>
                                <a:pt x="238" y="73"/>
                              </a:lnTo>
                              <a:lnTo>
                                <a:pt x="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65" name="Freeform 6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0" y="3307"/>
                          <a:ext cx="51" cy="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03"/>
                            </a:cxn>
                            <a:cxn ang="0">
                              <a:pos x="5" y="407"/>
                            </a:cxn>
                            <a:cxn ang="0">
                              <a:pos x="89" y="422"/>
                            </a:cxn>
                            <a:cxn ang="0">
                              <a:pos x="168" y="443"/>
                            </a:cxn>
                            <a:cxn ang="0">
                              <a:pos x="234" y="462"/>
                            </a:cxn>
                            <a:cxn ang="0">
                              <a:pos x="260" y="472"/>
                            </a:cxn>
                            <a:cxn ang="0">
                              <a:pos x="281" y="392"/>
                            </a:cxn>
                            <a:cxn ang="0">
                              <a:pos x="302" y="301"/>
                            </a:cxn>
                            <a:cxn ang="0">
                              <a:pos x="328" y="209"/>
                            </a:cxn>
                            <a:cxn ang="0">
                              <a:pos x="349" y="113"/>
                            </a:cxn>
                            <a:cxn ang="0">
                              <a:pos x="356" y="81"/>
                            </a:cxn>
                            <a:cxn ang="0">
                              <a:pos x="358" y="50"/>
                            </a:cxn>
                            <a:cxn ang="0">
                              <a:pos x="226" y="18"/>
                            </a:cxn>
                            <a:cxn ang="0">
                              <a:pos x="111" y="0"/>
                            </a:cxn>
                            <a:cxn ang="0">
                              <a:pos x="81" y="95"/>
                            </a:cxn>
                            <a:cxn ang="0">
                              <a:pos x="0" y="403"/>
                            </a:cxn>
                          </a:cxnLst>
                          <a:rect l="0" t="0" r="r" b="b"/>
                          <a:pathLst>
                            <a:path w="358" h="472">
                              <a:moveTo>
                                <a:pt x="0" y="403"/>
                              </a:moveTo>
                              <a:lnTo>
                                <a:pt x="5" y="407"/>
                              </a:lnTo>
                              <a:lnTo>
                                <a:pt x="89" y="422"/>
                              </a:lnTo>
                              <a:lnTo>
                                <a:pt x="168" y="443"/>
                              </a:lnTo>
                              <a:lnTo>
                                <a:pt x="234" y="462"/>
                              </a:lnTo>
                              <a:lnTo>
                                <a:pt x="260" y="472"/>
                              </a:lnTo>
                              <a:lnTo>
                                <a:pt x="281" y="392"/>
                              </a:lnTo>
                              <a:lnTo>
                                <a:pt x="302" y="301"/>
                              </a:lnTo>
                              <a:lnTo>
                                <a:pt x="328" y="209"/>
                              </a:lnTo>
                              <a:lnTo>
                                <a:pt x="349" y="113"/>
                              </a:lnTo>
                              <a:lnTo>
                                <a:pt x="356" y="81"/>
                              </a:lnTo>
                              <a:lnTo>
                                <a:pt x="358" y="50"/>
                              </a:lnTo>
                              <a:lnTo>
                                <a:pt x="226" y="18"/>
                              </a:lnTo>
                              <a:lnTo>
                                <a:pt x="111" y="0"/>
                              </a:lnTo>
                              <a:lnTo>
                                <a:pt x="81" y="95"/>
                              </a:lnTo>
                              <a:lnTo>
                                <a:pt x="0" y="4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466" name="Group 6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2" y="3312"/>
                        <a:ext cx="48" cy="68"/>
                        <a:chOff x="632" y="3312"/>
                        <a:chExt cx="48" cy="68"/>
                      </a:xfrm>
                    </p:grpSpPr>
                    <p:sp>
                      <p:nvSpPr>
                        <p:cNvPr id="290467" name="Freeform 6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2" y="3363"/>
                          <a:ext cx="9" cy="1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" y="9"/>
                            </a:cxn>
                            <a:cxn ang="0">
                              <a:pos x="29" y="0"/>
                            </a:cxn>
                            <a:cxn ang="0">
                              <a:pos x="0" y="92"/>
                            </a:cxn>
                            <a:cxn ang="0">
                              <a:pos x="40" y="105"/>
                            </a:cxn>
                            <a:cxn ang="0">
                              <a:pos x="56" y="48"/>
                            </a:cxn>
                            <a:cxn ang="0">
                              <a:pos x="65" y="9"/>
                            </a:cxn>
                          </a:cxnLst>
                          <a:rect l="0" t="0" r="r" b="b"/>
                          <a:pathLst>
                            <a:path w="65" h="105">
                              <a:moveTo>
                                <a:pt x="65" y="9"/>
                              </a:moveTo>
                              <a:lnTo>
                                <a:pt x="29" y="0"/>
                              </a:lnTo>
                              <a:lnTo>
                                <a:pt x="0" y="92"/>
                              </a:lnTo>
                              <a:lnTo>
                                <a:pt x="40" y="105"/>
                              </a:lnTo>
                              <a:lnTo>
                                <a:pt x="56" y="48"/>
                              </a:lnTo>
                              <a:lnTo>
                                <a:pt x="65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68" name="Freeform 6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2" y="3363"/>
                          <a:ext cx="8" cy="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5" y="0"/>
                            </a:cxn>
                            <a:cxn ang="0">
                              <a:pos x="55" y="8"/>
                            </a:cxn>
                            <a:cxn ang="0">
                              <a:pos x="40" y="65"/>
                            </a:cxn>
                            <a:cxn ang="0">
                              <a:pos x="0" y="57"/>
                            </a:cxn>
                            <a:cxn ang="0">
                              <a:pos x="15" y="0"/>
                            </a:cxn>
                          </a:cxnLst>
                          <a:rect l="0" t="0" r="r" b="b"/>
                          <a:pathLst>
                            <a:path w="55" h="65">
                              <a:moveTo>
                                <a:pt x="15" y="0"/>
                              </a:moveTo>
                              <a:lnTo>
                                <a:pt x="55" y="8"/>
                              </a:lnTo>
                              <a:lnTo>
                                <a:pt x="40" y="65"/>
                              </a:lnTo>
                              <a:lnTo>
                                <a:pt x="0" y="57"/>
                              </a:lnTo>
                              <a:lnTo>
                                <a:pt x="1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69" name="Freeform 6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" y="3312"/>
                          <a:ext cx="34" cy="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7" y="19"/>
                            </a:cxn>
                            <a:cxn ang="0">
                              <a:pos x="239" y="49"/>
                            </a:cxn>
                          </a:cxnLst>
                          <a:rect l="0" t="0" r="r" b="b"/>
                          <a:pathLst>
                            <a:path w="239" h="49">
                              <a:moveTo>
                                <a:pt x="0" y="0"/>
                              </a:moveTo>
                              <a:lnTo>
                                <a:pt x="107" y="19"/>
                              </a:lnTo>
                              <a:lnTo>
                                <a:pt x="239" y="49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0" name="Freeform 6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" y="3324"/>
                          <a:ext cx="38" cy="1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0"/>
                            </a:cxn>
                            <a:cxn ang="0">
                              <a:pos x="118" y="28"/>
                            </a:cxn>
                            <a:cxn ang="0">
                              <a:pos x="262" y="66"/>
                            </a:cxn>
                            <a:cxn ang="0">
                              <a:pos x="260" y="80"/>
                            </a:cxn>
                            <a:cxn ang="0">
                              <a:pos x="114" y="42"/>
                            </a:cxn>
                            <a:cxn ang="0">
                              <a:pos x="0" y="15"/>
                            </a:cxn>
                            <a:cxn ang="0">
                              <a:pos x="4" y="0"/>
                            </a:cxn>
                          </a:cxnLst>
                          <a:rect l="0" t="0" r="r" b="b"/>
                          <a:pathLst>
                            <a:path w="262" h="80">
                              <a:moveTo>
                                <a:pt x="4" y="0"/>
                              </a:moveTo>
                              <a:lnTo>
                                <a:pt x="118" y="28"/>
                              </a:lnTo>
                              <a:lnTo>
                                <a:pt x="262" y="66"/>
                              </a:lnTo>
                              <a:lnTo>
                                <a:pt x="260" y="80"/>
                              </a:lnTo>
                              <a:lnTo>
                                <a:pt x="114" y="42"/>
                              </a:lnTo>
                              <a:lnTo>
                                <a:pt x="0" y="15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1" name="Freeform 6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6" y="3351"/>
                          <a:ext cx="17" cy="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0" y="16"/>
                            </a:cxn>
                            <a:cxn ang="0">
                              <a:pos x="116" y="47"/>
                            </a:cxn>
                            <a:cxn ang="0">
                              <a:pos x="120" y="32"/>
                            </a:cxn>
                            <a:cxn ang="0">
                              <a:pos x="6" y="0"/>
                            </a:cxn>
                          </a:cxnLst>
                          <a:rect l="0" t="0" r="r" b="b"/>
                          <a:pathLst>
                            <a:path w="120" h="47">
                              <a:moveTo>
                                <a:pt x="6" y="0"/>
                              </a:moveTo>
                              <a:lnTo>
                                <a:pt x="0" y="16"/>
                              </a:lnTo>
                              <a:lnTo>
                                <a:pt x="116" y="47"/>
                              </a:lnTo>
                              <a:lnTo>
                                <a:pt x="120" y="32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2" name="Line 6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55" y="3358"/>
                          <a:ext cx="10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3" name="Line 6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54" y="3361"/>
                          <a:ext cx="10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4" name="Line 6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53" y="3364"/>
                          <a:ext cx="10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5" name="Line 6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35" y="3356"/>
                          <a:ext cx="16" cy="4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6" name="Line 6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35" y="3358"/>
                          <a:ext cx="16" cy="5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7" name="Line 6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6" y="3330"/>
                          <a:ext cx="19" cy="6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290478" name="Group 6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" y="3332"/>
                      <a:ext cx="29" cy="38"/>
                      <a:chOff x="625" y="3332"/>
                      <a:chExt cx="29" cy="38"/>
                    </a:xfrm>
                  </p:grpSpPr>
                  <p:grpSp>
                    <p:nvGrpSpPr>
                      <p:cNvPr id="290479" name="Group 6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6" y="3336"/>
                        <a:ext cx="27" cy="34"/>
                        <a:chOff x="626" y="3336"/>
                        <a:chExt cx="27" cy="34"/>
                      </a:xfrm>
                    </p:grpSpPr>
                    <p:sp>
                      <p:nvSpPr>
                        <p:cNvPr id="290480" name="Freeform 6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6" y="3336"/>
                          <a:ext cx="27" cy="3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8" y="203"/>
                            </a:cxn>
                            <a:cxn ang="0">
                              <a:pos x="24" y="199"/>
                            </a:cxn>
                            <a:cxn ang="0">
                              <a:pos x="19" y="196"/>
                            </a:cxn>
                            <a:cxn ang="0">
                              <a:pos x="10" y="186"/>
                            </a:cxn>
                            <a:cxn ang="0">
                              <a:pos x="5" y="175"/>
                            </a:cxn>
                            <a:cxn ang="0">
                              <a:pos x="1" y="158"/>
                            </a:cxn>
                            <a:cxn ang="0">
                              <a:pos x="0" y="138"/>
                            </a:cxn>
                            <a:cxn ang="0">
                              <a:pos x="3" y="108"/>
                            </a:cxn>
                            <a:cxn ang="0">
                              <a:pos x="9" y="80"/>
                            </a:cxn>
                            <a:cxn ang="0">
                              <a:pos x="14" y="66"/>
                            </a:cxn>
                            <a:cxn ang="0">
                              <a:pos x="18" y="54"/>
                            </a:cxn>
                            <a:cxn ang="0">
                              <a:pos x="26" y="39"/>
                            </a:cxn>
                            <a:cxn ang="0">
                              <a:pos x="37" y="25"/>
                            </a:cxn>
                            <a:cxn ang="0">
                              <a:pos x="52" y="12"/>
                            </a:cxn>
                            <a:cxn ang="0">
                              <a:pos x="58" y="8"/>
                            </a:cxn>
                            <a:cxn ang="0">
                              <a:pos x="66" y="5"/>
                            </a:cxn>
                            <a:cxn ang="0">
                              <a:pos x="83" y="2"/>
                            </a:cxn>
                            <a:cxn ang="0">
                              <a:pos x="100" y="0"/>
                            </a:cxn>
                            <a:cxn ang="0">
                              <a:pos x="120" y="1"/>
                            </a:cxn>
                            <a:cxn ang="0">
                              <a:pos x="145" y="5"/>
                            </a:cxn>
                            <a:cxn ang="0">
                              <a:pos x="155" y="9"/>
                            </a:cxn>
                            <a:cxn ang="0">
                              <a:pos x="162" y="14"/>
                            </a:cxn>
                            <a:cxn ang="0">
                              <a:pos x="161" y="19"/>
                            </a:cxn>
                            <a:cxn ang="0">
                              <a:pos x="158" y="24"/>
                            </a:cxn>
                            <a:cxn ang="0">
                              <a:pos x="143" y="22"/>
                            </a:cxn>
                            <a:cxn ang="0">
                              <a:pos x="130" y="21"/>
                            </a:cxn>
                            <a:cxn ang="0">
                              <a:pos x="117" y="20"/>
                            </a:cxn>
                            <a:cxn ang="0">
                              <a:pos x="103" y="19"/>
                            </a:cxn>
                            <a:cxn ang="0">
                              <a:pos x="91" y="20"/>
                            </a:cxn>
                            <a:cxn ang="0">
                              <a:pos x="77" y="24"/>
                            </a:cxn>
                            <a:cxn ang="0">
                              <a:pos x="75" y="47"/>
                            </a:cxn>
                            <a:cxn ang="0">
                              <a:pos x="82" y="50"/>
                            </a:cxn>
                            <a:cxn ang="0">
                              <a:pos x="95" y="57"/>
                            </a:cxn>
                            <a:cxn ang="0">
                              <a:pos x="108" y="62"/>
                            </a:cxn>
                            <a:cxn ang="0">
                              <a:pos x="125" y="70"/>
                            </a:cxn>
                            <a:cxn ang="0">
                              <a:pos x="137" y="75"/>
                            </a:cxn>
                            <a:cxn ang="0">
                              <a:pos x="151" y="83"/>
                            </a:cxn>
                            <a:cxn ang="0">
                              <a:pos x="163" y="90"/>
                            </a:cxn>
                            <a:cxn ang="0">
                              <a:pos x="173" y="98"/>
                            </a:cxn>
                            <a:cxn ang="0">
                              <a:pos x="183" y="107"/>
                            </a:cxn>
                            <a:cxn ang="0">
                              <a:pos x="184" y="113"/>
                            </a:cxn>
                            <a:cxn ang="0">
                              <a:pos x="180" y="118"/>
                            </a:cxn>
                            <a:cxn ang="0">
                              <a:pos x="175" y="119"/>
                            </a:cxn>
                            <a:cxn ang="0">
                              <a:pos x="164" y="116"/>
                            </a:cxn>
                            <a:cxn ang="0">
                              <a:pos x="161" y="115"/>
                            </a:cxn>
                            <a:cxn ang="0">
                              <a:pos x="160" y="121"/>
                            </a:cxn>
                            <a:cxn ang="0">
                              <a:pos x="154" y="123"/>
                            </a:cxn>
                            <a:cxn ang="0">
                              <a:pos x="147" y="122"/>
                            </a:cxn>
                            <a:cxn ang="0">
                              <a:pos x="141" y="120"/>
                            </a:cxn>
                            <a:cxn ang="0">
                              <a:pos x="127" y="113"/>
                            </a:cxn>
                            <a:cxn ang="0">
                              <a:pos x="111" y="108"/>
                            </a:cxn>
                            <a:cxn ang="0">
                              <a:pos x="92" y="104"/>
                            </a:cxn>
                            <a:cxn ang="0">
                              <a:pos x="68" y="108"/>
                            </a:cxn>
                            <a:cxn ang="0">
                              <a:pos x="58" y="114"/>
                            </a:cxn>
                            <a:cxn ang="0">
                              <a:pos x="51" y="123"/>
                            </a:cxn>
                            <a:cxn ang="0">
                              <a:pos x="45" y="136"/>
                            </a:cxn>
                            <a:cxn ang="0">
                              <a:pos x="28" y="203"/>
                            </a:cxn>
                          </a:cxnLst>
                          <a:rect l="0" t="0" r="r" b="b"/>
                          <a:pathLst>
                            <a:path w="184" h="203">
                              <a:moveTo>
                                <a:pt x="28" y="203"/>
                              </a:moveTo>
                              <a:lnTo>
                                <a:pt x="24" y="199"/>
                              </a:lnTo>
                              <a:lnTo>
                                <a:pt x="19" y="196"/>
                              </a:lnTo>
                              <a:lnTo>
                                <a:pt x="10" y="186"/>
                              </a:lnTo>
                              <a:lnTo>
                                <a:pt x="5" y="175"/>
                              </a:lnTo>
                              <a:lnTo>
                                <a:pt x="1" y="158"/>
                              </a:lnTo>
                              <a:lnTo>
                                <a:pt x="0" y="138"/>
                              </a:lnTo>
                              <a:lnTo>
                                <a:pt x="3" y="108"/>
                              </a:lnTo>
                              <a:lnTo>
                                <a:pt x="9" y="80"/>
                              </a:lnTo>
                              <a:lnTo>
                                <a:pt x="14" y="66"/>
                              </a:lnTo>
                              <a:lnTo>
                                <a:pt x="18" y="54"/>
                              </a:lnTo>
                              <a:lnTo>
                                <a:pt x="26" y="39"/>
                              </a:lnTo>
                              <a:lnTo>
                                <a:pt x="37" y="25"/>
                              </a:lnTo>
                              <a:lnTo>
                                <a:pt x="52" y="12"/>
                              </a:lnTo>
                              <a:lnTo>
                                <a:pt x="58" y="8"/>
                              </a:lnTo>
                              <a:lnTo>
                                <a:pt x="66" y="5"/>
                              </a:lnTo>
                              <a:lnTo>
                                <a:pt x="83" y="2"/>
                              </a:lnTo>
                              <a:lnTo>
                                <a:pt x="100" y="0"/>
                              </a:lnTo>
                              <a:lnTo>
                                <a:pt x="120" y="1"/>
                              </a:lnTo>
                              <a:lnTo>
                                <a:pt x="145" y="5"/>
                              </a:lnTo>
                              <a:lnTo>
                                <a:pt x="155" y="9"/>
                              </a:lnTo>
                              <a:lnTo>
                                <a:pt x="162" y="14"/>
                              </a:lnTo>
                              <a:lnTo>
                                <a:pt x="161" y="19"/>
                              </a:lnTo>
                              <a:lnTo>
                                <a:pt x="158" y="24"/>
                              </a:lnTo>
                              <a:lnTo>
                                <a:pt x="143" y="22"/>
                              </a:lnTo>
                              <a:lnTo>
                                <a:pt x="130" y="21"/>
                              </a:lnTo>
                              <a:lnTo>
                                <a:pt x="117" y="20"/>
                              </a:lnTo>
                              <a:lnTo>
                                <a:pt x="103" y="19"/>
                              </a:lnTo>
                              <a:lnTo>
                                <a:pt x="91" y="20"/>
                              </a:lnTo>
                              <a:lnTo>
                                <a:pt x="77" y="24"/>
                              </a:lnTo>
                              <a:lnTo>
                                <a:pt x="75" y="47"/>
                              </a:lnTo>
                              <a:lnTo>
                                <a:pt x="82" y="50"/>
                              </a:lnTo>
                              <a:lnTo>
                                <a:pt x="95" y="57"/>
                              </a:lnTo>
                              <a:lnTo>
                                <a:pt x="108" y="62"/>
                              </a:lnTo>
                              <a:lnTo>
                                <a:pt x="125" y="70"/>
                              </a:lnTo>
                              <a:lnTo>
                                <a:pt x="137" y="75"/>
                              </a:lnTo>
                              <a:lnTo>
                                <a:pt x="151" y="83"/>
                              </a:lnTo>
                              <a:lnTo>
                                <a:pt x="163" y="90"/>
                              </a:lnTo>
                              <a:lnTo>
                                <a:pt x="173" y="98"/>
                              </a:lnTo>
                              <a:lnTo>
                                <a:pt x="183" y="107"/>
                              </a:lnTo>
                              <a:lnTo>
                                <a:pt x="184" y="113"/>
                              </a:lnTo>
                              <a:lnTo>
                                <a:pt x="180" y="118"/>
                              </a:lnTo>
                              <a:lnTo>
                                <a:pt x="175" y="119"/>
                              </a:lnTo>
                              <a:lnTo>
                                <a:pt x="164" y="116"/>
                              </a:lnTo>
                              <a:lnTo>
                                <a:pt x="161" y="115"/>
                              </a:lnTo>
                              <a:lnTo>
                                <a:pt x="160" y="121"/>
                              </a:lnTo>
                              <a:lnTo>
                                <a:pt x="154" y="123"/>
                              </a:lnTo>
                              <a:lnTo>
                                <a:pt x="147" y="122"/>
                              </a:lnTo>
                              <a:lnTo>
                                <a:pt x="141" y="120"/>
                              </a:lnTo>
                              <a:lnTo>
                                <a:pt x="127" y="113"/>
                              </a:lnTo>
                              <a:lnTo>
                                <a:pt x="111" y="108"/>
                              </a:lnTo>
                              <a:lnTo>
                                <a:pt x="92" y="104"/>
                              </a:lnTo>
                              <a:lnTo>
                                <a:pt x="68" y="108"/>
                              </a:lnTo>
                              <a:lnTo>
                                <a:pt x="58" y="114"/>
                              </a:lnTo>
                              <a:lnTo>
                                <a:pt x="51" y="123"/>
                              </a:lnTo>
                              <a:lnTo>
                                <a:pt x="45" y="136"/>
                              </a:lnTo>
                              <a:lnTo>
                                <a:pt x="28" y="2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81" name="Freeform 6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" y="3350"/>
                          <a:ext cx="9" cy="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6" y="36"/>
                            </a:cxn>
                            <a:cxn ang="0">
                              <a:pos x="64" y="30"/>
                            </a:cxn>
                            <a:cxn ang="0">
                              <a:pos x="58" y="25"/>
                            </a:cxn>
                            <a:cxn ang="0">
                              <a:pos x="49" y="20"/>
                            </a:cxn>
                            <a:cxn ang="0">
                              <a:pos x="34" y="12"/>
                            </a:cxn>
                            <a:cxn ang="0">
                              <a:pos x="17" y="3"/>
                            </a:cxn>
                            <a:cxn ang="0">
                              <a:pos x="0" y="0"/>
                            </a:cxn>
                            <a:cxn ang="0">
                              <a:pos x="14" y="1"/>
                            </a:cxn>
                            <a:cxn ang="0">
                              <a:pos x="22" y="4"/>
                            </a:cxn>
                            <a:cxn ang="0">
                              <a:pos x="36" y="11"/>
                            </a:cxn>
                            <a:cxn ang="0">
                              <a:pos x="51" y="20"/>
                            </a:cxn>
                            <a:cxn ang="0">
                              <a:pos x="64" y="28"/>
                            </a:cxn>
                            <a:cxn ang="0">
                              <a:pos x="66" y="36"/>
                            </a:cxn>
                          </a:cxnLst>
                          <a:rect l="0" t="0" r="r" b="b"/>
                          <a:pathLst>
                            <a:path w="66" h="36">
                              <a:moveTo>
                                <a:pt x="66" y="36"/>
                              </a:moveTo>
                              <a:lnTo>
                                <a:pt x="64" y="30"/>
                              </a:lnTo>
                              <a:lnTo>
                                <a:pt x="58" y="25"/>
                              </a:lnTo>
                              <a:lnTo>
                                <a:pt x="49" y="20"/>
                              </a:lnTo>
                              <a:lnTo>
                                <a:pt x="34" y="12"/>
                              </a:lnTo>
                              <a:lnTo>
                                <a:pt x="17" y="3"/>
                              </a:lnTo>
                              <a:lnTo>
                                <a:pt x="0" y="0"/>
                              </a:lnTo>
                              <a:lnTo>
                                <a:pt x="14" y="1"/>
                              </a:lnTo>
                              <a:lnTo>
                                <a:pt x="22" y="4"/>
                              </a:lnTo>
                              <a:lnTo>
                                <a:pt x="36" y="11"/>
                              </a:lnTo>
                              <a:lnTo>
                                <a:pt x="51" y="20"/>
                              </a:lnTo>
                              <a:lnTo>
                                <a:pt x="64" y="28"/>
                              </a:lnTo>
                              <a:lnTo>
                                <a:pt x="66" y="3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82" name="Freeform 6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9" y="3358"/>
                          <a:ext cx="4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3" y="54"/>
                            </a:cxn>
                            <a:cxn ang="0">
                              <a:pos x="12" y="46"/>
                            </a:cxn>
                            <a:cxn ang="0">
                              <a:pos x="8" y="41"/>
                            </a:cxn>
                            <a:cxn ang="0">
                              <a:pos x="4" y="36"/>
                            </a:cxn>
                            <a:cxn ang="0">
                              <a:pos x="0" y="34"/>
                            </a:cxn>
                            <a:cxn ang="0">
                              <a:pos x="6" y="28"/>
                            </a:cxn>
                            <a:cxn ang="0">
                              <a:pos x="16" y="15"/>
                            </a:cxn>
                            <a:cxn ang="0">
                              <a:pos x="23" y="6"/>
                            </a:cxn>
                            <a:cxn ang="0">
                              <a:pos x="28" y="0"/>
                            </a:cxn>
                            <a:cxn ang="0">
                              <a:pos x="13" y="54"/>
                            </a:cxn>
                          </a:cxnLst>
                          <a:rect l="0" t="0" r="r" b="b"/>
                          <a:pathLst>
                            <a:path w="28" h="54">
                              <a:moveTo>
                                <a:pt x="13" y="54"/>
                              </a:moveTo>
                              <a:lnTo>
                                <a:pt x="12" y="46"/>
                              </a:lnTo>
                              <a:lnTo>
                                <a:pt x="8" y="41"/>
                              </a:lnTo>
                              <a:lnTo>
                                <a:pt x="4" y="36"/>
                              </a:lnTo>
                              <a:lnTo>
                                <a:pt x="0" y="34"/>
                              </a:lnTo>
                              <a:lnTo>
                                <a:pt x="6" y="28"/>
                              </a:lnTo>
                              <a:lnTo>
                                <a:pt x="16" y="15"/>
                              </a:lnTo>
                              <a:lnTo>
                                <a:pt x="23" y="6"/>
                              </a:lnTo>
                              <a:lnTo>
                                <a:pt x="28" y="0"/>
                              </a:lnTo>
                              <a:lnTo>
                                <a:pt x="13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483" name="Group 6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5" y="3332"/>
                        <a:ext cx="29" cy="25"/>
                        <a:chOff x="625" y="3332"/>
                        <a:chExt cx="29" cy="25"/>
                      </a:xfrm>
                    </p:grpSpPr>
                    <p:sp>
                      <p:nvSpPr>
                        <p:cNvPr id="290484" name="Freeform 6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7" y="3334"/>
                          <a:ext cx="13" cy="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84" y="30"/>
                            </a:cxn>
                            <a:cxn ang="0">
                              <a:pos x="93" y="26"/>
                            </a:cxn>
                            <a:cxn ang="0">
                              <a:pos x="94" y="1"/>
                            </a:cxn>
                          </a:cxnLst>
                          <a:rect l="0" t="0" r="r" b="b"/>
                          <a:pathLst>
                            <a:path w="94" h="30">
                              <a:moveTo>
                                <a:pt x="0" y="0"/>
                              </a:moveTo>
                              <a:lnTo>
                                <a:pt x="84" y="30"/>
                              </a:lnTo>
                              <a:lnTo>
                                <a:pt x="93" y="26"/>
                              </a:lnTo>
                              <a:lnTo>
                                <a:pt x="94" y="1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9F3F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85" name="Freeform 6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4" y="3342"/>
                          <a:ext cx="10" cy="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33" y="15"/>
                            </a:cxn>
                            <a:cxn ang="0">
                              <a:pos x="42" y="19"/>
                            </a:cxn>
                            <a:cxn ang="0">
                              <a:pos x="46" y="21"/>
                            </a:cxn>
                            <a:cxn ang="0">
                              <a:pos x="50" y="21"/>
                            </a:cxn>
                            <a:cxn ang="0">
                              <a:pos x="56" y="20"/>
                            </a:cxn>
                            <a:cxn ang="0">
                              <a:pos x="74" y="3"/>
                            </a:cxn>
                          </a:cxnLst>
                          <a:rect l="0" t="0" r="r" b="b"/>
                          <a:pathLst>
                            <a:path w="74" h="21">
                              <a:moveTo>
                                <a:pt x="0" y="0"/>
                              </a:moveTo>
                              <a:lnTo>
                                <a:pt x="33" y="15"/>
                              </a:lnTo>
                              <a:lnTo>
                                <a:pt x="42" y="19"/>
                              </a:lnTo>
                              <a:lnTo>
                                <a:pt x="46" y="21"/>
                              </a:lnTo>
                              <a:lnTo>
                                <a:pt x="50" y="21"/>
                              </a:lnTo>
                              <a:lnTo>
                                <a:pt x="56" y="20"/>
                              </a:lnTo>
                              <a:lnTo>
                                <a:pt x="74" y="3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9F3F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86" name="Freeform 6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3" y="3341"/>
                          <a:ext cx="6" cy="1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8" y="0"/>
                            </a:cxn>
                            <a:cxn ang="0">
                              <a:pos x="45" y="21"/>
                            </a:cxn>
                            <a:cxn ang="0">
                              <a:pos x="40" y="42"/>
                            </a:cxn>
                            <a:cxn ang="0">
                              <a:pos x="32" y="66"/>
                            </a:cxn>
                            <a:cxn ang="0">
                              <a:pos x="24" y="92"/>
                            </a:cxn>
                            <a:cxn ang="0">
                              <a:pos x="18" y="94"/>
                            </a:cxn>
                            <a:cxn ang="0">
                              <a:pos x="0" y="96"/>
                            </a:cxn>
                          </a:cxnLst>
                          <a:rect l="0" t="0" r="r" b="b"/>
                          <a:pathLst>
                            <a:path w="48" h="96">
                              <a:moveTo>
                                <a:pt x="48" y="0"/>
                              </a:moveTo>
                              <a:lnTo>
                                <a:pt x="45" y="21"/>
                              </a:lnTo>
                              <a:lnTo>
                                <a:pt x="40" y="42"/>
                              </a:lnTo>
                              <a:lnTo>
                                <a:pt x="32" y="66"/>
                              </a:lnTo>
                              <a:lnTo>
                                <a:pt x="24" y="92"/>
                              </a:lnTo>
                              <a:lnTo>
                                <a:pt x="18" y="94"/>
                              </a:lnTo>
                              <a:lnTo>
                                <a:pt x="0" y="96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9F3F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87" name="Freeform 6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5" y="3332"/>
                          <a:ext cx="11" cy="2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7" y="94"/>
                            </a:cxn>
                            <a:cxn ang="0">
                              <a:pos x="24" y="99"/>
                            </a:cxn>
                            <a:cxn ang="0">
                              <a:pos x="20" y="109"/>
                            </a:cxn>
                            <a:cxn ang="0">
                              <a:pos x="20" y="117"/>
                            </a:cxn>
                            <a:cxn ang="0">
                              <a:pos x="23" y="129"/>
                            </a:cxn>
                            <a:cxn ang="0">
                              <a:pos x="26" y="138"/>
                            </a:cxn>
                            <a:cxn ang="0">
                              <a:pos x="33" y="145"/>
                            </a:cxn>
                            <a:cxn ang="0">
                              <a:pos x="41" y="148"/>
                            </a:cxn>
                            <a:cxn ang="0">
                              <a:pos x="51" y="149"/>
                            </a:cxn>
                            <a:cxn ang="0">
                              <a:pos x="60" y="145"/>
                            </a:cxn>
                            <a:cxn ang="0">
                              <a:pos x="66" y="138"/>
                            </a:cxn>
                            <a:cxn ang="0">
                              <a:pos x="73" y="127"/>
                            </a:cxn>
                            <a:cxn ang="0">
                              <a:pos x="75" y="118"/>
                            </a:cxn>
                            <a:cxn ang="0">
                              <a:pos x="77" y="105"/>
                            </a:cxn>
                            <a:cxn ang="0">
                              <a:pos x="75" y="94"/>
                            </a:cxn>
                            <a:cxn ang="0">
                              <a:pos x="69" y="85"/>
                            </a:cxn>
                            <a:cxn ang="0">
                              <a:pos x="62" y="80"/>
                            </a:cxn>
                            <a:cxn ang="0">
                              <a:pos x="49" y="78"/>
                            </a:cxn>
                            <a:cxn ang="0">
                              <a:pos x="40" y="80"/>
                            </a:cxn>
                            <a:cxn ang="0">
                              <a:pos x="32" y="86"/>
                            </a:cxn>
                            <a:cxn ang="0">
                              <a:pos x="27" y="93"/>
                            </a:cxn>
                            <a:cxn ang="0">
                              <a:pos x="24" y="87"/>
                            </a:cxn>
                            <a:cxn ang="0">
                              <a:pos x="23" y="80"/>
                            </a:cxn>
                            <a:cxn ang="0">
                              <a:pos x="23" y="74"/>
                            </a:cxn>
                            <a:cxn ang="0">
                              <a:pos x="30" y="72"/>
                            </a:cxn>
                            <a:cxn ang="0">
                              <a:pos x="37" y="67"/>
                            </a:cxn>
                            <a:cxn ang="0">
                              <a:pos x="43" y="61"/>
                            </a:cxn>
                            <a:cxn ang="0">
                              <a:pos x="47" y="54"/>
                            </a:cxn>
                            <a:cxn ang="0">
                              <a:pos x="50" y="47"/>
                            </a:cxn>
                            <a:cxn ang="0">
                              <a:pos x="51" y="37"/>
                            </a:cxn>
                            <a:cxn ang="0">
                              <a:pos x="51" y="29"/>
                            </a:cxn>
                            <a:cxn ang="0">
                              <a:pos x="49" y="20"/>
                            </a:cxn>
                            <a:cxn ang="0">
                              <a:pos x="48" y="12"/>
                            </a:cxn>
                            <a:cxn ang="0">
                              <a:pos x="44" y="5"/>
                            </a:cxn>
                            <a:cxn ang="0">
                              <a:pos x="37" y="2"/>
                            </a:cxn>
                            <a:cxn ang="0">
                              <a:pos x="30" y="0"/>
                            </a:cxn>
                            <a:cxn ang="0">
                              <a:pos x="18" y="1"/>
                            </a:cxn>
                            <a:cxn ang="0">
                              <a:pos x="13" y="5"/>
                            </a:cxn>
                            <a:cxn ang="0">
                              <a:pos x="8" y="9"/>
                            </a:cxn>
                            <a:cxn ang="0">
                              <a:pos x="5" y="17"/>
                            </a:cxn>
                            <a:cxn ang="0">
                              <a:pos x="1" y="26"/>
                            </a:cxn>
                            <a:cxn ang="0">
                              <a:pos x="0" y="38"/>
                            </a:cxn>
                            <a:cxn ang="0">
                              <a:pos x="1" y="51"/>
                            </a:cxn>
                            <a:cxn ang="0">
                              <a:pos x="3" y="61"/>
                            </a:cxn>
                            <a:cxn ang="0">
                              <a:pos x="9" y="67"/>
                            </a:cxn>
                            <a:cxn ang="0">
                              <a:pos x="16" y="72"/>
                            </a:cxn>
                            <a:cxn ang="0">
                              <a:pos x="23" y="74"/>
                            </a:cxn>
                          </a:cxnLst>
                          <a:rect l="0" t="0" r="r" b="b"/>
                          <a:pathLst>
                            <a:path w="77" h="149">
                              <a:moveTo>
                                <a:pt x="27" y="94"/>
                              </a:moveTo>
                              <a:lnTo>
                                <a:pt x="24" y="99"/>
                              </a:lnTo>
                              <a:lnTo>
                                <a:pt x="20" y="109"/>
                              </a:lnTo>
                              <a:lnTo>
                                <a:pt x="20" y="117"/>
                              </a:lnTo>
                              <a:lnTo>
                                <a:pt x="23" y="129"/>
                              </a:lnTo>
                              <a:lnTo>
                                <a:pt x="26" y="138"/>
                              </a:lnTo>
                              <a:lnTo>
                                <a:pt x="33" y="145"/>
                              </a:lnTo>
                              <a:lnTo>
                                <a:pt x="41" y="148"/>
                              </a:lnTo>
                              <a:lnTo>
                                <a:pt x="51" y="149"/>
                              </a:lnTo>
                              <a:lnTo>
                                <a:pt x="60" y="145"/>
                              </a:lnTo>
                              <a:lnTo>
                                <a:pt x="66" y="138"/>
                              </a:lnTo>
                              <a:lnTo>
                                <a:pt x="73" y="127"/>
                              </a:lnTo>
                              <a:lnTo>
                                <a:pt x="75" y="118"/>
                              </a:lnTo>
                              <a:lnTo>
                                <a:pt x="77" y="105"/>
                              </a:lnTo>
                              <a:lnTo>
                                <a:pt x="75" y="94"/>
                              </a:lnTo>
                              <a:lnTo>
                                <a:pt x="69" y="85"/>
                              </a:lnTo>
                              <a:lnTo>
                                <a:pt x="62" y="80"/>
                              </a:lnTo>
                              <a:lnTo>
                                <a:pt x="49" y="78"/>
                              </a:lnTo>
                              <a:lnTo>
                                <a:pt x="40" y="80"/>
                              </a:lnTo>
                              <a:lnTo>
                                <a:pt x="32" y="86"/>
                              </a:lnTo>
                              <a:lnTo>
                                <a:pt x="27" y="93"/>
                              </a:lnTo>
                              <a:lnTo>
                                <a:pt x="24" y="87"/>
                              </a:lnTo>
                              <a:lnTo>
                                <a:pt x="23" y="80"/>
                              </a:lnTo>
                              <a:lnTo>
                                <a:pt x="23" y="74"/>
                              </a:lnTo>
                              <a:lnTo>
                                <a:pt x="30" y="72"/>
                              </a:lnTo>
                              <a:lnTo>
                                <a:pt x="37" y="67"/>
                              </a:lnTo>
                              <a:lnTo>
                                <a:pt x="43" y="61"/>
                              </a:lnTo>
                              <a:lnTo>
                                <a:pt x="47" y="54"/>
                              </a:lnTo>
                              <a:lnTo>
                                <a:pt x="50" y="47"/>
                              </a:lnTo>
                              <a:lnTo>
                                <a:pt x="51" y="37"/>
                              </a:lnTo>
                              <a:lnTo>
                                <a:pt x="51" y="29"/>
                              </a:lnTo>
                              <a:lnTo>
                                <a:pt x="49" y="20"/>
                              </a:lnTo>
                              <a:lnTo>
                                <a:pt x="48" y="12"/>
                              </a:lnTo>
                              <a:lnTo>
                                <a:pt x="44" y="5"/>
                              </a:lnTo>
                              <a:lnTo>
                                <a:pt x="37" y="2"/>
                              </a:lnTo>
                              <a:lnTo>
                                <a:pt x="30" y="0"/>
                              </a:lnTo>
                              <a:lnTo>
                                <a:pt x="18" y="1"/>
                              </a:lnTo>
                              <a:lnTo>
                                <a:pt x="13" y="5"/>
                              </a:lnTo>
                              <a:lnTo>
                                <a:pt x="8" y="9"/>
                              </a:lnTo>
                              <a:lnTo>
                                <a:pt x="5" y="17"/>
                              </a:lnTo>
                              <a:lnTo>
                                <a:pt x="1" y="26"/>
                              </a:lnTo>
                              <a:lnTo>
                                <a:pt x="0" y="38"/>
                              </a:lnTo>
                              <a:lnTo>
                                <a:pt x="1" y="51"/>
                              </a:lnTo>
                              <a:lnTo>
                                <a:pt x="3" y="61"/>
                              </a:lnTo>
                              <a:lnTo>
                                <a:pt x="9" y="67"/>
                              </a:lnTo>
                              <a:lnTo>
                                <a:pt x="16" y="72"/>
                              </a:lnTo>
                              <a:lnTo>
                                <a:pt x="23" y="74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9F3F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sp>
                    <p:nvSpPr>
                      <p:cNvPr id="290488" name="Freeform 6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1" y="3338"/>
                        <a:ext cx="19" cy="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8"/>
                          </a:cxn>
                          <a:cxn ang="0">
                            <a:pos x="17" y="21"/>
                          </a:cxn>
                          <a:cxn ang="0">
                            <a:pos x="29" y="10"/>
                          </a:cxn>
                          <a:cxn ang="0">
                            <a:pos x="38" y="5"/>
                          </a:cxn>
                          <a:cxn ang="0">
                            <a:pos x="53" y="1"/>
                          </a:cxn>
                          <a:cxn ang="0">
                            <a:pos x="60" y="0"/>
                          </a:cxn>
                          <a:cxn ang="0">
                            <a:pos x="65" y="2"/>
                          </a:cxn>
                          <a:cxn ang="0">
                            <a:pos x="76" y="7"/>
                          </a:cxn>
                          <a:cxn ang="0">
                            <a:pos x="89" y="16"/>
                          </a:cxn>
                          <a:cxn ang="0">
                            <a:pos x="103" y="23"/>
                          </a:cxn>
                          <a:cxn ang="0">
                            <a:pos x="119" y="29"/>
                          </a:cxn>
                          <a:cxn ang="0">
                            <a:pos x="129" y="34"/>
                          </a:cxn>
                          <a:cxn ang="0">
                            <a:pos x="134" y="40"/>
                          </a:cxn>
                          <a:cxn ang="0">
                            <a:pos x="134" y="45"/>
                          </a:cxn>
                          <a:cxn ang="0">
                            <a:pos x="130" y="49"/>
                          </a:cxn>
                          <a:cxn ang="0">
                            <a:pos x="123" y="51"/>
                          </a:cxn>
                          <a:cxn ang="0">
                            <a:pos x="110" y="48"/>
                          </a:cxn>
                          <a:cxn ang="0">
                            <a:pos x="97" y="43"/>
                          </a:cxn>
                          <a:cxn ang="0">
                            <a:pos x="83" y="38"/>
                          </a:cxn>
                          <a:cxn ang="0">
                            <a:pos x="70" y="31"/>
                          </a:cxn>
                          <a:cxn ang="0">
                            <a:pos x="58" y="26"/>
                          </a:cxn>
                          <a:cxn ang="0">
                            <a:pos x="50" y="32"/>
                          </a:cxn>
                          <a:cxn ang="0">
                            <a:pos x="38" y="38"/>
                          </a:cxn>
                          <a:cxn ang="0">
                            <a:pos x="33" y="45"/>
                          </a:cxn>
                          <a:cxn ang="0">
                            <a:pos x="17" y="38"/>
                          </a:cxn>
                          <a:cxn ang="0">
                            <a:pos x="0" y="38"/>
                          </a:cxn>
                        </a:cxnLst>
                        <a:rect l="0" t="0" r="r" b="b"/>
                        <a:pathLst>
                          <a:path w="134" h="51">
                            <a:moveTo>
                              <a:pt x="0" y="38"/>
                            </a:moveTo>
                            <a:lnTo>
                              <a:pt x="17" y="21"/>
                            </a:lnTo>
                            <a:lnTo>
                              <a:pt x="29" y="10"/>
                            </a:lnTo>
                            <a:lnTo>
                              <a:pt x="38" y="5"/>
                            </a:lnTo>
                            <a:lnTo>
                              <a:pt x="53" y="1"/>
                            </a:lnTo>
                            <a:lnTo>
                              <a:pt x="60" y="0"/>
                            </a:lnTo>
                            <a:lnTo>
                              <a:pt x="65" y="2"/>
                            </a:lnTo>
                            <a:lnTo>
                              <a:pt x="76" y="7"/>
                            </a:lnTo>
                            <a:lnTo>
                              <a:pt x="89" y="16"/>
                            </a:lnTo>
                            <a:lnTo>
                              <a:pt x="103" y="23"/>
                            </a:lnTo>
                            <a:lnTo>
                              <a:pt x="119" y="29"/>
                            </a:lnTo>
                            <a:lnTo>
                              <a:pt x="129" y="34"/>
                            </a:lnTo>
                            <a:lnTo>
                              <a:pt x="134" y="40"/>
                            </a:lnTo>
                            <a:lnTo>
                              <a:pt x="134" y="45"/>
                            </a:lnTo>
                            <a:lnTo>
                              <a:pt x="130" y="49"/>
                            </a:lnTo>
                            <a:lnTo>
                              <a:pt x="123" y="51"/>
                            </a:lnTo>
                            <a:lnTo>
                              <a:pt x="110" y="48"/>
                            </a:lnTo>
                            <a:lnTo>
                              <a:pt x="97" y="43"/>
                            </a:lnTo>
                            <a:lnTo>
                              <a:pt x="83" y="38"/>
                            </a:lnTo>
                            <a:lnTo>
                              <a:pt x="70" y="31"/>
                            </a:lnTo>
                            <a:lnTo>
                              <a:pt x="58" y="26"/>
                            </a:lnTo>
                            <a:lnTo>
                              <a:pt x="50" y="32"/>
                            </a:lnTo>
                            <a:lnTo>
                              <a:pt x="38" y="38"/>
                            </a:lnTo>
                            <a:lnTo>
                              <a:pt x="33" y="45"/>
                            </a:lnTo>
                            <a:lnTo>
                              <a:pt x="17" y="38"/>
                            </a:ln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</p:grpSp>
        </p:grpSp>
        <p:sp>
          <p:nvSpPr>
            <p:cNvPr id="290489" name="Line 697"/>
            <p:cNvSpPr>
              <a:spLocks noChangeShapeType="1"/>
            </p:cNvSpPr>
            <p:nvPr/>
          </p:nvSpPr>
          <p:spPr bwMode="auto">
            <a:xfrm flipV="1">
              <a:off x="864" y="3600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490" name="Line 698"/>
            <p:cNvSpPr>
              <a:spLocks noChangeShapeType="1"/>
            </p:cNvSpPr>
            <p:nvPr/>
          </p:nvSpPr>
          <p:spPr bwMode="auto">
            <a:xfrm flipV="1">
              <a:off x="816" y="264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491" name="Line 699"/>
            <p:cNvSpPr>
              <a:spLocks noChangeShapeType="1"/>
            </p:cNvSpPr>
            <p:nvPr/>
          </p:nvSpPr>
          <p:spPr bwMode="auto">
            <a:xfrm flipV="1">
              <a:off x="720" y="2640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492" name="Line 700"/>
            <p:cNvSpPr>
              <a:spLocks noChangeShapeType="1"/>
            </p:cNvSpPr>
            <p:nvPr/>
          </p:nvSpPr>
          <p:spPr bwMode="auto">
            <a:xfrm>
              <a:off x="912" y="2544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493" name="Text Box 701"/>
            <p:cNvSpPr txBox="1">
              <a:spLocks noChangeArrowheads="1"/>
            </p:cNvSpPr>
            <p:nvPr/>
          </p:nvSpPr>
          <p:spPr bwMode="auto">
            <a:xfrm>
              <a:off x="384" y="2048"/>
              <a:ext cx="42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 b="1" i="1"/>
                <a:t>Utenti</a:t>
              </a:r>
              <a:endParaRPr lang="it-IT"/>
            </a:p>
          </p:txBody>
        </p:sp>
        <p:sp>
          <p:nvSpPr>
            <p:cNvPr id="290494" name="Text Box 702"/>
            <p:cNvSpPr txBox="1">
              <a:spLocks noChangeArrowheads="1"/>
            </p:cNvSpPr>
            <p:nvPr/>
          </p:nvSpPr>
          <p:spPr bwMode="auto">
            <a:xfrm>
              <a:off x="2480" y="2368"/>
              <a:ext cx="79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 b="1" i="1"/>
                <a:t>Trasmissione</a:t>
              </a:r>
              <a:endParaRPr lang="it-IT"/>
            </a:p>
          </p:txBody>
        </p:sp>
      </p:grpSp>
      <p:sp>
        <p:nvSpPr>
          <p:cNvPr id="290495" name="Rectangle 703"/>
          <p:cNvSpPr>
            <a:spLocks noChangeArrowheads="1"/>
          </p:cNvSpPr>
          <p:nvPr/>
        </p:nvSpPr>
        <p:spPr bwMode="auto">
          <a:xfrm>
            <a:off x="685800" y="5791200"/>
            <a:ext cx="286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b="1"/>
              <a:t>Interface Message Processor (IMP)</a:t>
            </a:r>
          </a:p>
        </p:txBody>
      </p:sp>
    </p:spTree>
    <p:extLst>
      <p:ext uri="{BB962C8B-B14F-4D97-AF65-F5344CB8AC3E}">
        <p14:creationId xmlns:p14="http://schemas.microsoft.com/office/powerpoint/2010/main" val="13157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Infrastrutture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LAN (or Local Area Networks)</a:t>
            </a:r>
          </a:p>
          <a:p>
            <a:pPr lvl="2"/>
            <a:endParaRPr lang="it-IT"/>
          </a:p>
          <a:p>
            <a:r>
              <a:rPr lang="it-IT"/>
              <a:t>WAN (Wide Area Network)</a:t>
            </a:r>
          </a:p>
          <a:p>
            <a:endParaRPr lang="it-IT"/>
          </a:p>
          <a:p>
            <a:r>
              <a:rPr lang="it-IT"/>
              <a:t>Internet (“Reti di Reti”)</a:t>
            </a:r>
          </a:p>
          <a:p>
            <a:pPr lvl="1"/>
            <a:r>
              <a:rPr lang="it-IT"/>
              <a:t>Infranet</a:t>
            </a:r>
          </a:p>
          <a:p>
            <a:pPr lvl="1"/>
            <a:r>
              <a:rPr lang="it-IT"/>
              <a:t>Extranet</a:t>
            </a:r>
          </a:p>
        </p:txBody>
      </p:sp>
    </p:spTree>
    <p:extLst>
      <p:ext uri="{BB962C8B-B14F-4D97-AF65-F5344CB8AC3E}">
        <p14:creationId xmlns:p14="http://schemas.microsoft.com/office/powerpoint/2010/main" val="220368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Infrastrutture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it-IT"/>
              <a:t>LAN</a:t>
            </a:r>
          </a:p>
          <a:p>
            <a:pPr lvl="1"/>
            <a:r>
              <a:rPr lang="it-IT"/>
              <a:t>Ampia larghezza di banda</a:t>
            </a:r>
          </a:p>
          <a:p>
            <a:pPr lvl="1"/>
            <a:r>
              <a:rPr lang="it-IT"/>
              <a:t>Gli IMP sono detti usualmente Bridge</a:t>
            </a:r>
          </a:p>
          <a:p>
            <a:pPr lvl="1"/>
            <a:r>
              <a:rPr lang="it-IT"/>
              <a:t>Broadcast e’ generalmente preferito alla commutazione</a:t>
            </a:r>
          </a:p>
          <a:p>
            <a:pPr lvl="2"/>
            <a:r>
              <a:rPr lang="it-IT"/>
              <a:t>Tecniche di accesso (a contesa e non a contesa)</a:t>
            </a:r>
          </a:p>
          <a:p>
            <a:pPr lvl="1"/>
            <a:r>
              <a:rPr lang="it-IT"/>
              <a:t>Topologia omogenea della rete</a:t>
            </a:r>
          </a:p>
          <a:p>
            <a:pPr lvl="1"/>
            <a:r>
              <a:rPr lang="it-IT"/>
              <a:t>Architettura di condivisione</a:t>
            </a:r>
          </a:p>
          <a:p>
            <a:pPr lvl="2"/>
            <a:r>
              <a:rPr lang="it-IT"/>
              <a:t>client-server</a:t>
            </a:r>
          </a:p>
          <a:p>
            <a:pPr lvl="2"/>
            <a:r>
              <a:rPr lang="it-IT"/>
              <a:t>peer-to-peer</a:t>
            </a:r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12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Infrastrutture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WAN</a:t>
            </a:r>
          </a:p>
          <a:p>
            <a:pPr lvl="1"/>
            <a:r>
              <a:rPr lang="it-IT"/>
              <a:t>Minore ampiezza di banda</a:t>
            </a:r>
          </a:p>
          <a:p>
            <a:pPr lvl="1"/>
            <a:r>
              <a:rPr lang="it-IT"/>
              <a:t>Gli IMP includono </a:t>
            </a:r>
            <a:r>
              <a:rPr lang="it-IT" i="1"/>
              <a:t>Gateway</a:t>
            </a:r>
            <a:r>
              <a:rPr lang="it-IT"/>
              <a:t> (esterni) e </a:t>
            </a:r>
            <a:r>
              <a:rPr lang="it-IT" i="1"/>
              <a:t>Bridge</a:t>
            </a:r>
            <a:endParaRPr lang="it-IT"/>
          </a:p>
          <a:p>
            <a:pPr lvl="1"/>
            <a:r>
              <a:rPr lang="it-IT"/>
              <a:t>Topologia eterogenea della rete</a:t>
            </a:r>
          </a:p>
          <a:p>
            <a:pPr lvl="1"/>
            <a:r>
              <a:rPr lang="it-IT"/>
              <a:t>Architettura di condivisione</a:t>
            </a:r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16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Una definizione di un “sistema opetativo” di rete</a:t>
            </a:r>
            <a:endParaRPr lang="it-IT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Il TCP/IP</a:t>
            </a:r>
          </a:p>
        </p:txBody>
      </p:sp>
    </p:spTree>
    <p:extLst>
      <p:ext uri="{BB962C8B-B14F-4D97-AF65-F5344CB8AC3E}">
        <p14:creationId xmlns:p14="http://schemas.microsoft.com/office/powerpoint/2010/main" val="371530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protocollo TCP/IP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err="1"/>
              <a:t>Transmission</a:t>
            </a:r>
            <a:r>
              <a:rPr lang="it-IT" i="1" dirty="0"/>
              <a:t> </a:t>
            </a:r>
            <a:r>
              <a:rPr lang="it-IT" i="1" dirty="0" err="1"/>
              <a:t>Control</a:t>
            </a:r>
            <a:r>
              <a:rPr lang="it-IT" i="1" dirty="0"/>
              <a:t> </a:t>
            </a:r>
            <a:r>
              <a:rPr lang="it-IT" i="1" dirty="0" err="1"/>
              <a:t>Protocol</a:t>
            </a:r>
            <a:r>
              <a:rPr lang="it-IT" i="1" dirty="0"/>
              <a:t>/Internet </a:t>
            </a:r>
            <a:r>
              <a:rPr lang="it-IT" i="1" dirty="0" err="1"/>
              <a:t>Protocol</a:t>
            </a:r>
            <a:r>
              <a:rPr lang="it-IT" i="1" dirty="0"/>
              <a:t> </a:t>
            </a:r>
          </a:p>
          <a:p>
            <a:r>
              <a:rPr lang="it-IT" dirty="0"/>
              <a:t>E’ una versione analoga al protocollo ISO/OSI ma </a:t>
            </a:r>
            <a:r>
              <a:rPr lang="it-IT" dirty="0" err="1"/>
              <a:t>piu’</a:t>
            </a:r>
            <a:r>
              <a:rPr lang="it-IT" dirty="0"/>
              <a:t> semplice</a:t>
            </a:r>
          </a:p>
          <a:p>
            <a:r>
              <a:rPr lang="it-IT" dirty="0"/>
              <a:t>La sua fortuna e’ soprattutto dovuta al successo della evoluzione di ARPANET in Internet</a:t>
            </a:r>
          </a:p>
          <a:p>
            <a:r>
              <a:rPr lang="it-IT" dirty="0"/>
              <a:t>Si occupa essenzialmente di controllare:</a:t>
            </a:r>
          </a:p>
          <a:p>
            <a:pPr lvl="1"/>
            <a:r>
              <a:rPr lang="it-IT" dirty="0"/>
              <a:t>la Localizzazione della informazione</a:t>
            </a:r>
          </a:p>
          <a:p>
            <a:pPr lvl="1"/>
            <a:r>
              <a:rPr lang="it-IT" dirty="0"/>
              <a:t>la Trasmissione</a:t>
            </a:r>
          </a:p>
        </p:txBody>
      </p:sp>
    </p:spTree>
    <p:extLst>
      <p:ext uri="{BB962C8B-B14F-4D97-AF65-F5344CB8AC3E}">
        <p14:creationId xmlns:p14="http://schemas.microsoft.com/office/powerpoint/2010/main" val="129552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Architettura dei Servizi di Rete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it-IT"/>
              <a:t>Livelli del protocollo ISO/OSI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1816100" y="2400300"/>
            <a:ext cx="5181600" cy="4076700"/>
            <a:chOff x="1176" y="1080"/>
            <a:chExt cx="3264" cy="2688"/>
          </a:xfrm>
        </p:grpSpPr>
        <p:sp>
          <p:nvSpPr>
            <p:cNvPr id="295941" name="Oval 5"/>
            <p:cNvSpPr>
              <a:spLocks noChangeArrowheads="1"/>
            </p:cNvSpPr>
            <p:nvPr/>
          </p:nvSpPr>
          <p:spPr bwMode="auto">
            <a:xfrm>
              <a:off x="1176" y="1080"/>
              <a:ext cx="3264" cy="2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2304" y="1104"/>
              <a:ext cx="68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Sessione</a:t>
              </a:r>
              <a:endParaRPr lang="it-IT"/>
            </a:p>
          </p:txBody>
        </p:sp>
      </p:grpSp>
      <p:grpSp>
        <p:nvGrpSpPr>
          <p:cNvPr id="295943" name="Group 7"/>
          <p:cNvGrpSpPr>
            <a:grpSpLocks/>
          </p:cNvGrpSpPr>
          <p:nvPr/>
        </p:nvGrpSpPr>
        <p:grpSpPr bwMode="auto">
          <a:xfrm>
            <a:off x="2263775" y="2990850"/>
            <a:ext cx="4286250" cy="3333750"/>
            <a:chOff x="1458" y="1296"/>
            <a:chExt cx="2700" cy="2244"/>
          </a:xfrm>
        </p:grpSpPr>
        <p:sp>
          <p:nvSpPr>
            <p:cNvPr id="295944" name="Oval 8"/>
            <p:cNvSpPr>
              <a:spLocks noChangeArrowheads="1"/>
            </p:cNvSpPr>
            <p:nvPr/>
          </p:nvSpPr>
          <p:spPr bwMode="auto">
            <a:xfrm>
              <a:off x="1458" y="1308"/>
              <a:ext cx="2700" cy="22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45" name="Text Box 9"/>
            <p:cNvSpPr txBox="1">
              <a:spLocks noChangeArrowheads="1"/>
            </p:cNvSpPr>
            <p:nvPr/>
          </p:nvSpPr>
          <p:spPr bwMode="auto">
            <a:xfrm>
              <a:off x="2056" y="1296"/>
              <a:ext cx="80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Trasporto</a:t>
              </a:r>
              <a:endParaRPr lang="it-IT"/>
            </a:p>
          </p:txBody>
        </p:sp>
      </p:grpSp>
      <p:grpSp>
        <p:nvGrpSpPr>
          <p:cNvPr id="295946" name="Group 10"/>
          <p:cNvGrpSpPr>
            <a:grpSpLocks/>
          </p:cNvGrpSpPr>
          <p:nvPr/>
        </p:nvGrpSpPr>
        <p:grpSpPr bwMode="auto">
          <a:xfrm>
            <a:off x="2787650" y="3633788"/>
            <a:ext cx="3238500" cy="2538412"/>
            <a:chOff x="1788" y="1521"/>
            <a:chExt cx="2040" cy="1806"/>
          </a:xfrm>
        </p:grpSpPr>
        <p:sp>
          <p:nvSpPr>
            <p:cNvPr id="295947" name="Oval 11"/>
            <p:cNvSpPr>
              <a:spLocks noChangeArrowheads="1"/>
            </p:cNvSpPr>
            <p:nvPr/>
          </p:nvSpPr>
          <p:spPr bwMode="auto">
            <a:xfrm>
              <a:off x="1788" y="1521"/>
              <a:ext cx="2040" cy="18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48" name="Text Box 12"/>
            <p:cNvSpPr txBox="1">
              <a:spLocks noChangeArrowheads="1"/>
            </p:cNvSpPr>
            <p:nvPr/>
          </p:nvSpPr>
          <p:spPr bwMode="auto">
            <a:xfrm>
              <a:off x="2416" y="1592"/>
              <a:ext cx="4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2000" b="1"/>
                <a:t>Rete</a:t>
              </a:r>
              <a:endParaRPr lang="it-IT"/>
            </a:p>
          </p:txBody>
        </p:sp>
      </p:grpSp>
      <p:grpSp>
        <p:nvGrpSpPr>
          <p:cNvPr id="295949" name="Group 13"/>
          <p:cNvGrpSpPr>
            <a:grpSpLocks/>
          </p:cNvGrpSpPr>
          <p:nvPr/>
        </p:nvGrpSpPr>
        <p:grpSpPr bwMode="auto">
          <a:xfrm>
            <a:off x="3382963" y="4376738"/>
            <a:ext cx="2047875" cy="1643062"/>
            <a:chOff x="2163" y="1797"/>
            <a:chExt cx="1290" cy="1254"/>
          </a:xfrm>
        </p:grpSpPr>
        <p:sp>
          <p:nvSpPr>
            <p:cNvPr id="295950" name="Oval 14"/>
            <p:cNvSpPr>
              <a:spLocks noChangeArrowheads="1"/>
            </p:cNvSpPr>
            <p:nvPr/>
          </p:nvSpPr>
          <p:spPr bwMode="auto">
            <a:xfrm>
              <a:off x="2163" y="1797"/>
              <a:ext cx="1290" cy="1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51" name="Text Box 15"/>
            <p:cNvSpPr txBox="1">
              <a:spLocks noChangeArrowheads="1"/>
            </p:cNvSpPr>
            <p:nvPr/>
          </p:nvSpPr>
          <p:spPr bwMode="auto">
            <a:xfrm>
              <a:off x="2515" y="1824"/>
              <a:ext cx="409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Dati</a:t>
              </a:r>
              <a:endParaRPr lang="it-IT"/>
            </a:p>
          </p:txBody>
        </p:sp>
      </p:grpSp>
      <p:grpSp>
        <p:nvGrpSpPr>
          <p:cNvPr id="295952" name="Group 16"/>
          <p:cNvGrpSpPr>
            <a:grpSpLocks/>
          </p:cNvGrpSpPr>
          <p:nvPr/>
        </p:nvGrpSpPr>
        <p:grpSpPr bwMode="auto">
          <a:xfrm>
            <a:off x="3854450" y="5067300"/>
            <a:ext cx="1104900" cy="876300"/>
            <a:chOff x="2460" y="2040"/>
            <a:chExt cx="696" cy="768"/>
          </a:xfrm>
        </p:grpSpPr>
        <p:sp>
          <p:nvSpPr>
            <p:cNvPr id="295953" name="Oval 17"/>
            <p:cNvSpPr>
              <a:spLocks noChangeArrowheads="1"/>
            </p:cNvSpPr>
            <p:nvPr/>
          </p:nvSpPr>
          <p:spPr bwMode="auto">
            <a:xfrm>
              <a:off x="2460" y="2040"/>
              <a:ext cx="696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54" name="Text Box 18"/>
            <p:cNvSpPr txBox="1">
              <a:spLocks noChangeArrowheads="1"/>
            </p:cNvSpPr>
            <p:nvPr/>
          </p:nvSpPr>
          <p:spPr bwMode="auto">
            <a:xfrm>
              <a:off x="2608" y="2256"/>
              <a:ext cx="515" cy="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>
                  <a:solidFill>
                    <a:srgbClr val="A50021"/>
                  </a:solidFill>
                </a:rPr>
                <a:t>Fisico</a:t>
              </a:r>
              <a:endParaRPr lang="it-IT"/>
            </a:p>
          </p:txBody>
        </p:sp>
      </p:grpSp>
      <p:grpSp>
        <p:nvGrpSpPr>
          <p:cNvPr id="295955" name="Group 19"/>
          <p:cNvGrpSpPr>
            <a:grpSpLocks/>
          </p:cNvGrpSpPr>
          <p:nvPr/>
        </p:nvGrpSpPr>
        <p:grpSpPr bwMode="auto">
          <a:xfrm>
            <a:off x="1663700" y="1981200"/>
            <a:ext cx="5486400" cy="4648200"/>
            <a:chOff x="1176" y="1080"/>
            <a:chExt cx="3264" cy="2688"/>
          </a:xfrm>
        </p:grpSpPr>
        <p:sp>
          <p:nvSpPr>
            <p:cNvPr id="295956" name="Oval 20"/>
            <p:cNvSpPr>
              <a:spLocks noChangeArrowheads="1"/>
            </p:cNvSpPr>
            <p:nvPr/>
          </p:nvSpPr>
          <p:spPr bwMode="auto">
            <a:xfrm>
              <a:off x="1176" y="1080"/>
              <a:ext cx="3264" cy="2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57" name="Text Box 21"/>
            <p:cNvSpPr txBox="1">
              <a:spLocks noChangeArrowheads="1"/>
            </p:cNvSpPr>
            <p:nvPr/>
          </p:nvSpPr>
          <p:spPr bwMode="auto">
            <a:xfrm>
              <a:off x="2304" y="1104"/>
              <a:ext cx="10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Presentazione</a:t>
              </a:r>
              <a:endParaRPr lang="it-IT"/>
            </a:p>
          </p:txBody>
        </p:sp>
      </p:grpSp>
      <p:grpSp>
        <p:nvGrpSpPr>
          <p:cNvPr id="295958" name="Group 22"/>
          <p:cNvGrpSpPr>
            <a:grpSpLocks/>
          </p:cNvGrpSpPr>
          <p:nvPr/>
        </p:nvGrpSpPr>
        <p:grpSpPr bwMode="auto">
          <a:xfrm>
            <a:off x="1231900" y="1600200"/>
            <a:ext cx="6350000" cy="5105400"/>
            <a:chOff x="1176" y="1080"/>
            <a:chExt cx="3264" cy="2688"/>
          </a:xfrm>
        </p:grpSpPr>
        <p:sp>
          <p:nvSpPr>
            <p:cNvPr id="295959" name="Oval 23"/>
            <p:cNvSpPr>
              <a:spLocks noChangeArrowheads="1"/>
            </p:cNvSpPr>
            <p:nvPr/>
          </p:nvSpPr>
          <p:spPr bwMode="auto">
            <a:xfrm>
              <a:off x="1176" y="1080"/>
              <a:ext cx="3264" cy="2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60" name="Text Box 24"/>
            <p:cNvSpPr txBox="1">
              <a:spLocks noChangeArrowheads="1"/>
            </p:cNvSpPr>
            <p:nvPr/>
          </p:nvSpPr>
          <p:spPr bwMode="auto">
            <a:xfrm>
              <a:off x="2304" y="1104"/>
              <a:ext cx="79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Applicazioni</a:t>
              </a: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053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9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Architettura dei Servizi di Rete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it-IT"/>
              <a:t>Livelli protocollo TCP/IP</a:t>
            </a:r>
          </a:p>
        </p:txBody>
      </p:sp>
      <p:grpSp>
        <p:nvGrpSpPr>
          <p:cNvPr id="296964" name="Group 4"/>
          <p:cNvGrpSpPr>
            <a:grpSpLocks/>
          </p:cNvGrpSpPr>
          <p:nvPr/>
        </p:nvGrpSpPr>
        <p:grpSpPr bwMode="auto">
          <a:xfrm>
            <a:off x="2263775" y="2990850"/>
            <a:ext cx="4286250" cy="3333750"/>
            <a:chOff x="1458" y="1296"/>
            <a:chExt cx="2700" cy="2244"/>
          </a:xfrm>
        </p:grpSpPr>
        <p:sp>
          <p:nvSpPr>
            <p:cNvPr id="296965" name="Oval 5"/>
            <p:cNvSpPr>
              <a:spLocks noChangeArrowheads="1"/>
            </p:cNvSpPr>
            <p:nvPr/>
          </p:nvSpPr>
          <p:spPr bwMode="auto">
            <a:xfrm>
              <a:off x="1458" y="1308"/>
              <a:ext cx="2700" cy="22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966" name="Text Box 6"/>
            <p:cNvSpPr txBox="1">
              <a:spLocks noChangeArrowheads="1"/>
            </p:cNvSpPr>
            <p:nvPr/>
          </p:nvSpPr>
          <p:spPr bwMode="auto">
            <a:xfrm>
              <a:off x="2056" y="1296"/>
              <a:ext cx="80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Trasporto</a:t>
              </a:r>
              <a:endParaRPr lang="it-IT"/>
            </a:p>
          </p:txBody>
        </p:sp>
      </p:grpSp>
      <p:grpSp>
        <p:nvGrpSpPr>
          <p:cNvPr id="296967" name="Group 7"/>
          <p:cNvGrpSpPr>
            <a:grpSpLocks/>
          </p:cNvGrpSpPr>
          <p:nvPr/>
        </p:nvGrpSpPr>
        <p:grpSpPr bwMode="auto">
          <a:xfrm>
            <a:off x="2787650" y="3633788"/>
            <a:ext cx="3238500" cy="2538412"/>
            <a:chOff x="1788" y="1521"/>
            <a:chExt cx="2040" cy="1806"/>
          </a:xfrm>
        </p:grpSpPr>
        <p:sp>
          <p:nvSpPr>
            <p:cNvPr id="296968" name="Oval 8"/>
            <p:cNvSpPr>
              <a:spLocks noChangeArrowheads="1"/>
            </p:cNvSpPr>
            <p:nvPr/>
          </p:nvSpPr>
          <p:spPr bwMode="auto">
            <a:xfrm>
              <a:off x="1788" y="1521"/>
              <a:ext cx="2040" cy="18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969" name="Text Box 9"/>
            <p:cNvSpPr txBox="1">
              <a:spLocks noChangeArrowheads="1"/>
            </p:cNvSpPr>
            <p:nvPr/>
          </p:nvSpPr>
          <p:spPr bwMode="auto">
            <a:xfrm>
              <a:off x="2416" y="1592"/>
              <a:ext cx="4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2000" b="1"/>
                <a:t>Rete</a:t>
              </a:r>
              <a:endParaRPr lang="it-IT"/>
            </a:p>
          </p:txBody>
        </p:sp>
      </p:grpSp>
      <p:grpSp>
        <p:nvGrpSpPr>
          <p:cNvPr id="296970" name="Group 10"/>
          <p:cNvGrpSpPr>
            <a:grpSpLocks/>
          </p:cNvGrpSpPr>
          <p:nvPr/>
        </p:nvGrpSpPr>
        <p:grpSpPr bwMode="auto">
          <a:xfrm>
            <a:off x="3382963" y="4376738"/>
            <a:ext cx="2047875" cy="1643062"/>
            <a:chOff x="2163" y="1797"/>
            <a:chExt cx="1290" cy="1254"/>
          </a:xfrm>
        </p:grpSpPr>
        <p:sp>
          <p:nvSpPr>
            <p:cNvPr id="296971" name="Oval 11"/>
            <p:cNvSpPr>
              <a:spLocks noChangeArrowheads="1"/>
            </p:cNvSpPr>
            <p:nvPr/>
          </p:nvSpPr>
          <p:spPr bwMode="auto">
            <a:xfrm>
              <a:off x="2163" y="1797"/>
              <a:ext cx="1290" cy="1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972" name="Text Box 12"/>
            <p:cNvSpPr txBox="1">
              <a:spLocks noChangeArrowheads="1"/>
            </p:cNvSpPr>
            <p:nvPr/>
          </p:nvSpPr>
          <p:spPr bwMode="auto">
            <a:xfrm>
              <a:off x="2515" y="1824"/>
              <a:ext cx="51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2000" b="1">
                  <a:solidFill>
                    <a:srgbClr val="A50021"/>
                  </a:solidFill>
                </a:rPr>
                <a:t>Fisico</a:t>
              </a:r>
            </a:p>
            <a:p>
              <a:pPr algn="ctr" eaLnBrk="0" hangingPunct="0"/>
              <a:r>
                <a:rPr lang="it-IT" sz="2000" b="1">
                  <a:solidFill>
                    <a:srgbClr val="A50021"/>
                  </a:solidFill>
                </a:rPr>
                <a:t>e dei</a:t>
              </a:r>
            </a:p>
            <a:p>
              <a:pPr algn="ctr" eaLnBrk="0" hangingPunct="0"/>
              <a:r>
                <a:rPr lang="it-IT" sz="2000" b="1">
                  <a:solidFill>
                    <a:srgbClr val="A50021"/>
                  </a:solidFill>
                </a:rPr>
                <a:t>Dati</a:t>
              </a:r>
              <a:endParaRPr lang="it-IT"/>
            </a:p>
          </p:txBody>
        </p:sp>
      </p:grpSp>
      <p:grpSp>
        <p:nvGrpSpPr>
          <p:cNvPr id="296973" name="Group 13"/>
          <p:cNvGrpSpPr>
            <a:grpSpLocks/>
          </p:cNvGrpSpPr>
          <p:nvPr/>
        </p:nvGrpSpPr>
        <p:grpSpPr bwMode="auto">
          <a:xfrm>
            <a:off x="1231900" y="1600200"/>
            <a:ext cx="6350000" cy="5105400"/>
            <a:chOff x="1176" y="1080"/>
            <a:chExt cx="3264" cy="2688"/>
          </a:xfrm>
        </p:grpSpPr>
        <p:sp>
          <p:nvSpPr>
            <p:cNvPr id="296974" name="Oval 14"/>
            <p:cNvSpPr>
              <a:spLocks noChangeArrowheads="1"/>
            </p:cNvSpPr>
            <p:nvPr/>
          </p:nvSpPr>
          <p:spPr bwMode="auto">
            <a:xfrm>
              <a:off x="1176" y="1080"/>
              <a:ext cx="3264" cy="2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975" name="Text Box 15"/>
            <p:cNvSpPr txBox="1">
              <a:spLocks noChangeArrowheads="1"/>
            </p:cNvSpPr>
            <p:nvPr/>
          </p:nvSpPr>
          <p:spPr bwMode="auto">
            <a:xfrm>
              <a:off x="2304" y="1104"/>
              <a:ext cx="79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Applicazioni</a:t>
              </a: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897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9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Architettura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Servizi di </a:t>
            </a:r>
            <a:r>
              <a:rPr lang="en-US" dirty="0" err="1"/>
              <a:t>Rete</a:t>
            </a:r>
            <a:endParaRPr 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it-IT"/>
              <a:t>Livelli in un protocollo</a:t>
            </a: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685800" y="21193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Applicazione</a:t>
            </a: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685800" y="29575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Trasporto</a:t>
            </a:r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>
            <a:off x="2057400" y="26527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1" name="Line 7"/>
          <p:cNvSpPr>
            <a:spLocks noChangeShapeType="1"/>
          </p:cNvSpPr>
          <p:nvPr/>
        </p:nvSpPr>
        <p:spPr bwMode="auto">
          <a:xfrm flipV="1">
            <a:off x="1066800" y="26527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685800" y="37957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Rete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>
            <a:off x="2057400" y="3490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4" name="Line 10"/>
          <p:cNvSpPr>
            <a:spLocks noChangeShapeType="1"/>
          </p:cNvSpPr>
          <p:nvPr/>
        </p:nvSpPr>
        <p:spPr bwMode="auto">
          <a:xfrm flipV="1">
            <a:off x="1066800" y="3490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685800" y="46339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Dati</a:t>
            </a:r>
          </a:p>
        </p:txBody>
      </p:sp>
      <p:sp>
        <p:nvSpPr>
          <p:cNvPr id="297996" name="Line 12"/>
          <p:cNvSpPr>
            <a:spLocks noChangeShapeType="1"/>
          </p:cNvSpPr>
          <p:nvPr/>
        </p:nvSpPr>
        <p:spPr bwMode="auto">
          <a:xfrm>
            <a:off x="20574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7" name="Line 13"/>
          <p:cNvSpPr>
            <a:spLocks noChangeShapeType="1"/>
          </p:cNvSpPr>
          <p:nvPr/>
        </p:nvSpPr>
        <p:spPr bwMode="auto">
          <a:xfrm flipV="1">
            <a:off x="10668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8" name="Rectangle 14"/>
          <p:cNvSpPr>
            <a:spLocks noChangeArrowheads="1"/>
          </p:cNvSpPr>
          <p:nvPr/>
        </p:nvSpPr>
        <p:spPr bwMode="auto">
          <a:xfrm>
            <a:off x="685800" y="54721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 Fisico</a:t>
            </a:r>
          </a:p>
        </p:txBody>
      </p:sp>
      <p:sp>
        <p:nvSpPr>
          <p:cNvPr id="297999" name="Line 15"/>
          <p:cNvSpPr>
            <a:spLocks noChangeShapeType="1"/>
          </p:cNvSpPr>
          <p:nvPr/>
        </p:nvSpPr>
        <p:spPr bwMode="auto">
          <a:xfrm>
            <a:off x="20574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0" name="Line 16"/>
          <p:cNvSpPr>
            <a:spLocks noChangeShapeType="1"/>
          </p:cNvSpPr>
          <p:nvPr/>
        </p:nvSpPr>
        <p:spPr bwMode="auto">
          <a:xfrm flipV="1">
            <a:off x="10668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1" name="Rectangle 17"/>
          <p:cNvSpPr>
            <a:spLocks noChangeArrowheads="1"/>
          </p:cNvSpPr>
          <p:nvPr/>
        </p:nvSpPr>
        <p:spPr bwMode="auto">
          <a:xfrm>
            <a:off x="2768600" y="37957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Rete</a:t>
            </a:r>
          </a:p>
        </p:txBody>
      </p:sp>
      <p:sp>
        <p:nvSpPr>
          <p:cNvPr id="298002" name="Rectangle 18"/>
          <p:cNvSpPr>
            <a:spLocks noChangeArrowheads="1"/>
          </p:cNvSpPr>
          <p:nvPr/>
        </p:nvSpPr>
        <p:spPr bwMode="auto">
          <a:xfrm>
            <a:off x="2768600" y="46339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Dati</a:t>
            </a:r>
          </a:p>
        </p:txBody>
      </p:sp>
      <p:sp>
        <p:nvSpPr>
          <p:cNvPr id="298003" name="Line 19"/>
          <p:cNvSpPr>
            <a:spLocks noChangeShapeType="1"/>
          </p:cNvSpPr>
          <p:nvPr/>
        </p:nvSpPr>
        <p:spPr bwMode="auto">
          <a:xfrm>
            <a:off x="41402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4" name="Line 20"/>
          <p:cNvSpPr>
            <a:spLocks noChangeShapeType="1"/>
          </p:cNvSpPr>
          <p:nvPr/>
        </p:nvSpPr>
        <p:spPr bwMode="auto">
          <a:xfrm flipV="1">
            <a:off x="31496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5" name="Rectangle 21"/>
          <p:cNvSpPr>
            <a:spLocks noChangeArrowheads="1"/>
          </p:cNvSpPr>
          <p:nvPr/>
        </p:nvSpPr>
        <p:spPr bwMode="auto">
          <a:xfrm>
            <a:off x="2768600" y="54721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 Fisico</a:t>
            </a:r>
          </a:p>
        </p:txBody>
      </p:sp>
      <p:sp>
        <p:nvSpPr>
          <p:cNvPr id="298006" name="Line 22"/>
          <p:cNvSpPr>
            <a:spLocks noChangeShapeType="1"/>
          </p:cNvSpPr>
          <p:nvPr/>
        </p:nvSpPr>
        <p:spPr bwMode="auto">
          <a:xfrm>
            <a:off x="41402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7" name="Line 23"/>
          <p:cNvSpPr>
            <a:spLocks noChangeShapeType="1"/>
          </p:cNvSpPr>
          <p:nvPr/>
        </p:nvSpPr>
        <p:spPr bwMode="auto">
          <a:xfrm flipV="1">
            <a:off x="31496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8" name="Rectangle 24"/>
          <p:cNvSpPr>
            <a:spLocks noChangeArrowheads="1"/>
          </p:cNvSpPr>
          <p:nvPr/>
        </p:nvSpPr>
        <p:spPr bwMode="auto">
          <a:xfrm>
            <a:off x="4826000" y="37957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Rete</a:t>
            </a:r>
          </a:p>
        </p:txBody>
      </p:sp>
      <p:sp>
        <p:nvSpPr>
          <p:cNvPr id="298009" name="Rectangle 25"/>
          <p:cNvSpPr>
            <a:spLocks noChangeArrowheads="1"/>
          </p:cNvSpPr>
          <p:nvPr/>
        </p:nvSpPr>
        <p:spPr bwMode="auto">
          <a:xfrm>
            <a:off x="4826000" y="46339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Dati</a:t>
            </a:r>
          </a:p>
        </p:txBody>
      </p:sp>
      <p:sp>
        <p:nvSpPr>
          <p:cNvPr id="298010" name="Line 26"/>
          <p:cNvSpPr>
            <a:spLocks noChangeShapeType="1"/>
          </p:cNvSpPr>
          <p:nvPr/>
        </p:nvSpPr>
        <p:spPr bwMode="auto">
          <a:xfrm>
            <a:off x="61976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1" name="Line 27"/>
          <p:cNvSpPr>
            <a:spLocks noChangeShapeType="1"/>
          </p:cNvSpPr>
          <p:nvPr/>
        </p:nvSpPr>
        <p:spPr bwMode="auto">
          <a:xfrm flipV="1">
            <a:off x="52070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2" name="Rectangle 28"/>
          <p:cNvSpPr>
            <a:spLocks noChangeArrowheads="1"/>
          </p:cNvSpPr>
          <p:nvPr/>
        </p:nvSpPr>
        <p:spPr bwMode="auto">
          <a:xfrm>
            <a:off x="4826000" y="54721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 Fisico</a:t>
            </a:r>
          </a:p>
        </p:txBody>
      </p:sp>
      <p:sp>
        <p:nvSpPr>
          <p:cNvPr id="298013" name="Line 29"/>
          <p:cNvSpPr>
            <a:spLocks noChangeShapeType="1"/>
          </p:cNvSpPr>
          <p:nvPr/>
        </p:nvSpPr>
        <p:spPr bwMode="auto">
          <a:xfrm>
            <a:off x="61976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4" name="Line 30"/>
          <p:cNvSpPr>
            <a:spLocks noChangeShapeType="1"/>
          </p:cNvSpPr>
          <p:nvPr/>
        </p:nvSpPr>
        <p:spPr bwMode="auto">
          <a:xfrm flipV="1">
            <a:off x="52070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5" name="Line 31"/>
          <p:cNvSpPr>
            <a:spLocks noChangeShapeType="1"/>
          </p:cNvSpPr>
          <p:nvPr/>
        </p:nvSpPr>
        <p:spPr bwMode="auto">
          <a:xfrm>
            <a:off x="2374900" y="57769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6" name="Line 32"/>
          <p:cNvSpPr>
            <a:spLocks noChangeShapeType="1"/>
          </p:cNvSpPr>
          <p:nvPr/>
        </p:nvSpPr>
        <p:spPr bwMode="auto">
          <a:xfrm>
            <a:off x="4445000" y="57769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7" name="Line 33"/>
          <p:cNvSpPr>
            <a:spLocks noChangeShapeType="1"/>
          </p:cNvSpPr>
          <p:nvPr/>
        </p:nvSpPr>
        <p:spPr bwMode="auto">
          <a:xfrm>
            <a:off x="6553200" y="57769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8" name="Line 34"/>
          <p:cNvSpPr>
            <a:spLocks noChangeShapeType="1"/>
          </p:cNvSpPr>
          <p:nvPr/>
        </p:nvSpPr>
        <p:spPr bwMode="auto">
          <a:xfrm>
            <a:off x="2362200" y="4938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9" name="Line 35"/>
          <p:cNvSpPr>
            <a:spLocks noChangeShapeType="1"/>
          </p:cNvSpPr>
          <p:nvPr/>
        </p:nvSpPr>
        <p:spPr bwMode="auto">
          <a:xfrm>
            <a:off x="4432300" y="4938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0" name="Line 36"/>
          <p:cNvSpPr>
            <a:spLocks noChangeShapeType="1"/>
          </p:cNvSpPr>
          <p:nvPr/>
        </p:nvSpPr>
        <p:spPr bwMode="auto">
          <a:xfrm>
            <a:off x="6540500" y="4938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1" name="Line 37"/>
          <p:cNvSpPr>
            <a:spLocks noChangeShapeType="1"/>
          </p:cNvSpPr>
          <p:nvPr/>
        </p:nvSpPr>
        <p:spPr bwMode="auto">
          <a:xfrm>
            <a:off x="2362200" y="4100513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2" name="Line 38"/>
          <p:cNvSpPr>
            <a:spLocks noChangeShapeType="1"/>
          </p:cNvSpPr>
          <p:nvPr/>
        </p:nvSpPr>
        <p:spPr bwMode="auto">
          <a:xfrm>
            <a:off x="4432300" y="4100513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3" name="Line 39"/>
          <p:cNvSpPr>
            <a:spLocks noChangeShapeType="1"/>
          </p:cNvSpPr>
          <p:nvPr/>
        </p:nvSpPr>
        <p:spPr bwMode="auto">
          <a:xfrm>
            <a:off x="6540500" y="4100513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4" name="Line 40"/>
          <p:cNvSpPr>
            <a:spLocks noChangeShapeType="1"/>
          </p:cNvSpPr>
          <p:nvPr/>
        </p:nvSpPr>
        <p:spPr bwMode="auto">
          <a:xfrm>
            <a:off x="2362200" y="3262313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5" name="Line 41"/>
          <p:cNvSpPr>
            <a:spLocks noChangeShapeType="1"/>
          </p:cNvSpPr>
          <p:nvPr/>
        </p:nvSpPr>
        <p:spPr bwMode="auto">
          <a:xfrm>
            <a:off x="2374900" y="2424113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6" name="Text Box 42"/>
          <p:cNvSpPr txBox="1">
            <a:spLocks noChangeArrowheads="1"/>
          </p:cNvSpPr>
          <p:nvPr/>
        </p:nvSpPr>
        <p:spPr bwMode="auto">
          <a:xfrm>
            <a:off x="2752725" y="2057400"/>
            <a:ext cx="340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 i="1"/>
              <a:t>Application Protocol Data Unit</a:t>
            </a:r>
            <a:endParaRPr lang="it-IT"/>
          </a:p>
        </p:txBody>
      </p:sp>
      <p:sp>
        <p:nvSpPr>
          <p:cNvPr id="298027" name="Rectangle 43"/>
          <p:cNvSpPr>
            <a:spLocks noChangeArrowheads="1"/>
          </p:cNvSpPr>
          <p:nvPr/>
        </p:nvSpPr>
        <p:spPr bwMode="auto">
          <a:xfrm>
            <a:off x="7010400" y="21193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Applicazione</a:t>
            </a:r>
          </a:p>
        </p:txBody>
      </p:sp>
      <p:sp>
        <p:nvSpPr>
          <p:cNvPr id="298028" name="Rectangle 44"/>
          <p:cNvSpPr>
            <a:spLocks noChangeArrowheads="1"/>
          </p:cNvSpPr>
          <p:nvPr/>
        </p:nvSpPr>
        <p:spPr bwMode="auto">
          <a:xfrm>
            <a:off x="7010400" y="29575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Trasporto</a:t>
            </a:r>
          </a:p>
        </p:txBody>
      </p:sp>
      <p:sp>
        <p:nvSpPr>
          <p:cNvPr id="298029" name="Line 45"/>
          <p:cNvSpPr>
            <a:spLocks noChangeShapeType="1"/>
          </p:cNvSpPr>
          <p:nvPr/>
        </p:nvSpPr>
        <p:spPr bwMode="auto">
          <a:xfrm>
            <a:off x="8382000" y="26527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0" name="Line 46"/>
          <p:cNvSpPr>
            <a:spLocks noChangeShapeType="1"/>
          </p:cNvSpPr>
          <p:nvPr/>
        </p:nvSpPr>
        <p:spPr bwMode="auto">
          <a:xfrm flipV="1">
            <a:off x="7391400" y="26527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1" name="Rectangle 47"/>
          <p:cNvSpPr>
            <a:spLocks noChangeArrowheads="1"/>
          </p:cNvSpPr>
          <p:nvPr/>
        </p:nvSpPr>
        <p:spPr bwMode="auto">
          <a:xfrm>
            <a:off x="7010400" y="37957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Rete</a:t>
            </a:r>
          </a:p>
        </p:txBody>
      </p:sp>
      <p:sp>
        <p:nvSpPr>
          <p:cNvPr id="298032" name="Line 48"/>
          <p:cNvSpPr>
            <a:spLocks noChangeShapeType="1"/>
          </p:cNvSpPr>
          <p:nvPr/>
        </p:nvSpPr>
        <p:spPr bwMode="auto">
          <a:xfrm>
            <a:off x="8382000" y="3490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3" name="Line 49"/>
          <p:cNvSpPr>
            <a:spLocks noChangeShapeType="1"/>
          </p:cNvSpPr>
          <p:nvPr/>
        </p:nvSpPr>
        <p:spPr bwMode="auto">
          <a:xfrm flipV="1">
            <a:off x="7391400" y="3490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4" name="Rectangle 50"/>
          <p:cNvSpPr>
            <a:spLocks noChangeArrowheads="1"/>
          </p:cNvSpPr>
          <p:nvPr/>
        </p:nvSpPr>
        <p:spPr bwMode="auto">
          <a:xfrm>
            <a:off x="7010400" y="46339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Dati</a:t>
            </a:r>
          </a:p>
        </p:txBody>
      </p:sp>
      <p:sp>
        <p:nvSpPr>
          <p:cNvPr id="298035" name="Line 51"/>
          <p:cNvSpPr>
            <a:spLocks noChangeShapeType="1"/>
          </p:cNvSpPr>
          <p:nvPr/>
        </p:nvSpPr>
        <p:spPr bwMode="auto">
          <a:xfrm>
            <a:off x="83820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6" name="Line 52"/>
          <p:cNvSpPr>
            <a:spLocks noChangeShapeType="1"/>
          </p:cNvSpPr>
          <p:nvPr/>
        </p:nvSpPr>
        <p:spPr bwMode="auto">
          <a:xfrm flipV="1">
            <a:off x="73914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7" name="Rectangle 53"/>
          <p:cNvSpPr>
            <a:spLocks noChangeArrowheads="1"/>
          </p:cNvSpPr>
          <p:nvPr/>
        </p:nvSpPr>
        <p:spPr bwMode="auto">
          <a:xfrm>
            <a:off x="7010400" y="54721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 Fisico</a:t>
            </a:r>
          </a:p>
        </p:txBody>
      </p:sp>
      <p:sp>
        <p:nvSpPr>
          <p:cNvPr id="298038" name="Line 54"/>
          <p:cNvSpPr>
            <a:spLocks noChangeShapeType="1"/>
          </p:cNvSpPr>
          <p:nvPr/>
        </p:nvSpPr>
        <p:spPr bwMode="auto">
          <a:xfrm>
            <a:off x="83820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9" name="Line 55"/>
          <p:cNvSpPr>
            <a:spLocks noChangeShapeType="1"/>
          </p:cNvSpPr>
          <p:nvPr/>
        </p:nvSpPr>
        <p:spPr bwMode="auto">
          <a:xfrm flipV="1">
            <a:off x="73914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98040" name="Group 56"/>
          <p:cNvGrpSpPr>
            <a:grpSpLocks/>
          </p:cNvGrpSpPr>
          <p:nvPr/>
        </p:nvGrpSpPr>
        <p:grpSpPr bwMode="auto">
          <a:xfrm>
            <a:off x="1905000" y="2525713"/>
            <a:ext cx="5689600" cy="3175000"/>
            <a:chOff x="1200" y="1591"/>
            <a:chExt cx="3584" cy="2000"/>
          </a:xfrm>
        </p:grpSpPr>
        <p:sp>
          <p:nvSpPr>
            <p:cNvPr id="298041" name="Line 57"/>
            <p:cNvSpPr>
              <a:spLocks noChangeShapeType="1"/>
            </p:cNvSpPr>
            <p:nvPr/>
          </p:nvSpPr>
          <p:spPr bwMode="auto">
            <a:xfrm>
              <a:off x="1200" y="1623"/>
              <a:ext cx="0" cy="196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2" name="Line 58"/>
            <p:cNvSpPr>
              <a:spLocks noChangeShapeType="1"/>
            </p:cNvSpPr>
            <p:nvPr/>
          </p:nvSpPr>
          <p:spPr bwMode="auto">
            <a:xfrm>
              <a:off x="2496" y="2679"/>
              <a:ext cx="0" cy="91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3" name="Line 59"/>
            <p:cNvSpPr>
              <a:spLocks noChangeShapeType="1"/>
            </p:cNvSpPr>
            <p:nvPr/>
          </p:nvSpPr>
          <p:spPr bwMode="auto">
            <a:xfrm>
              <a:off x="2064" y="2655"/>
              <a:ext cx="0" cy="91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4" name="Line 60"/>
            <p:cNvSpPr>
              <a:spLocks noChangeShapeType="1"/>
            </p:cNvSpPr>
            <p:nvPr/>
          </p:nvSpPr>
          <p:spPr bwMode="auto">
            <a:xfrm>
              <a:off x="3792" y="2679"/>
              <a:ext cx="0" cy="91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5" name="Line 61"/>
            <p:cNvSpPr>
              <a:spLocks noChangeShapeType="1"/>
            </p:cNvSpPr>
            <p:nvPr/>
          </p:nvSpPr>
          <p:spPr bwMode="auto">
            <a:xfrm>
              <a:off x="3360" y="2655"/>
              <a:ext cx="0" cy="91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6" name="Line 62"/>
            <p:cNvSpPr>
              <a:spLocks noChangeShapeType="1"/>
            </p:cNvSpPr>
            <p:nvPr/>
          </p:nvSpPr>
          <p:spPr bwMode="auto">
            <a:xfrm rot="5400000" flipH="1">
              <a:off x="1632" y="3168"/>
              <a:ext cx="0" cy="76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7" name="Line 63"/>
            <p:cNvSpPr>
              <a:spLocks noChangeShapeType="1"/>
            </p:cNvSpPr>
            <p:nvPr/>
          </p:nvSpPr>
          <p:spPr bwMode="auto">
            <a:xfrm rot="5400000" flipH="1">
              <a:off x="2952" y="3144"/>
              <a:ext cx="0" cy="81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8" name="Line 64"/>
            <p:cNvSpPr>
              <a:spLocks noChangeShapeType="1"/>
            </p:cNvSpPr>
            <p:nvPr/>
          </p:nvSpPr>
          <p:spPr bwMode="auto">
            <a:xfrm rot="5400000" flipH="1">
              <a:off x="4304" y="3104"/>
              <a:ext cx="0" cy="89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9" name="Line 65"/>
            <p:cNvSpPr>
              <a:spLocks noChangeShapeType="1"/>
            </p:cNvSpPr>
            <p:nvPr/>
          </p:nvSpPr>
          <p:spPr bwMode="auto">
            <a:xfrm flipV="1">
              <a:off x="4784" y="1591"/>
              <a:ext cx="0" cy="196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98050" name="Text Box 66"/>
          <p:cNvSpPr txBox="1">
            <a:spLocks noChangeArrowheads="1"/>
          </p:cNvSpPr>
          <p:nvPr/>
        </p:nvSpPr>
        <p:spPr bwMode="auto">
          <a:xfrm>
            <a:off x="990600" y="6061075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Host A</a:t>
            </a:r>
          </a:p>
        </p:txBody>
      </p:sp>
      <p:sp>
        <p:nvSpPr>
          <p:cNvPr id="298051" name="Text Box 67"/>
          <p:cNvSpPr txBox="1">
            <a:spLocks noChangeArrowheads="1"/>
          </p:cNvSpPr>
          <p:nvPr/>
        </p:nvSpPr>
        <p:spPr bwMode="auto">
          <a:xfrm>
            <a:off x="7299325" y="6070600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Host B</a:t>
            </a:r>
          </a:p>
        </p:txBody>
      </p:sp>
      <p:sp>
        <p:nvSpPr>
          <p:cNvPr id="298052" name="Text Box 68"/>
          <p:cNvSpPr txBox="1">
            <a:spLocks noChangeArrowheads="1"/>
          </p:cNvSpPr>
          <p:nvPr/>
        </p:nvSpPr>
        <p:spPr bwMode="auto">
          <a:xfrm>
            <a:off x="3057525" y="6045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IMP1</a:t>
            </a:r>
          </a:p>
        </p:txBody>
      </p:sp>
      <p:sp>
        <p:nvSpPr>
          <p:cNvPr id="298053" name="Text Box 69"/>
          <p:cNvSpPr txBox="1">
            <a:spLocks noChangeArrowheads="1"/>
          </p:cNvSpPr>
          <p:nvPr/>
        </p:nvSpPr>
        <p:spPr bwMode="auto">
          <a:xfrm>
            <a:off x="5114925" y="60579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IMP2</a:t>
            </a:r>
          </a:p>
        </p:txBody>
      </p:sp>
    </p:spTree>
    <p:extLst>
      <p:ext uri="{BB962C8B-B14F-4D97-AF65-F5344CB8AC3E}">
        <p14:creationId xmlns:p14="http://schemas.microsoft.com/office/powerpoint/2010/main" val="17896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8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8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Cosa vedremo nelle lezioni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Mattoni base</a:t>
            </a:r>
          </a:p>
          <a:p>
            <a:pPr lvl="1" eaLnBrk="1" hangingPunct="1"/>
            <a:r>
              <a:rPr lang="it-IT" sz="2000" dirty="0" smtClean="0"/>
              <a:t>Algoritmo, modello per risolvere problemi</a:t>
            </a:r>
          </a:p>
          <a:p>
            <a:pPr lvl="1" eaLnBrk="1" hangingPunct="1"/>
            <a:r>
              <a:rPr lang="it-IT" sz="2000" dirty="0" smtClean="0"/>
              <a:t>Rappresentazione dell’informazione</a:t>
            </a:r>
          </a:p>
          <a:p>
            <a:pPr lvl="1" eaLnBrk="1" hangingPunct="1"/>
            <a:r>
              <a:rPr lang="it-IT" sz="2000" dirty="0" smtClean="0"/>
              <a:t>Architettura del calcolatore</a:t>
            </a:r>
          </a:p>
          <a:p>
            <a:pPr eaLnBrk="1" hangingPunct="1"/>
            <a:r>
              <a:rPr lang="it-IT" sz="2400" dirty="0" smtClean="0"/>
              <a:t>Costruzioni sovrastanti</a:t>
            </a:r>
          </a:p>
          <a:p>
            <a:pPr lvl="1" eaLnBrk="1" hangingPunct="1"/>
            <a:r>
              <a:rPr lang="it-IT" sz="2000" dirty="0" smtClean="0"/>
              <a:t>Sistema operativo</a:t>
            </a:r>
          </a:p>
          <a:p>
            <a:pPr lvl="1" eaLnBrk="1" hangingPunct="1"/>
            <a:r>
              <a:rPr lang="it-IT" sz="2800" b="1" dirty="0" smtClean="0"/>
              <a:t>Reti di calcolatori e WWW</a:t>
            </a:r>
          </a:p>
          <a:p>
            <a:pPr lvl="1" eaLnBrk="1" hangingPunct="1"/>
            <a:r>
              <a:rPr lang="it-IT" sz="2000" dirty="0"/>
              <a:t>Programmazione </a:t>
            </a:r>
            <a:r>
              <a:rPr lang="it-IT" sz="2000" dirty="0" err="1"/>
              <a:t>App</a:t>
            </a:r>
            <a:r>
              <a:rPr lang="it-IT" sz="2000" dirty="0"/>
              <a:t> (su cellulare)</a:t>
            </a:r>
          </a:p>
          <a:p>
            <a:pPr lvl="1" eaLnBrk="1" hangingPunct="1"/>
            <a:r>
              <a:rPr lang="it-IT" sz="2000" dirty="0" smtClean="0"/>
              <a:t>Programmi applicativi</a:t>
            </a:r>
          </a:p>
        </p:txBody>
      </p:sp>
    </p:spTree>
    <p:extLst>
      <p:ext uri="{BB962C8B-B14F-4D97-AF65-F5344CB8AC3E}">
        <p14:creationId xmlns:p14="http://schemas.microsoft.com/office/powerpoint/2010/main" val="31045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Architettura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Servizi di </a:t>
            </a:r>
            <a:r>
              <a:rPr lang="en-US" dirty="0" err="1" smtClean="0"/>
              <a:t>Rete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432715" cy="48245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095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Architettura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Servizi di </a:t>
            </a:r>
            <a:r>
              <a:rPr lang="en-US" dirty="0" err="1" smtClean="0"/>
              <a:t>Rete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1152128" cy="111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1584177" cy="11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645024"/>
            <a:ext cx="1296144" cy="10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2420887"/>
            <a:ext cx="1112912" cy="11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936103"/>
            <a:ext cx="1449710" cy="144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93702" y="4725144"/>
            <a:ext cx="1290266" cy="96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797152"/>
            <a:ext cx="102543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3717032"/>
            <a:ext cx="1359731" cy="100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1268760"/>
            <a:ext cx="1464163" cy="109812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687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Architettura dei Servizi di Rete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r>
              <a:rPr lang="it-IT"/>
              <a:t>Livelli e instradamento</a:t>
            </a:r>
          </a:p>
          <a:p>
            <a:pPr lvl="1"/>
            <a:r>
              <a:rPr lang="it-IT"/>
              <a:t>L’instradamento avviene mediante la decomposizione dei dati di ogni livello in pacchetti e mediante l’arricchimento dei pacchetti con</a:t>
            </a:r>
            <a:r>
              <a:rPr lang="it-IT" i="1"/>
              <a:t> </a:t>
            </a:r>
            <a:r>
              <a:rPr lang="it-IT"/>
              <a:t>estensioni dette </a:t>
            </a:r>
            <a:r>
              <a:rPr lang="it-IT" i="1"/>
              <a:t>header</a:t>
            </a:r>
            <a:r>
              <a:rPr lang="it-IT"/>
              <a:t> </a:t>
            </a:r>
          </a:p>
          <a:p>
            <a:pPr lvl="1"/>
            <a:endParaRPr lang="it-IT"/>
          </a:p>
          <a:p>
            <a:pPr lvl="1"/>
            <a:r>
              <a:rPr lang="it-IT"/>
              <a:t>Gli IMP che usano </a:t>
            </a:r>
          </a:p>
          <a:p>
            <a:pPr lvl="2"/>
            <a:r>
              <a:rPr lang="it-IT"/>
              <a:t>un livello sono detti </a:t>
            </a:r>
            <a:r>
              <a:rPr lang="it-IT" i="1"/>
              <a:t>repeater</a:t>
            </a:r>
            <a:endParaRPr lang="it-IT"/>
          </a:p>
          <a:p>
            <a:pPr lvl="2"/>
            <a:r>
              <a:rPr lang="it-IT"/>
              <a:t>i primi due livelli (Fisico e Dati) sono detti </a:t>
            </a:r>
            <a:r>
              <a:rPr lang="it-IT" i="1"/>
              <a:t>router</a:t>
            </a:r>
            <a:endParaRPr lang="it-IT"/>
          </a:p>
          <a:p>
            <a:pPr lvl="2"/>
            <a:r>
              <a:rPr lang="it-IT"/>
              <a:t>i primi tre livelli sono detti </a:t>
            </a:r>
            <a:r>
              <a:rPr lang="it-IT" i="1"/>
              <a:t>bridge</a:t>
            </a:r>
          </a:p>
          <a:p>
            <a:pPr lvl="2"/>
            <a:r>
              <a:rPr lang="it-IT"/>
              <a:t>tutti i livelli sono detti </a:t>
            </a:r>
            <a:r>
              <a:rPr lang="it-IT" i="1"/>
              <a:t>gateway</a:t>
            </a:r>
          </a:p>
          <a:p>
            <a:pPr lvl="1"/>
            <a:endParaRPr lang="it-IT" i="1"/>
          </a:p>
        </p:txBody>
      </p:sp>
    </p:spTree>
    <p:extLst>
      <p:ext uri="{BB962C8B-B14F-4D97-AF65-F5344CB8AC3E}">
        <p14:creationId xmlns:p14="http://schemas.microsoft.com/office/powerpoint/2010/main" val="3304700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Ritorniamo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Infrastrutture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it-IT"/>
              <a:t>LAN</a:t>
            </a:r>
          </a:p>
          <a:p>
            <a:pPr lvl="1"/>
            <a:r>
              <a:rPr lang="it-IT"/>
              <a:t>Ampia larghezza di banda</a:t>
            </a:r>
          </a:p>
          <a:p>
            <a:pPr lvl="1"/>
            <a:r>
              <a:rPr lang="it-IT"/>
              <a:t>Gli IMP sono detti usualmente Bridge</a:t>
            </a:r>
          </a:p>
          <a:p>
            <a:pPr lvl="1"/>
            <a:r>
              <a:rPr lang="it-IT"/>
              <a:t>Broadcast e’ generalmente preferito alla commutazione</a:t>
            </a:r>
          </a:p>
          <a:p>
            <a:pPr lvl="2"/>
            <a:r>
              <a:rPr lang="it-IT"/>
              <a:t>Tecniche di accesso (a contesa e non a contesa)</a:t>
            </a:r>
          </a:p>
          <a:p>
            <a:pPr lvl="1"/>
            <a:r>
              <a:rPr lang="it-IT"/>
              <a:t>Topologia omogenea della rete</a:t>
            </a:r>
          </a:p>
          <a:p>
            <a:pPr lvl="1"/>
            <a:r>
              <a:rPr lang="it-IT"/>
              <a:t>Architettura di condivisione</a:t>
            </a:r>
          </a:p>
          <a:p>
            <a:pPr lvl="2"/>
            <a:r>
              <a:rPr lang="it-IT"/>
              <a:t>client-server</a:t>
            </a:r>
          </a:p>
          <a:p>
            <a:pPr lvl="2"/>
            <a:r>
              <a:rPr lang="it-IT"/>
              <a:t>peer-to-peer</a:t>
            </a:r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618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Ritorniamo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Infrastrutture</a:t>
            </a:r>
            <a:endParaRPr lang="en-US" dirty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WAN</a:t>
            </a:r>
          </a:p>
          <a:p>
            <a:pPr lvl="1"/>
            <a:r>
              <a:rPr lang="it-IT"/>
              <a:t>Minore ampiezza di banda</a:t>
            </a:r>
          </a:p>
          <a:p>
            <a:pPr lvl="1"/>
            <a:r>
              <a:rPr lang="it-IT"/>
              <a:t>Gli IMP includono </a:t>
            </a:r>
            <a:r>
              <a:rPr lang="it-IT" i="1"/>
              <a:t>Gateway</a:t>
            </a:r>
            <a:r>
              <a:rPr lang="it-IT"/>
              <a:t> (esterni) e </a:t>
            </a:r>
            <a:r>
              <a:rPr lang="it-IT" i="1"/>
              <a:t>Bridge</a:t>
            </a:r>
            <a:endParaRPr lang="it-IT"/>
          </a:p>
          <a:p>
            <a:pPr lvl="1"/>
            <a:r>
              <a:rPr lang="it-IT"/>
              <a:t>Topologia eterogenea della rete</a:t>
            </a:r>
          </a:p>
          <a:p>
            <a:pPr lvl="1"/>
            <a:r>
              <a:rPr lang="it-IT"/>
              <a:t>Architettura di condivisione</a:t>
            </a:r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062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Applicazioni (o Servizi) di Rete</a:t>
            </a:r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FTP, File Transfer Protocol</a:t>
            </a:r>
          </a:p>
          <a:p>
            <a:r>
              <a:rPr lang="it-IT"/>
              <a:t>Telnet</a:t>
            </a:r>
          </a:p>
          <a:p>
            <a:r>
              <a:rPr lang="it-IT"/>
              <a:t>E-Mail:</a:t>
            </a:r>
          </a:p>
          <a:p>
            <a:pPr lvl="1"/>
            <a:r>
              <a:rPr lang="it-IT"/>
              <a:t>SMTP</a:t>
            </a:r>
          </a:p>
          <a:p>
            <a:pPr lvl="1"/>
            <a:r>
              <a:rPr lang="it-IT"/>
              <a:t>Applicazioni (Eudora)</a:t>
            </a:r>
          </a:p>
          <a:p>
            <a:r>
              <a:rPr lang="it-IT"/>
              <a:t>Il WWW (HTTP)</a:t>
            </a:r>
          </a:p>
        </p:txBody>
      </p:sp>
    </p:spTree>
    <p:extLst>
      <p:ext uri="{BB962C8B-B14F-4D97-AF65-F5344CB8AC3E}">
        <p14:creationId xmlns:p14="http://schemas.microsoft.com/office/powerpoint/2010/main" val="4071739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Sistema operativo di rete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Riprendiamo gli scopi</a:t>
            </a:r>
          </a:p>
          <a:p>
            <a:pPr lvl="1"/>
            <a:r>
              <a:rPr lang="it-IT" dirty="0" smtClean="0"/>
              <a:t>la Localizzazione della informazione</a:t>
            </a:r>
          </a:p>
          <a:p>
            <a:pPr lvl="1"/>
            <a:r>
              <a:rPr lang="it-IT" dirty="0" smtClean="0"/>
              <a:t>la Trasmissione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041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Localizzazione della informazione</a:t>
            </a:r>
          </a:p>
          <a:p>
            <a:pPr lvl="1"/>
            <a:r>
              <a:rPr lang="it-IT"/>
              <a:t>Ogni host della rete e’ caratterizzato da un indirizzo, detto indirizzo IP</a:t>
            </a:r>
          </a:p>
          <a:p>
            <a:pPr lvl="1"/>
            <a:r>
              <a:rPr lang="it-IT"/>
              <a:t>Indirizzo univoco di 32 bit organizzati in 4 parole (0:255)</a:t>
            </a:r>
          </a:p>
          <a:p>
            <a:pPr lvl="2"/>
            <a:r>
              <a:rPr lang="it-IT"/>
              <a:t>es. 150.100.20.17</a:t>
            </a:r>
          </a:p>
          <a:p>
            <a:pPr lvl="1"/>
            <a:r>
              <a:rPr lang="it-IT"/>
              <a:t>Classe A: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3352800" y="4953000"/>
            <a:ext cx="48768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302085" name="Line 5"/>
          <p:cNvSpPr>
            <a:spLocks noChangeShapeType="1"/>
          </p:cNvSpPr>
          <p:nvPr/>
        </p:nvSpPr>
        <p:spPr bwMode="auto">
          <a:xfrm>
            <a:off x="4343400" y="4953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2086" name="Line 6"/>
          <p:cNvSpPr>
            <a:spLocks noChangeShapeType="1"/>
          </p:cNvSpPr>
          <p:nvPr/>
        </p:nvSpPr>
        <p:spPr bwMode="auto">
          <a:xfrm>
            <a:off x="54864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2087" name="Line 7"/>
          <p:cNvSpPr>
            <a:spLocks noChangeShapeType="1"/>
          </p:cNvSpPr>
          <p:nvPr/>
        </p:nvSpPr>
        <p:spPr bwMode="auto">
          <a:xfrm>
            <a:off x="67056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3413125" y="5756275"/>
            <a:ext cx="314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Rete                        Host</a:t>
            </a:r>
          </a:p>
        </p:txBody>
      </p:sp>
      <p:sp>
        <p:nvSpPr>
          <p:cNvPr id="302089" name="AutoShape 9"/>
          <p:cNvSpPr>
            <a:spLocks/>
          </p:cNvSpPr>
          <p:nvPr/>
        </p:nvSpPr>
        <p:spPr bwMode="auto">
          <a:xfrm rot="16200000" flipV="1">
            <a:off x="6134100" y="4152900"/>
            <a:ext cx="76200" cy="3048000"/>
          </a:xfrm>
          <a:prstGeom prst="leftBrace">
            <a:avLst>
              <a:gd name="adj1" fmla="val 3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3657600" y="4953000"/>
            <a:ext cx="391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b1           b2           b3           b4</a:t>
            </a:r>
          </a:p>
        </p:txBody>
      </p:sp>
    </p:spTree>
    <p:extLst>
      <p:ext uri="{BB962C8B-B14F-4D97-AF65-F5344CB8AC3E}">
        <p14:creationId xmlns:p14="http://schemas.microsoft.com/office/powerpoint/2010/main" val="59983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675063"/>
          </a:xfrm>
        </p:spPr>
        <p:txBody>
          <a:bodyPr/>
          <a:lstStyle/>
          <a:p>
            <a:r>
              <a:rPr lang="it-IT"/>
              <a:t>Localizzazione della informazione</a:t>
            </a:r>
          </a:p>
          <a:p>
            <a:pPr lvl="1"/>
            <a:r>
              <a:rPr lang="it-IT"/>
              <a:t>L’indirizzo IP</a:t>
            </a:r>
          </a:p>
          <a:p>
            <a:pPr lvl="2"/>
            <a:endParaRPr lang="it-IT" sz="2400"/>
          </a:p>
          <a:p>
            <a:pPr lvl="2"/>
            <a:r>
              <a:rPr lang="it-IT" sz="2400"/>
              <a:t>se </a:t>
            </a:r>
            <a:r>
              <a:rPr lang="it-IT" sz="2400" b="1"/>
              <a:t>locale,</a:t>
            </a:r>
            <a:r>
              <a:rPr lang="it-IT" sz="2400"/>
              <a:t> viene (in </a:t>
            </a:r>
            <a:r>
              <a:rPr lang="it-IT" sz="2400" i="1"/>
              <a:t>broadcast</a:t>
            </a:r>
            <a:r>
              <a:rPr lang="it-IT" sz="2400"/>
              <a:t>) inviato a tutte le macchine della rete</a:t>
            </a:r>
          </a:p>
          <a:p>
            <a:pPr lvl="2"/>
            <a:r>
              <a:rPr lang="it-IT" sz="2400"/>
              <a:t>se </a:t>
            </a:r>
            <a:r>
              <a:rPr lang="it-IT" sz="2400" b="1"/>
              <a:t>esterno</a:t>
            </a:r>
            <a:r>
              <a:rPr lang="it-IT" sz="2400"/>
              <a:t> viene inviato ad un IMP (il </a:t>
            </a:r>
            <a:r>
              <a:rPr lang="it-IT" sz="2400" i="1"/>
              <a:t>router</a:t>
            </a:r>
            <a:r>
              <a:rPr lang="it-IT" sz="2400"/>
              <a:t> o </a:t>
            </a:r>
            <a:r>
              <a:rPr lang="it-IT" sz="2400" i="1"/>
              <a:t>gateway</a:t>
            </a:r>
            <a:r>
              <a:rPr lang="it-IT" sz="2400"/>
              <a:t>) che si occupa di instradare i dati </a:t>
            </a:r>
          </a:p>
          <a:p>
            <a:pPr lvl="2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387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r>
              <a:rPr lang="it-IT"/>
              <a:t>Localizzazione della informazione</a:t>
            </a:r>
          </a:p>
          <a:p>
            <a:pPr lvl="1"/>
            <a:r>
              <a:rPr lang="it-IT"/>
              <a:t>Ad un indirizzo IP in genere corrisponde un nome logico, che determina un indirizzamento simbolico</a:t>
            </a:r>
          </a:p>
          <a:p>
            <a:pPr lvl="1"/>
            <a:r>
              <a:rPr lang="it-IT"/>
              <a:t>E’ un servizio molto generale (usato da molti altri servizi, es FTP o WWW) denominato </a:t>
            </a:r>
            <a:r>
              <a:rPr lang="it-IT" b="1" i="1"/>
              <a:t>Domain Name Service</a:t>
            </a:r>
            <a:r>
              <a:rPr lang="it-IT"/>
              <a:t> (</a:t>
            </a:r>
            <a:r>
              <a:rPr lang="it-IT" b="1"/>
              <a:t>DNS</a:t>
            </a:r>
            <a:r>
              <a:rPr lang="it-IT"/>
              <a:t>)</a:t>
            </a:r>
          </a:p>
          <a:p>
            <a:pPr lvl="1"/>
            <a:r>
              <a:rPr lang="it-IT"/>
              <a:t>L’indirizzamento e’ regolato da un </a:t>
            </a:r>
            <a:r>
              <a:rPr lang="it-IT" i="1"/>
              <a:t>host</a:t>
            </a:r>
            <a:r>
              <a:rPr lang="it-IT"/>
              <a:t> (il </a:t>
            </a:r>
            <a:r>
              <a:rPr lang="it-IT" i="1"/>
              <a:t>Domain Name Server</a:t>
            </a:r>
            <a:r>
              <a:rPr lang="it-IT"/>
              <a:t>) che si assume la responsabilita’ di tradurre gli IP in nomi logici (risoluzione)</a:t>
            </a:r>
          </a:p>
        </p:txBody>
      </p:sp>
    </p:spTree>
    <p:extLst>
      <p:ext uri="{BB962C8B-B14F-4D97-AF65-F5344CB8AC3E}">
        <p14:creationId xmlns:p14="http://schemas.microsoft.com/office/powerpoint/2010/main" val="280160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 di Calcolatori ed Internet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Perchè vogliamo una nuova macchina e come la otteniamo?</a:t>
            </a:r>
          </a:p>
          <a:p>
            <a:pPr>
              <a:lnSpc>
                <a:spcPct val="90000"/>
              </a:lnSpc>
            </a:pPr>
            <a:r>
              <a:rPr lang="en-US"/>
              <a:t>Architettura dei Servizi di Rete</a:t>
            </a:r>
          </a:p>
          <a:p>
            <a:pPr lvl="1">
              <a:lnSpc>
                <a:spcPct val="90000"/>
              </a:lnSpc>
            </a:pPr>
            <a:r>
              <a:rPr lang="en-US"/>
              <a:t>“Sistema operativo della rete”</a:t>
            </a:r>
          </a:p>
          <a:p>
            <a:pPr>
              <a:lnSpc>
                <a:spcPct val="90000"/>
              </a:lnSpc>
            </a:pPr>
            <a:r>
              <a:rPr lang="en-US"/>
              <a:t>Una definizione di un “sistema opetativo”: Il protocollo TCP/IP (Internet)</a:t>
            </a:r>
          </a:p>
          <a:p>
            <a:pPr lvl="1">
              <a:lnSpc>
                <a:spcPct val="90000"/>
              </a:lnSpc>
            </a:pPr>
            <a:r>
              <a:rPr lang="en-US"/>
              <a:t>Comunicazione </a:t>
            </a:r>
          </a:p>
          <a:p>
            <a:pPr lvl="1">
              <a:lnSpc>
                <a:spcPct val="90000"/>
              </a:lnSpc>
            </a:pPr>
            <a:r>
              <a:rPr lang="en-US"/>
              <a:t>Localizzazione delle risorse</a:t>
            </a:r>
          </a:p>
          <a:p>
            <a:pPr>
              <a:lnSpc>
                <a:spcPct val="90000"/>
              </a:lnSpc>
            </a:pPr>
            <a:r>
              <a:rPr lang="en-US"/>
              <a:t>Come ci si collega alla Internet Globale?</a:t>
            </a:r>
          </a:p>
          <a:p>
            <a:pPr>
              <a:lnSpc>
                <a:spcPct val="90000"/>
              </a:lnSpc>
            </a:pPr>
            <a:r>
              <a:rPr lang="en-US"/>
              <a:t>Applicazioni Tipiche: Internet ed i Servizi di Rete</a:t>
            </a:r>
          </a:p>
        </p:txBody>
      </p:sp>
    </p:spTree>
    <p:extLst>
      <p:ext uri="{BB962C8B-B14F-4D97-AF65-F5344CB8AC3E}">
        <p14:creationId xmlns:p14="http://schemas.microsoft.com/office/powerpoint/2010/main" val="4457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516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DNS</a:t>
            </a:r>
          </a:p>
          <a:p>
            <a:pPr lvl="1"/>
            <a:r>
              <a:rPr lang="it-IT"/>
              <a:t>Ogni host della rete (di reti) ammette un nome simbolico (es. gaudi.info.uniroma2.it)</a:t>
            </a:r>
          </a:p>
          <a:p>
            <a:pPr lvl="1"/>
            <a:r>
              <a:rPr lang="it-IT"/>
              <a:t>La struttura riproduce la struttura gerarchica della rete</a:t>
            </a:r>
          </a:p>
          <a:p>
            <a:pPr lvl="2"/>
            <a:r>
              <a:rPr lang="it-IT"/>
              <a:t>domini &lt; sottodominio &lt; sottosottodominio &lt; ...</a:t>
            </a:r>
          </a:p>
          <a:p>
            <a:pPr lvl="1"/>
            <a:r>
              <a:rPr lang="it-IT"/>
              <a:t>L’ordine riproduce anche la struttura di un IP, ma in modo inverso </a:t>
            </a:r>
          </a:p>
          <a:p>
            <a:pPr lvl="1"/>
            <a:r>
              <a:rPr lang="it-IT"/>
              <a:t>	es. 160.80.65.54</a:t>
            </a:r>
            <a:r>
              <a:rPr lang="it-IT">
                <a:sym typeface="Symbol" pitchFamily="18" charset="2"/>
              </a:rPr>
              <a:t></a:t>
            </a:r>
            <a:r>
              <a:rPr lang="it-IT"/>
              <a:t>gaudi.info.uniroma2.it</a:t>
            </a:r>
          </a:p>
        </p:txBody>
      </p:sp>
    </p:spTree>
    <p:extLst>
      <p:ext uri="{BB962C8B-B14F-4D97-AF65-F5344CB8AC3E}">
        <p14:creationId xmlns:p14="http://schemas.microsoft.com/office/powerpoint/2010/main" val="2523814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114800"/>
          </a:xfrm>
        </p:spPr>
        <p:txBody>
          <a:bodyPr/>
          <a:lstStyle/>
          <a:p>
            <a:r>
              <a:rPr lang="it-IT"/>
              <a:t>Il DNS</a:t>
            </a:r>
          </a:p>
          <a:p>
            <a:pPr lvl="1"/>
            <a:r>
              <a:rPr lang="it-IT"/>
              <a:t>Le reti di primo livello sono definite da autorita’ internazionali (</a:t>
            </a:r>
            <a:r>
              <a:rPr lang="it-IT" i="1"/>
              <a:t>Internet Assigned Number Authority, IANA</a:t>
            </a:r>
            <a:r>
              <a:rPr lang="it-IT"/>
              <a:t>)</a:t>
            </a:r>
          </a:p>
          <a:p>
            <a:pPr lvl="1">
              <a:spcBef>
                <a:spcPct val="60000"/>
              </a:spcBef>
            </a:pPr>
            <a:r>
              <a:rPr lang="it-IT"/>
              <a:t>Le sottoreti sono determinate in genere a livello nazionale (secondo convenzioni)</a:t>
            </a:r>
          </a:p>
          <a:p>
            <a:pPr lvl="1">
              <a:spcBef>
                <a:spcPct val="60000"/>
              </a:spcBef>
            </a:pPr>
            <a:r>
              <a:rPr lang="it-IT"/>
              <a:t>Esempi illustri di reti di primo livello per motivi storici (Arpanet) sono</a:t>
            </a:r>
          </a:p>
          <a:p>
            <a:pPr lvl="2">
              <a:spcBef>
                <a:spcPct val="60000"/>
              </a:spcBef>
            </a:pPr>
            <a:r>
              <a:rPr lang="it-IT" i="1"/>
              <a:t>EDU, COM, ORG, MIL,GOV ...</a:t>
            </a:r>
          </a:p>
        </p:txBody>
      </p:sp>
    </p:spTree>
    <p:extLst>
      <p:ext uri="{BB962C8B-B14F-4D97-AF65-F5344CB8AC3E}">
        <p14:creationId xmlns:p14="http://schemas.microsoft.com/office/powerpoint/2010/main" val="1085751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72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114800"/>
          </a:xfrm>
        </p:spPr>
        <p:txBody>
          <a:bodyPr/>
          <a:lstStyle/>
          <a:p>
            <a:r>
              <a:rPr lang="it-IT"/>
              <a:t>Il processo di risoluzione del DNS</a:t>
            </a:r>
          </a:p>
          <a:p>
            <a:pPr lvl="1">
              <a:spcBef>
                <a:spcPct val="60000"/>
              </a:spcBef>
            </a:pPr>
            <a:r>
              <a:rPr lang="it-IT"/>
              <a:t>Il processo di risoluzione dei nomi e’ anch’esso </a:t>
            </a:r>
            <a:r>
              <a:rPr lang="it-IT" i="1"/>
              <a:t>distribuito</a:t>
            </a:r>
            <a:endParaRPr lang="it-IT"/>
          </a:p>
          <a:p>
            <a:pPr lvl="2">
              <a:spcBef>
                <a:spcPct val="60000"/>
              </a:spcBef>
              <a:buFontTx/>
              <a:buNone/>
            </a:pPr>
            <a:r>
              <a:rPr lang="it-IT" b="1">
                <a:latin typeface="Courier" pitchFamily="49" charset="0"/>
              </a:rPr>
              <a:t>1. Se l’IP di un nome logico e’ disponibile al DNS locale allora usalo subito</a:t>
            </a:r>
          </a:p>
          <a:p>
            <a:pPr lvl="2">
              <a:buFontTx/>
              <a:buNone/>
            </a:pPr>
            <a:r>
              <a:rPr lang="it-IT" b="1">
                <a:latin typeface="Courier" pitchFamily="49" charset="0"/>
              </a:rPr>
              <a:t>2. Altrimenti richiedi l’IP al DNS di livello superiore</a:t>
            </a:r>
            <a:endParaRPr lang="it-IT"/>
          </a:p>
          <a:p>
            <a:pPr lvl="2">
              <a:lnSpc>
                <a:spcPct val="50000"/>
              </a:lnSpc>
              <a:spcBef>
                <a:spcPct val="60000"/>
              </a:spcBef>
              <a:buFontTx/>
              <a:buNone/>
            </a:pPr>
            <a:endParaRPr lang="it-IT"/>
          </a:p>
          <a:p>
            <a:pPr lvl="2">
              <a:buFontTx/>
              <a:buNone/>
            </a:pPr>
            <a:r>
              <a:rPr lang="it-IT"/>
              <a:t>(</a:t>
            </a:r>
            <a:r>
              <a:rPr lang="it-IT" i="1"/>
              <a:t>oss</a:t>
            </a:r>
            <a:r>
              <a:rPr lang="it-IT"/>
              <a:t>. Il DNS contattato al passo 2 fa partire il processo da 1 e quindi tale processo puo’ propagarsi quanto necessario attraverso la rete).</a:t>
            </a:r>
          </a:p>
        </p:txBody>
      </p:sp>
      <p:sp>
        <p:nvSpPr>
          <p:cNvPr id="307204" name="Rectangle 1028"/>
          <p:cNvSpPr>
            <a:spLocks noChangeArrowheads="1"/>
          </p:cNvSpPr>
          <p:nvPr/>
        </p:nvSpPr>
        <p:spPr bwMode="auto">
          <a:xfrm>
            <a:off x="1600200" y="2819400"/>
            <a:ext cx="69342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66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Universal Resource Identifier (URI) e’ il nome univoco che una enita’ (membro dello spazio dei nomi) possiede</a:t>
            </a:r>
          </a:p>
          <a:p>
            <a:pPr lvl="1"/>
            <a:r>
              <a:rPr lang="it-IT"/>
              <a:t>SCHEMA:PATH[#Etichetta]</a:t>
            </a:r>
          </a:p>
          <a:p>
            <a:r>
              <a:rPr lang="it-IT"/>
              <a:t>SCHEMA, individua il protocollo</a:t>
            </a:r>
          </a:p>
          <a:p>
            <a:r>
              <a:rPr lang="it-IT"/>
              <a:t>PATH specifica dominio, host e file</a:t>
            </a:r>
          </a:p>
        </p:txBody>
      </p:sp>
    </p:spTree>
    <p:extLst>
      <p:ext uri="{BB962C8B-B14F-4D97-AF65-F5344CB8AC3E}">
        <p14:creationId xmlns:p14="http://schemas.microsoft.com/office/powerpoint/2010/main" val="2389160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Trasmissione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Trasmissione</a:t>
            </a:r>
          </a:p>
          <a:p>
            <a:pPr lvl="1"/>
            <a:r>
              <a:rPr lang="it-IT"/>
              <a:t>Internet e’ una rete a commutazione di pacchetto</a:t>
            </a:r>
          </a:p>
          <a:p>
            <a:pPr lvl="1"/>
            <a:r>
              <a:rPr lang="it-IT"/>
              <a:t>Il protocollo di gestione della trasmissione dei dati e’ il </a:t>
            </a:r>
            <a:r>
              <a:rPr lang="it-IT" b="1"/>
              <a:t>TCP</a:t>
            </a:r>
            <a:r>
              <a:rPr lang="it-IT"/>
              <a:t>, </a:t>
            </a:r>
            <a:r>
              <a:rPr lang="it-IT" i="1"/>
              <a:t>Transmission Control Protocol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575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Trasmissione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protocollo TCP   si occupa di</a:t>
            </a:r>
          </a:p>
          <a:p>
            <a:pPr lvl="1"/>
            <a:r>
              <a:rPr lang="it-IT"/>
              <a:t>suddividere l’insieme dei dati trasmessi in pacchetti</a:t>
            </a:r>
          </a:p>
          <a:p>
            <a:pPr lvl="1"/>
            <a:r>
              <a:rPr lang="it-IT"/>
              <a:t>aggiungere ad ogni pacchetto il corrispondente </a:t>
            </a:r>
            <a:r>
              <a:rPr lang="it-IT" i="1"/>
              <a:t>header, </a:t>
            </a:r>
            <a:r>
              <a:rPr lang="it-IT"/>
              <a:t>ed instradarlo</a:t>
            </a:r>
          </a:p>
          <a:p>
            <a:pPr lvl="1"/>
            <a:r>
              <a:rPr lang="it-IT"/>
              <a:t>ricomporre il dato iniziale alla ricezione</a:t>
            </a:r>
          </a:p>
          <a:p>
            <a:pPr lvl="1"/>
            <a:r>
              <a:rPr lang="it-IT"/>
              <a:t>mantenere la consistenza della trasmissione</a:t>
            </a:r>
          </a:p>
        </p:txBody>
      </p:sp>
    </p:spTree>
    <p:extLst>
      <p:ext uri="{BB962C8B-B14F-4D97-AF65-F5344CB8AC3E}">
        <p14:creationId xmlns:p14="http://schemas.microsoft.com/office/powerpoint/2010/main" val="3833340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Collegamenti alla rete TCP/IP globale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533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Collegamenti alla rete TCP/IP globale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collegamento diretto alla rete Internet</a:t>
            </a:r>
          </a:p>
          <a:p>
            <a:r>
              <a:rPr lang="it-IT"/>
              <a:t>Il collegamento PPP su linea commutata</a:t>
            </a:r>
          </a:p>
        </p:txBody>
      </p:sp>
    </p:spTree>
    <p:extLst>
      <p:ext uri="{BB962C8B-B14F-4D97-AF65-F5344CB8AC3E}">
        <p14:creationId xmlns:p14="http://schemas.microsoft.com/office/powerpoint/2010/main" val="268759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Collegamenti in Rete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collegamento diretto alla rete Internet</a:t>
            </a:r>
          </a:p>
        </p:txBody>
      </p:sp>
      <p:grpSp>
        <p:nvGrpSpPr>
          <p:cNvPr id="311300" name="Group 4"/>
          <p:cNvGrpSpPr>
            <a:grpSpLocks/>
          </p:cNvGrpSpPr>
          <p:nvPr/>
        </p:nvGrpSpPr>
        <p:grpSpPr bwMode="auto">
          <a:xfrm>
            <a:off x="4495800" y="4191000"/>
            <a:ext cx="585788" cy="495300"/>
            <a:chOff x="3917" y="3006"/>
            <a:chExt cx="369" cy="312"/>
          </a:xfrm>
        </p:grpSpPr>
        <p:sp>
          <p:nvSpPr>
            <p:cNvPr id="311301" name="Freeform 5"/>
            <p:cNvSpPr>
              <a:spLocks/>
            </p:cNvSpPr>
            <p:nvPr/>
          </p:nvSpPr>
          <p:spPr bwMode="auto">
            <a:xfrm>
              <a:off x="3917" y="3006"/>
              <a:ext cx="369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8" y="0"/>
                </a:cxn>
                <a:cxn ang="0">
                  <a:pos x="368" y="311"/>
                </a:cxn>
                <a:cxn ang="0">
                  <a:pos x="355" y="311"/>
                </a:cxn>
                <a:cxn ang="0">
                  <a:pos x="355" y="299"/>
                </a:cxn>
                <a:cxn ang="0">
                  <a:pos x="259" y="299"/>
                </a:cxn>
                <a:cxn ang="0">
                  <a:pos x="259" y="311"/>
                </a:cxn>
                <a:cxn ang="0">
                  <a:pos x="231" y="311"/>
                </a:cxn>
                <a:cxn ang="0">
                  <a:pos x="231" y="299"/>
                </a:cxn>
                <a:cxn ang="0">
                  <a:pos x="136" y="299"/>
                </a:cxn>
                <a:cxn ang="0">
                  <a:pos x="136" y="311"/>
                </a:cxn>
                <a:cxn ang="0">
                  <a:pos x="108" y="311"/>
                </a:cxn>
                <a:cxn ang="0">
                  <a:pos x="108" y="299"/>
                </a:cxn>
                <a:cxn ang="0">
                  <a:pos x="14" y="299"/>
                </a:cxn>
                <a:cxn ang="0">
                  <a:pos x="14" y="311"/>
                </a:cxn>
                <a:cxn ang="0">
                  <a:pos x="0" y="311"/>
                </a:cxn>
                <a:cxn ang="0">
                  <a:pos x="0" y="0"/>
                </a:cxn>
              </a:cxnLst>
              <a:rect l="0" t="0" r="r" b="b"/>
              <a:pathLst>
                <a:path w="369" h="312">
                  <a:moveTo>
                    <a:pt x="0" y="0"/>
                  </a:moveTo>
                  <a:lnTo>
                    <a:pt x="368" y="0"/>
                  </a:lnTo>
                  <a:lnTo>
                    <a:pt x="368" y="311"/>
                  </a:lnTo>
                  <a:lnTo>
                    <a:pt x="355" y="311"/>
                  </a:lnTo>
                  <a:lnTo>
                    <a:pt x="355" y="299"/>
                  </a:lnTo>
                  <a:lnTo>
                    <a:pt x="259" y="299"/>
                  </a:lnTo>
                  <a:lnTo>
                    <a:pt x="259" y="311"/>
                  </a:lnTo>
                  <a:lnTo>
                    <a:pt x="231" y="311"/>
                  </a:lnTo>
                  <a:lnTo>
                    <a:pt x="231" y="299"/>
                  </a:lnTo>
                  <a:lnTo>
                    <a:pt x="136" y="299"/>
                  </a:lnTo>
                  <a:lnTo>
                    <a:pt x="136" y="311"/>
                  </a:lnTo>
                  <a:lnTo>
                    <a:pt x="108" y="311"/>
                  </a:lnTo>
                  <a:lnTo>
                    <a:pt x="108" y="299"/>
                  </a:lnTo>
                  <a:lnTo>
                    <a:pt x="14" y="299"/>
                  </a:lnTo>
                  <a:lnTo>
                    <a:pt x="14" y="311"/>
                  </a:lnTo>
                  <a:lnTo>
                    <a:pt x="0" y="311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302" name="Line 6"/>
            <p:cNvSpPr>
              <a:spLocks noChangeShapeType="1"/>
            </p:cNvSpPr>
            <p:nvPr/>
          </p:nvSpPr>
          <p:spPr bwMode="auto">
            <a:xfrm>
              <a:off x="3924" y="3024"/>
              <a:ext cx="35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03" name="Line 7"/>
            <p:cNvSpPr>
              <a:spLocks noChangeShapeType="1"/>
            </p:cNvSpPr>
            <p:nvPr/>
          </p:nvSpPr>
          <p:spPr bwMode="auto">
            <a:xfrm>
              <a:off x="4168" y="3053"/>
              <a:ext cx="11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04" name="Line 8"/>
            <p:cNvSpPr>
              <a:spLocks noChangeShapeType="1"/>
            </p:cNvSpPr>
            <p:nvPr/>
          </p:nvSpPr>
          <p:spPr bwMode="auto">
            <a:xfrm>
              <a:off x="3924" y="3185"/>
              <a:ext cx="11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05" name="Line 9"/>
            <p:cNvSpPr>
              <a:spLocks noChangeShapeType="1"/>
            </p:cNvSpPr>
            <p:nvPr/>
          </p:nvSpPr>
          <p:spPr bwMode="auto">
            <a:xfrm>
              <a:off x="3924" y="3253"/>
              <a:ext cx="35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06" name="Line 10"/>
            <p:cNvSpPr>
              <a:spLocks noChangeShapeType="1"/>
            </p:cNvSpPr>
            <p:nvPr/>
          </p:nvSpPr>
          <p:spPr bwMode="auto">
            <a:xfrm>
              <a:off x="3924" y="3293"/>
              <a:ext cx="35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07" name="Line 11"/>
            <p:cNvSpPr>
              <a:spLocks noChangeShapeType="1"/>
            </p:cNvSpPr>
            <p:nvPr/>
          </p:nvSpPr>
          <p:spPr bwMode="auto">
            <a:xfrm>
              <a:off x="3938" y="3031"/>
              <a:ext cx="0" cy="1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08" name="Line 12"/>
            <p:cNvSpPr>
              <a:spLocks noChangeShapeType="1"/>
            </p:cNvSpPr>
            <p:nvPr/>
          </p:nvSpPr>
          <p:spPr bwMode="auto">
            <a:xfrm>
              <a:off x="3974" y="3031"/>
              <a:ext cx="0" cy="1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09" name="Rectangle 13"/>
            <p:cNvSpPr>
              <a:spLocks noChangeArrowheads="1"/>
            </p:cNvSpPr>
            <p:nvPr/>
          </p:nvSpPr>
          <p:spPr bwMode="auto">
            <a:xfrm>
              <a:off x="4079" y="3158"/>
              <a:ext cx="44" cy="29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10" name="Line 14"/>
            <p:cNvSpPr>
              <a:spLocks noChangeShapeType="1"/>
            </p:cNvSpPr>
            <p:nvPr/>
          </p:nvSpPr>
          <p:spPr bwMode="auto">
            <a:xfrm>
              <a:off x="4040" y="3013"/>
              <a:ext cx="0" cy="30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11" name="Line 15"/>
            <p:cNvSpPr>
              <a:spLocks noChangeShapeType="1"/>
            </p:cNvSpPr>
            <p:nvPr/>
          </p:nvSpPr>
          <p:spPr bwMode="auto">
            <a:xfrm>
              <a:off x="4161" y="3013"/>
              <a:ext cx="0" cy="30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1312" name="Group 16"/>
          <p:cNvGrpSpPr>
            <a:grpSpLocks/>
          </p:cNvGrpSpPr>
          <p:nvPr/>
        </p:nvGrpSpPr>
        <p:grpSpPr bwMode="auto">
          <a:xfrm>
            <a:off x="5943600" y="2743200"/>
            <a:ext cx="2327275" cy="989013"/>
            <a:chOff x="3744" y="1728"/>
            <a:chExt cx="1466" cy="623"/>
          </a:xfrm>
        </p:grpSpPr>
        <p:sp>
          <p:nvSpPr>
            <p:cNvPr id="311313" name="AutoShape 17"/>
            <p:cNvSpPr>
              <a:spLocks noChangeArrowheads="1"/>
            </p:cNvSpPr>
            <p:nvPr/>
          </p:nvSpPr>
          <p:spPr bwMode="auto">
            <a:xfrm>
              <a:off x="3790" y="1728"/>
              <a:ext cx="303" cy="252"/>
            </a:xfrm>
            <a:prstGeom prst="roundRect">
              <a:avLst>
                <a:gd name="adj" fmla="val 12458"/>
              </a:avLst>
            </a:prstGeom>
            <a:solidFill>
              <a:srgbClr val="FFFF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14" name="AutoShape 18"/>
            <p:cNvSpPr>
              <a:spLocks noChangeArrowheads="1"/>
            </p:cNvSpPr>
            <p:nvPr/>
          </p:nvSpPr>
          <p:spPr bwMode="auto">
            <a:xfrm>
              <a:off x="3824" y="1759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FDE3BA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15" name="Line 19"/>
            <p:cNvSpPr>
              <a:spLocks noChangeShapeType="1"/>
            </p:cNvSpPr>
            <p:nvPr/>
          </p:nvSpPr>
          <p:spPr bwMode="auto">
            <a:xfrm>
              <a:off x="3859" y="1993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16" name="Line 20"/>
            <p:cNvSpPr>
              <a:spLocks noChangeShapeType="1"/>
            </p:cNvSpPr>
            <p:nvPr/>
          </p:nvSpPr>
          <p:spPr bwMode="auto">
            <a:xfrm>
              <a:off x="4026" y="1993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17" name="Rectangle 21"/>
            <p:cNvSpPr>
              <a:spLocks noChangeArrowheads="1"/>
            </p:cNvSpPr>
            <p:nvPr/>
          </p:nvSpPr>
          <p:spPr bwMode="auto">
            <a:xfrm>
              <a:off x="3772" y="2018"/>
              <a:ext cx="339" cy="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18" name="Line 22"/>
            <p:cNvSpPr>
              <a:spLocks noChangeShapeType="1"/>
            </p:cNvSpPr>
            <p:nvPr/>
          </p:nvSpPr>
          <p:spPr bwMode="auto">
            <a:xfrm>
              <a:off x="3789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19" name="Line 23"/>
            <p:cNvSpPr>
              <a:spLocks noChangeShapeType="1"/>
            </p:cNvSpPr>
            <p:nvPr/>
          </p:nvSpPr>
          <p:spPr bwMode="auto">
            <a:xfrm>
              <a:off x="3797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20" name="Line 24"/>
            <p:cNvSpPr>
              <a:spLocks noChangeShapeType="1"/>
            </p:cNvSpPr>
            <p:nvPr/>
          </p:nvSpPr>
          <p:spPr bwMode="auto">
            <a:xfrm>
              <a:off x="3805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21" name="Line 25"/>
            <p:cNvSpPr>
              <a:spLocks noChangeShapeType="1"/>
            </p:cNvSpPr>
            <p:nvPr/>
          </p:nvSpPr>
          <p:spPr bwMode="auto">
            <a:xfrm>
              <a:off x="3815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22" name="Line 26"/>
            <p:cNvSpPr>
              <a:spLocks noChangeShapeType="1"/>
            </p:cNvSpPr>
            <p:nvPr/>
          </p:nvSpPr>
          <p:spPr bwMode="auto">
            <a:xfrm>
              <a:off x="3824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23" name="Line 27"/>
            <p:cNvSpPr>
              <a:spLocks noChangeShapeType="1"/>
            </p:cNvSpPr>
            <p:nvPr/>
          </p:nvSpPr>
          <p:spPr bwMode="auto">
            <a:xfrm>
              <a:off x="3831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24" name="Line 28"/>
            <p:cNvSpPr>
              <a:spLocks noChangeShapeType="1"/>
            </p:cNvSpPr>
            <p:nvPr/>
          </p:nvSpPr>
          <p:spPr bwMode="auto">
            <a:xfrm>
              <a:off x="3841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25" name="Line 29"/>
            <p:cNvSpPr>
              <a:spLocks noChangeShapeType="1"/>
            </p:cNvSpPr>
            <p:nvPr/>
          </p:nvSpPr>
          <p:spPr bwMode="auto">
            <a:xfrm>
              <a:off x="3851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26" name="Line 30"/>
            <p:cNvSpPr>
              <a:spLocks noChangeShapeType="1"/>
            </p:cNvSpPr>
            <p:nvPr/>
          </p:nvSpPr>
          <p:spPr bwMode="auto">
            <a:xfrm>
              <a:off x="3859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27" name="Line 31"/>
            <p:cNvSpPr>
              <a:spLocks noChangeShapeType="1"/>
            </p:cNvSpPr>
            <p:nvPr/>
          </p:nvSpPr>
          <p:spPr bwMode="auto">
            <a:xfrm>
              <a:off x="3868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28" name="Line 32"/>
            <p:cNvSpPr>
              <a:spLocks noChangeShapeType="1"/>
            </p:cNvSpPr>
            <p:nvPr/>
          </p:nvSpPr>
          <p:spPr bwMode="auto">
            <a:xfrm>
              <a:off x="3877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29" name="Line 33"/>
            <p:cNvSpPr>
              <a:spLocks noChangeShapeType="1"/>
            </p:cNvSpPr>
            <p:nvPr/>
          </p:nvSpPr>
          <p:spPr bwMode="auto">
            <a:xfrm>
              <a:off x="3885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30" name="Line 34"/>
            <p:cNvSpPr>
              <a:spLocks noChangeShapeType="1"/>
            </p:cNvSpPr>
            <p:nvPr/>
          </p:nvSpPr>
          <p:spPr bwMode="auto">
            <a:xfrm>
              <a:off x="3895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31" name="Line 35"/>
            <p:cNvSpPr>
              <a:spLocks noChangeShapeType="1"/>
            </p:cNvSpPr>
            <p:nvPr/>
          </p:nvSpPr>
          <p:spPr bwMode="auto">
            <a:xfrm>
              <a:off x="3903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32" name="Line 36"/>
            <p:cNvSpPr>
              <a:spLocks noChangeShapeType="1"/>
            </p:cNvSpPr>
            <p:nvPr/>
          </p:nvSpPr>
          <p:spPr bwMode="auto">
            <a:xfrm>
              <a:off x="3912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33" name="Line 37"/>
            <p:cNvSpPr>
              <a:spLocks noChangeShapeType="1"/>
            </p:cNvSpPr>
            <p:nvPr/>
          </p:nvSpPr>
          <p:spPr bwMode="auto">
            <a:xfrm>
              <a:off x="3922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34" name="Line 38"/>
            <p:cNvSpPr>
              <a:spLocks noChangeShapeType="1"/>
            </p:cNvSpPr>
            <p:nvPr/>
          </p:nvSpPr>
          <p:spPr bwMode="auto">
            <a:xfrm>
              <a:off x="3929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35" name="Line 39"/>
            <p:cNvSpPr>
              <a:spLocks noChangeShapeType="1"/>
            </p:cNvSpPr>
            <p:nvPr/>
          </p:nvSpPr>
          <p:spPr bwMode="auto">
            <a:xfrm>
              <a:off x="3939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36" name="Line 40"/>
            <p:cNvSpPr>
              <a:spLocks noChangeShapeType="1"/>
            </p:cNvSpPr>
            <p:nvPr/>
          </p:nvSpPr>
          <p:spPr bwMode="auto">
            <a:xfrm>
              <a:off x="3948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37" name="Rectangle 41"/>
            <p:cNvSpPr>
              <a:spLocks noChangeArrowheads="1"/>
            </p:cNvSpPr>
            <p:nvPr/>
          </p:nvSpPr>
          <p:spPr bwMode="auto">
            <a:xfrm>
              <a:off x="4027" y="2042"/>
              <a:ext cx="30" cy="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38" name="Rectangle 42"/>
            <p:cNvSpPr>
              <a:spLocks noChangeArrowheads="1"/>
            </p:cNvSpPr>
            <p:nvPr/>
          </p:nvSpPr>
          <p:spPr bwMode="auto">
            <a:xfrm>
              <a:off x="3991" y="2045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39" name="Rectangle 43"/>
            <p:cNvSpPr>
              <a:spLocks noChangeArrowheads="1"/>
            </p:cNvSpPr>
            <p:nvPr/>
          </p:nvSpPr>
          <p:spPr bwMode="auto">
            <a:xfrm>
              <a:off x="4027" y="2073"/>
              <a:ext cx="30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40" name="Rectangle 44"/>
            <p:cNvSpPr>
              <a:spLocks noChangeArrowheads="1"/>
            </p:cNvSpPr>
            <p:nvPr/>
          </p:nvSpPr>
          <p:spPr bwMode="auto">
            <a:xfrm>
              <a:off x="3991" y="2075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41" name="Rectangle 45"/>
            <p:cNvSpPr>
              <a:spLocks noChangeArrowheads="1"/>
            </p:cNvSpPr>
            <p:nvPr/>
          </p:nvSpPr>
          <p:spPr bwMode="auto">
            <a:xfrm>
              <a:off x="3920" y="1968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42" name="Rectangle 46"/>
            <p:cNvSpPr>
              <a:spLocks noChangeArrowheads="1"/>
            </p:cNvSpPr>
            <p:nvPr/>
          </p:nvSpPr>
          <p:spPr bwMode="auto">
            <a:xfrm>
              <a:off x="3875" y="1774"/>
              <a:ext cx="133" cy="12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43" name="Rectangle 47"/>
            <p:cNvSpPr>
              <a:spLocks noChangeArrowheads="1"/>
            </p:cNvSpPr>
            <p:nvPr/>
          </p:nvSpPr>
          <p:spPr bwMode="auto">
            <a:xfrm>
              <a:off x="3873" y="1834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44" name="Rectangle 48"/>
            <p:cNvSpPr>
              <a:spLocks noChangeArrowheads="1"/>
            </p:cNvSpPr>
            <p:nvPr/>
          </p:nvSpPr>
          <p:spPr bwMode="auto">
            <a:xfrm>
              <a:off x="3920" y="1839"/>
              <a:ext cx="134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45" name="Rectangle 49"/>
            <p:cNvSpPr>
              <a:spLocks noChangeArrowheads="1"/>
            </p:cNvSpPr>
            <p:nvPr/>
          </p:nvSpPr>
          <p:spPr bwMode="auto">
            <a:xfrm>
              <a:off x="3965" y="1879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46" name="AutoShape 50"/>
            <p:cNvSpPr>
              <a:spLocks noChangeArrowheads="1"/>
            </p:cNvSpPr>
            <p:nvPr/>
          </p:nvSpPr>
          <p:spPr bwMode="auto">
            <a:xfrm>
              <a:off x="4318" y="1728"/>
              <a:ext cx="304" cy="252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47" name="AutoShape 51"/>
            <p:cNvSpPr>
              <a:spLocks noChangeArrowheads="1"/>
            </p:cNvSpPr>
            <p:nvPr/>
          </p:nvSpPr>
          <p:spPr bwMode="auto">
            <a:xfrm>
              <a:off x="4353" y="1759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48" name="Line 52"/>
            <p:cNvSpPr>
              <a:spLocks noChangeShapeType="1"/>
            </p:cNvSpPr>
            <p:nvPr/>
          </p:nvSpPr>
          <p:spPr bwMode="auto">
            <a:xfrm>
              <a:off x="4388" y="1993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49" name="Line 53"/>
            <p:cNvSpPr>
              <a:spLocks noChangeShapeType="1"/>
            </p:cNvSpPr>
            <p:nvPr/>
          </p:nvSpPr>
          <p:spPr bwMode="auto">
            <a:xfrm>
              <a:off x="4554" y="1993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50" name="Rectangle 54"/>
            <p:cNvSpPr>
              <a:spLocks noChangeArrowheads="1"/>
            </p:cNvSpPr>
            <p:nvPr/>
          </p:nvSpPr>
          <p:spPr bwMode="auto">
            <a:xfrm>
              <a:off x="4300" y="2018"/>
              <a:ext cx="339" cy="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51" name="Line 55"/>
            <p:cNvSpPr>
              <a:spLocks noChangeShapeType="1"/>
            </p:cNvSpPr>
            <p:nvPr/>
          </p:nvSpPr>
          <p:spPr bwMode="auto">
            <a:xfrm>
              <a:off x="4317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52" name="Line 56"/>
            <p:cNvSpPr>
              <a:spLocks noChangeShapeType="1"/>
            </p:cNvSpPr>
            <p:nvPr/>
          </p:nvSpPr>
          <p:spPr bwMode="auto">
            <a:xfrm>
              <a:off x="4325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53" name="Line 57"/>
            <p:cNvSpPr>
              <a:spLocks noChangeShapeType="1"/>
            </p:cNvSpPr>
            <p:nvPr/>
          </p:nvSpPr>
          <p:spPr bwMode="auto">
            <a:xfrm>
              <a:off x="4335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54" name="Line 58"/>
            <p:cNvSpPr>
              <a:spLocks noChangeShapeType="1"/>
            </p:cNvSpPr>
            <p:nvPr/>
          </p:nvSpPr>
          <p:spPr bwMode="auto">
            <a:xfrm>
              <a:off x="4344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55" name="Line 59"/>
            <p:cNvSpPr>
              <a:spLocks noChangeShapeType="1"/>
            </p:cNvSpPr>
            <p:nvPr/>
          </p:nvSpPr>
          <p:spPr bwMode="auto">
            <a:xfrm>
              <a:off x="4352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56" name="Line 60"/>
            <p:cNvSpPr>
              <a:spLocks noChangeShapeType="1"/>
            </p:cNvSpPr>
            <p:nvPr/>
          </p:nvSpPr>
          <p:spPr bwMode="auto">
            <a:xfrm>
              <a:off x="4362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57" name="Line 61"/>
            <p:cNvSpPr>
              <a:spLocks noChangeShapeType="1"/>
            </p:cNvSpPr>
            <p:nvPr/>
          </p:nvSpPr>
          <p:spPr bwMode="auto">
            <a:xfrm>
              <a:off x="4370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58" name="Line 62"/>
            <p:cNvSpPr>
              <a:spLocks noChangeShapeType="1"/>
            </p:cNvSpPr>
            <p:nvPr/>
          </p:nvSpPr>
          <p:spPr bwMode="auto">
            <a:xfrm>
              <a:off x="4378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59" name="Line 63"/>
            <p:cNvSpPr>
              <a:spLocks noChangeShapeType="1"/>
            </p:cNvSpPr>
            <p:nvPr/>
          </p:nvSpPr>
          <p:spPr bwMode="auto">
            <a:xfrm>
              <a:off x="4388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60" name="Line 64"/>
            <p:cNvSpPr>
              <a:spLocks noChangeShapeType="1"/>
            </p:cNvSpPr>
            <p:nvPr/>
          </p:nvSpPr>
          <p:spPr bwMode="auto">
            <a:xfrm>
              <a:off x="4397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61" name="Line 65"/>
            <p:cNvSpPr>
              <a:spLocks noChangeShapeType="1"/>
            </p:cNvSpPr>
            <p:nvPr/>
          </p:nvSpPr>
          <p:spPr bwMode="auto">
            <a:xfrm>
              <a:off x="4405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62" name="Line 66"/>
            <p:cNvSpPr>
              <a:spLocks noChangeShapeType="1"/>
            </p:cNvSpPr>
            <p:nvPr/>
          </p:nvSpPr>
          <p:spPr bwMode="auto">
            <a:xfrm>
              <a:off x="4416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63" name="Line 67"/>
            <p:cNvSpPr>
              <a:spLocks noChangeShapeType="1"/>
            </p:cNvSpPr>
            <p:nvPr/>
          </p:nvSpPr>
          <p:spPr bwMode="auto">
            <a:xfrm>
              <a:off x="4423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64" name="Line 68"/>
            <p:cNvSpPr>
              <a:spLocks noChangeShapeType="1"/>
            </p:cNvSpPr>
            <p:nvPr/>
          </p:nvSpPr>
          <p:spPr bwMode="auto">
            <a:xfrm>
              <a:off x="4432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65" name="Line 69"/>
            <p:cNvSpPr>
              <a:spLocks noChangeShapeType="1"/>
            </p:cNvSpPr>
            <p:nvPr/>
          </p:nvSpPr>
          <p:spPr bwMode="auto">
            <a:xfrm>
              <a:off x="4442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66" name="Line 70"/>
            <p:cNvSpPr>
              <a:spLocks noChangeShapeType="1"/>
            </p:cNvSpPr>
            <p:nvPr/>
          </p:nvSpPr>
          <p:spPr bwMode="auto">
            <a:xfrm>
              <a:off x="4450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67" name="Line 71"/>
            <p:cNvSpPr>
              <a:spLocks noChangeShapeType="1"/>
            </p:cNvSpPr>
            <p:nvPr/>
          </p:nvSpPr>
          <p:spPr bwMode="auto">
            <a:xfrm>
              <a:off x="4458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68" name="Line 72"/>
            <p:cNvSpPr>
              <a:spLocks noChangeShapeType="1"/>
            </p:cNvSpPr>
            <p:nvPr/>
          </p:nvSpPr>
          <p:spPr bwMode="auto">
            <a:xfrm>
              <a:off x="4468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69" name="Line 73"/>
            <p:cNvSpPr>
              <a:spLocks noChangeShapeType="1"/>
            </p:cNvSpPr>
            <p:nvPr/>
          </p:nvSpPr>
          <p:spPr bwMode="auto">
            <a:xfrm>
              <a:off x="4476" y="2070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70" name="Rectangle 74"/>
            <p:cNvSpPr>
              <a:spLocks noChangeArrowheads="1"/>
            </p:cNvSpPr>
            <p:nvPr/>
          </p:nvSpPr>
          <p:spPr bwMode="auto">
            <a:xfrm>
              <a:off x="4555" y="2042"/>
              <a:ext cx="31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71" name="Rectangle 75"/>
            <p:cNvSpPr>
              <a:spLocks noChangeArrowheads="1"/>
            </p:cNvSpPr>
            <p:nvPr/>
          </p:nvSpPr>
          <p:spPr bwMode="auto">
            <a:xfrm>
              <a:off x="4520" y="2045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72" name="Rectangle 76"/>
            <p:cNvSpPr>
              <a:spLocks noChangeArrowheads="1"/>
            </p:cNvSpPr>
            <p:nvPr/>
          </p:nvSpPr>
          <p:spPr bwMode="auto">
            <a:xfrm>
              <a:off x="4555" y="2073"/>
              <a:ext cx="31" cy="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73" name="Rectangle 77"/>
            <p:cNvSpPr>
              <a:spLocks noChangeArrowheads="1"/>
            </p:cNvSpPr>
            <p:nvPr/>
          </p:nvSpPr>
          <p:spPr bwMode="auto">
            <a:xfrm>
              <a:off x="4520" y="2075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74" name="Rectangle 78"/>
            <p:cNvSpPr>
              <a:spLocks noChangeArrowheads="1"/>
            </p:cNvSpPr>
            <p:nvPr/>
          </p:nvSpPr>
          <p:spPr bwMode="auto">
            <a:xfrm>
              <a:off x="4448" y="1968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75" name="Rectangle 79"/>
            <p:cNvSpPr>
              <a:spLocks noChangeArrowheads="1"/>
            </p:cNvSpPr>
            <p:nvPr/>
          </p:nvSpPr>
          <p:spPr bwMode="auto">
            <a:xfrm>
              <a:off x="4357" y="1774"/>
              <a:ext cx="133" cy="125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76" name="Rectangle 80"/>
            <p:cNvSpPr>
              <a:spLocks noChangeArrowheads="1"/>
            </p:cNvSpPr>
            <p:nvPr/>
          </p:nvSpPr>
          <p:spPr bwMode="auto">
            <a:xfrm>
              <a:off x="4403" y="1834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77" name="Rectangle 81"/>
            <p:cNvSpPr>
              <a:spLocks noChangeArrowheads="1"/>
            </p:cNvSpPr>
            <p:nvPr/>
          </p:nvSpPr>
          <p:spPr bwMode="auto">
            <a:xfrm>
              <a:off x="4449" y="1839"/>
              <a:ext cx="133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78" name="Rectangle 82"/>
            <p:cNvSpPr>
              <a:spLocks noChangeArrowheads="1"/>
            </p:cNvSpPr>
            <p:nvPr/>
          </p:nvSpPr>
          <p:spPr bwMode="auto">
            <a:xfrm>
              <a:off x="4494" y="1879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79" name="AutoShape 83"/>
            <p:cNvSpPr>
              <a:spLocks noChangeArrowheads="1"/>
            </p:cNvSpPr>
            <p:nvPr/>
          </p:nvSpPr>
          <p:spPr bwMode="auto">
            <a:xfrm>
              <a:off x="4859" y="1734"/>
              <a:ext cx="304" cy="253"/>
            </a:xfrm>
            <a:prstGeom prst="roundRect">
              <a:avLst>
                <a:gd name="adj" fmla="val 12458"/>
              </a:avLst>
            </a:prstGeom>
            <a:solidFill>
              <a:srgbClr val="00FF00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80" name="AutoShape 84"/>
            <p:cNvSpPr>
              <a:spLocks noChangeArrowheads="1"/>
            </p:cNvSpPr>
            <p:nvPr/>
          </p:nvSpPr>
          <p:spPr bwMode="auto">
            <a:xfrm>
              <a:off x="4895" y="1765"/>
              <a:ext cx="231" cy="191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81" name="Line 85"/>
            <p:cNvSpPr>
              <a:spLocks noChangeShapeType="1"/>
            </p:cNvSpPr>
            <p:nvPr/>
          </p:nvSpPr>
          <p:spPr bwMode="auto">
            <a:xfrm>
              <a:off x="4928" y="1998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82" name="Line 86"/>
            <p:cNvSpPr>
              <a:spLocks noChangeShapeType="1"/>
            </p:cNvSpPr>
            <p:nvPr/>
          </p:nvSpPr>
          <p:spPr bwMode="auto">
            <a:xfrm>
              <a:off x="5095" y="1998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83" name="Rectangle 87"/>
            <p:cNvSpPr>
              <a:spLocks noChangeArrowheads="1"/>
            </p:cNvSpPr>
            <p:nvPr/>
          </p:nvSpPr>
          <p:spPr bwMode="auto">
            <a:xfrm>
              <a:off x="4842" y="2023"/>
              <a:ext cx="338" cy="8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84" name="Line 88"/>
            <p:cNvSpPr>
              <a:spLocks noChangeShapeType="1"/>
            </p:cNvSpPr>
            <p:nvPr/>
          </p:nvSpPr>
          <p:spPr bwMode="auto">
            <a:xfrm>
              <a:off x="4857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85" name="Line 89"/>
            <p:cNvSpPr>
              <a:spLocks noChangeShapeType="1"/>
            </p:cNvSpPr>
            <p:nvPr/>
          </p:nvSpPr>
          <p:spPr bwMode="auto">
            <a:xfrm>
              <a:off x="4867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86" name="Line 90"/>
            <p:cNvSpPr>
              <a:spLocks noChangeShapeType="1"/>
            </p:cNvSpPr>
            <p:nvPr/>
          </p:nvSpPr>
          <p:spPr bwMode="auto">
            <a:xfrm>
              <a:off x="4875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87" name="Line 91"/>
            <p:cNvSpPr>
              <a:spLocks noChangeShapeType="1"/>
            </p:cNvSpPr>
            <p:nvPr/>
          </p:nvSpPr>
          <p:spPr bwMode="auto">
            <a:xfrm>
              <a:off x="4884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88" name="Line 92"/>
            <p:cNvSpPr>
              <a:spLocks noChangeShapeType="1"/>
            </p:cNvSpPr>
            <p:nvPr/>
          </p:nvSpPr>
          <p:spPr bwMode="auto">
            <a:xfrm>
              <a:off x="4894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89" name="Line 93"/>
            <p:cNvSpPr>
              <a:spLocks noChangeShapeType="1"/>
            </p:cNvSpPr>
            <p:nvPr/>
          </p:nvSpPr>
          <p:spPr bwMode="auto">
            <a:xfrm>
              <a:off x="4902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90" name="Line 94"/>
            <p:cNvSpPr>
              <a:spLocks noChangeShapeType="1"/>
            </p:cNvSpPr>
            <p:nvPr/>
          </p:nvSpPr>
          <p:spPr bwMode="auto">
            <a:xfrm>
              <a:off x="4911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91" name="Line 95"/>
            <p:cNvSpPr>
              <a:spLocks noChangeShapeType="1"/>
            </p:cNvSpPr>
            <p:nvPr/>
          </p:nvSpPr>
          <p:spPr bwMode="auto">
            <a:xfrm>
              <a:off x="4920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92" name="Line 96"/>
            <p:cNvSpPr>
              <a:spLocks noChangeShapeType="1"/>
            </p:cNvSpPr>
            <p:nvPr/>
          </p:nvSpPr>
          <p:spPr bwMode="auto">
            <a:xfrm>
              <a:off x="4928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93" name="Line 97"/>
            <p:cNvSpPr>
              <a:spLocks noChangeShapeType="1"/>
            </p:cNvSpPr>
            <p:nvPr/>
          </p:nvSpPr>
          <p:spPr bwMode="auto">
            <a:xfrm>
              <a:off x="4937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94" name="Line 98"/>
            <p:cNvSpPr>
              <a:spLocks noChangeShapeType="1"/>
            </p:cNvSpPr>
            <p:nvPr/>
          </p:nvSpPr>
          <p:spPr bwMode="auto">
            <a:xfrm>
              <a:off x="4947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95" name="Line 99"/>
            <p:cNvSpPr>
              <a:spLocks noChangeShapeType="1"/>
            </p:cNvSpPr>
            <p:nvPr/>
          </p:nvSpPr>
          <p:spPr bwMode="auto">
            <a:xfrm>
              <a:off x="4955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96" name="Line 100"/>
            <p:cNvSpPr>
              <a:spLocks noChangeShapeType="1"/>
            </p:cNvSpPr>
            <p:nvPr/>
          </p:nvSpPr>
          <p:spPr bwMode="auto">
            <a:xfrm>
              <a:off x="4964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97" name="Line 101"/>
            <p:cNvSpPr>
              <a:spLocks noChangeShapeType="1"/>
            </p:cNvSpPr>
            <p:nvPr/>
          </p:nvSpPr>
          <p:spPr bwMode="auto">
            <a:xfrm>
              <a:off x="4973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98" name="Line 102"/>
            <p:cNvSpPr>
              <a:spLocks noChangeShapeType="1"/>
            </p:cNvSpPr>
            <p:nvPr/>
          </p:nvSpPr>
          <p:spPr bwMode="auto">
            <a:xfrm>
              <a:off x="4982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99" name="Line 103"/>
            <p:cNvSpPr>
              <a:spLocks noChangeShapeType="1"/>
            </p:cNvSpPr>
            <p:nvPr/>
          </p:nvSpPr>
          <p:spPr bwMode="auto">
            <a:xfrm>
              <a:off x="4991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00" name="Line 104"/>
            <p:cNvSpPr>
              <a:spLocks noChangeShapeType="1"/>
            </p:cNvSpPr>
            <p:nvPr/>
          </p:nvSpPr>
          <p:spPr bwMode="auto">
            <a:xfrm>
              <a:off x="4999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01" name="Line 105"/>
            <p:cNvSpPr>
              <a:spLocks noChangeShapeType="1"/>
            </p:cNvSpPr>
            <p:nvPr/>
          </p:nvSpPr>
          <p:spPr bwMode="auto">
            <a:xfrm>
              <a:off x="5008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02" name="Line 106"/>
            <p:cNvSpPr>
              <a:spLocks noChangeShapeType="1"/>
            </p:cNvSpPr>
            <p:nvPr/>
          </p:nvSpPr>
          <p:spPr bwMode="auto">
            <a:xfrm>
              <a:off x="5017" y="2075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03" name="Rectangle 107"/>
            <p:cNvSpPr>
              <a:spLocks noChangeArrowheads="1"/>
            </p:cNvSpPr>
            <p:nvPr/>
          </p:nvSpPr>
          <p:spPr bwMode="auto">
            <a:xfrm>
              <a:off x="5096" y="2048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04" name="Rectangle 108"/>
            <p:cNvSpPr>
              <a:spLocks noChangeArrowheads="1"/>
            </p:cNvSpPr>
            <p:nvPr/>
          </p:nvSpPr>
          <p:spPr bwMode="auto">
            <a:xfrm>
              <a:off x="5060" y="2050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05" name="Rectangle 109"/>
            <p:cNvSpPr>
              <a:spLocks noChangeArrowheads="1"/>
            </p:cNvSpPr>
            <p:nvPr/>
          </p:nvSpPr>
          <p:spPr bwMode="auto">
            <a:xfrm>
              <a:off x="5096" y="2078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06" name="Rectangle 110"/>
            <p:cNvSpPr>
              <a:spLocks noChangeArrowheads="1"/>
            </p:cNvSpPr>
            <p:nvPr/>
          </p:nvSpPr>
          <p:spPr bwMode="auto">
            <a:xfrm>
              <a:off x="5060" y="2081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07" name="Freeform 111"/>
            <p:cNvSpPr>
              <a:spLocks/>
            </p:cNvSpPr>
            <p:nvPr/>
          </p:nvSpPr>
          <p:spPr bwMode="auto">
            <a:xfrm>
              <a:off x="4814" y="2130"/>
              <a:ext cx="396" cy="7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6"/>
                </a:cxn>
                <a:cxn ang="0">
                  <a:pos x="0" y="76"/>
                </a:cxn>
                <a:cxn ang="0">
                  <a:pos x="26" y="0"/>
                </a:cxn>
              </a:cxnLst>
              <a:rect l="0" t="0" r="r" b="b"/>
              <a:pathLst>
                <a:path w="396" h="77">
                  <a:moveTo>
                    <a:pt x="26" y="0"/>
                  </a:moveTo>
                  <a:lnTo>
                    <a:pt x="369" y="0"/>
                  </a:lnTo>
                  <a:lnTo>
                    <a:pt x="395" y="76"/>
                  </a:lnTo>
                  <a:lnTo>
                    <a:pt x="0" y="7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408" name="Freeform 112"/>
            <p:cNvSpPr>
              <a:spLocks/>
            </p:cNvSpPr>
            <p:nvPr/>
          </p:nvSpPr>
          <p:spPr bwMode="auto">
            <a:xfrm>
              <a:off x="4814" y="2207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409" name="Line 113"/>
            <p:cNvSpPr>
              <a:spLocks noChangeShapeType="1"/>
            </p:cNvSpPr>
            <p:nvPr/>
          </p:nvSpPr>
          <p:spPr bwMode="auto">
            <a:xfrm>
              <a:off x="5119" y="2137"/>
              <a:ext cx="4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10" name="Line 114"/>
            <p:cNvSpPr>
              <a:spLocks noChangeShapeType="1"/>
            </p:cNvSpPr>
            <p:nvPr/>
          </p:nvSpPr>
          <p:spPr bwMode="auto">
            <a:xfrm>
              <a:off x="5122" y="2153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11" name="Line 115"/>
            <p:cNvSpPr>
              <a:spLocks noChangeShapeType="1"/>
            </p:cNvSpPr>
            <p:nvPr/>
          </p:nvSpPr>
          <p:spPr bwMode="auto">
            <a:xfrm>
              <a:off x="5125" y="2167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12" name="Line 116"/>
            <p:cNvSpPr>
              <a:spLocks noChangeShapeType="1"/>
            </p:cNvSpPr>
            <p:nvPr/>
          </p:nvSpPr>
          <p:spPr bwMode="auto">
            <a:xfrm>
              <a:off x="5128" y="2182"/>
              <a:ext cx="4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13" name="Line 117"/>
            <p:cNvSpPr>
              <a:spLocks noChangeShapeType="1"/>
            </p:cNvSpPr>
            <p:nvPr/>
          </p:nvSpPr>
          <p:spPr bwMode="auto">
            <a:xfrm>
              <a:off x="5159" y="2198"/>
              <a:ext cx="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14" name="Line 118"/>
            <p:cNvSpPr>
              <a:spLocks noChangeShapeType="1"/>
            </p:cNvSpPr>
            <p:nvPr/>
          </p:nvSpPr>
          <p:spPr bwMode="auto">
            <a:xfrm>
              <a:off x="5119" y="2144"/>
              <a:ext cx="0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15" name="Line 119"/>
            <p:cNvSpPr>
              <a:spLocks noChangeShapeType="1"/>
            </p:cNvSpPr>
            <p:nvPr/>
          </p:nvSpPr>
          <p:spPr bwMode="auto">
            <a:xfrm>
              <a:off x="5138" y="2144"/>
              <a:ext cx="3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16" name="Line 120"/>
            <p:cNvSpPr>
              <a:spLocks noChangeShapeType="1"/>
            </p:cNvSpPr>
            <p:nvPr/>
          </p:nvSpPr>
          <p:spPr bwMode="auto">
            <a:xfrm>
              <a:off x="5155" y="2144"/>
              <a:ext cx="4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17" name="Line 121"/>
            <p:cNvSpPr>
              <a:spLocks noChangeShapeType="1"/>
            </p:cNvSpPr>
            <p:nvPr/>
          </p:nvSpPr>
          <p:spPr bwMode="auto">
            <a:xfrm>
              <a:off x="5173" y="2144"/>
              <a:ext cx="9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18" name="Rectangle 122"/>
            <p:cNvSpPr>
              <a:spLocks noChangeArrowheads="1"/>
            </p:cNvSpPr>
            <p:nvPr/>
          </p:nvSpPr>
          <p:spPr bwMode="auto">
            <a:xfrm>
              <a:off x="4989" y="1974"/>
              <a:ext cx="45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19" name="Rectangle 123"/>
            <p:cNvSpPr>
              <a:spLocks noChangeArrowheads="1"/>
            </p:cNvSpPr>
            <p:nvPr/>
          </p:nvSpPr>
          <p:spPr bwMode="auto">
            <a:xfrm>
              <a:off x="4897" y="1778"/>
              <a:ext cx="135" cy="12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20" name="Rectangle 124"/>
            <p:cNvSpPr>
              <a:spLocks noChangeArrowheads="1"/>
            </p:cNvSpPr>
            <p:nvPr/>
          </p:nvSpPr>
          <p:spPr bwMode="auto">
            <a:xfrm>
              <a:off x="4943" y="1841"/>
              <a:ext cx="46" cy="28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21" name="Rectangle 125"/>
            <p:cNvSpPr>
              <a:spLocks noChangeArrowheads="1"/>
            </p:cNvSpPr>
            <p:nvPr/>
          </p:nvSpPr>
          <p:spPr bwMode="auto">
            <a:xfrm>
              <a:off x="4976" y="1790"/>
              <a:ext cx="133" cy="8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22" name="Rectangle 126"/>
            <p:cNvSpPr>
              <a:spLocks noChangeArrowheads="1"/>
            </p:cNvSpPr>
            <p:nvPr/>
          </p:nvSpPr>
          <p:spPr bwMode="auto">
            <a:xfrm>
              <a:off x="5035" y="1885"/>
              <a:ext cx="46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23" name="Line 127"/>
            <p:cNvSpPr>
              <a:spLocks noChangeShapeType="1"/>
            </p:cNvSpPr>
            <p:nvPr/>
          </p:nvSpPr>
          <p:spPr bwMode="auto">
            <a:xfrm>
              <a:off x="4865" y="2137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24" name="Line 128"/>
            <p:cNvSpPr>
              <a:spLocks noChangeShapeType="1"/>
            </p:cNvSpPr>
            <p:nvPr/>
          </p:nvSpPr>
          <p:spPr bwMode="auto">
            <a:xfrm>
              <a:off x="4860" y="2153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25" name="Line 129"/>
            <p:cNvSpPr>
              <a:spLocks noChangeShapeType="1"/>
            </p:cNvSpPr>
            <p:nvPr/>
          </p:nvSpPr>
          <p:spPr bwMode="auto">
            <a:xfrm>
              <a:off x="4857" y="2167"/>
              <a:ext cx="21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26" name="Line 130"/>
            <p:cNvSpPr>
              <a:spLocks noChangeShapeType="1"/>
            </p:cNvSpPr>
            <p:nvPr/>
          </p:nvSpPr>
          <p:spPr bwMode="auto">
            <a:xfrm>
              <a:off x="4850" y="2182"/>
              <a:ext cx="2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27" name="Line 131"/>
            <p:cNvSpPr>
              <a:spLocks noChangeShapeType="1"/>
            </p:cNvSpPr>
            <p:nvPr/>
          </p:nvSpPr>
          <p:spPr bwMode="auto">
            <a:xfrm>
              <a:off x="5038" y="2144"/>
              <a:ext cx="1" cy="34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28" name="Line 132"/>
            <p:cNvSpPr>
              <a:spLocks noChangeShapeType="1"/>
            </p:cNvSpPr>
            <p:nvPr/>
          </p:nvSpPr>
          <p:spPr bwMode="auto">
            <a:xfrm>
              <a:off x="5056" y="2144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29" name="Line 133"/>
            <p:cNvSpPr>
              <a:spLocks noChangeShapeType="1"/>
            </p:cNvSpPr>
            <p:nvPr/>
          </p:nvSpPr>
          <p:spPr bwMode="auto">
            <a:xfrm>
              <a:off x="5073" y="2144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30" name="Freeform 134"/>
            <p:cNvSpPr>
              <a:spLocks/>
            </p:cNvSpPr>
            <p:nvPr/>
          </p:nvSpPr>
          <p:spPr bwMode="auto">
            <a:xfrm>
              <a:off x="3744" y="2124"/>
              <a:ext cx="397" cy="7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0" y="0"/>
                </a:cxn>
                <a:cxn ang="0">
                  <a:pos x="396" y="77"/>
                </a:cxn>
                <a:cxn ang="0">
                  <a:pos x="0" y="77"/>
                </a:cxn>
                <a:cxn ang="0">
                  <a:pos x="27" y="0"/>
                </a:cxn>
              </a:cxnLst>
              <a:rect l="0" t="0" r="r" b="b"/>
              <a:pathLst>
                <a:path w="397" h="78">
                  <a:moveTo>
                    <a:pt x="27" y="0"/>
                  </a:moveTo>
                  <a:lnTo>
                    <a:pt x="370" y="0"/>
                  </a:lnTo>
                  <a:lnTo>
                    <a:pt x="396" y="77"/>
                  </a:lnTo>
                  <a:lnTo>
                    <a:pt x="0" y="77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431" name="Freeform 135"/>
            <p:cNvSpPr>
              <a:spLocks/>
            </p:cNvSpPr>
            <p:nvPr/>
          </p:nvSpPr>
          <p:spPr bwMode="auto">
            <a:xfrm>
              <a:off x="3744" y="2201"/>
              <a:ext cx="39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6" y="15"/>
                </a:cxn>
                <a:cxn ang="0">
                  <a:pos x="396" y="0"/>
                </a:cxn>
              </a:cxnLst>
              <a:rect l="0" t="0" r="r" b="b"/>
              <a:pathLst>
                <a:path w="397" h="16">
                  <a:moveTo>
                    <a:pt x="0" y="0"/>
                  </a:moveTo>
                  <a:lnTo>
                    <a:pt x="0" y="15"/>
                  </a:lnTo>
                  <a:lnTo>
                    <a:pt x="396" y="15"/>
                  </a:lnTo>
                  <a:lnTo>
                    <a:pt x="39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432" name="Line 136"/>
            <p:cNvSpPr>
              <a:spLocks noChangeShapeType="1"/>
            </p:cNvSpPr>
            <p:nvPr/>
          </p:nvSpPr>
          <p:spPr bwMode="auto">
            <a:xfrm>
              <a:off x="3795" y="2130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33" name="Line 137"/>
            <p:cNvSpPr>
              <a:spLocks noChangeShapeType="1"/>
            </p:cNvSpPr>
            <p:nvPr/>
          </p:nvSpPr>
          <p:spPr bwMode="auto">
            <a:xfrm>
              <a:off x="3791" y="2146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34" name="Line 138"/>
            <p:cNvSpPr>
              <a:spLocks noChangeShapeType="1"/>
            </p:cNvSpPr>
            <p:nvPr/>
          </p:nvSpPr>
          <p:spPr bwMode="auto">
            <a:xfrm>
              <a:off x="3786" y="2161"/>
              <a:ext cx="21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35" name="Line 139"/>
            <p:cNvSpPr>
              <a:spLocks noChangeShapeType="1"/>
            </p:cNvSpPr>
            <p:nvPr/>
          </p:nvSpPr>
          <p:spPr bwMode="auto">
            <a:xfrm>
              <a:off x="3781" y="2177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36" name="Line 140"/>
            <p:cNvSpPr>
              <a:spLocks noChangeShapeType="1"/>
            </p:cNvSpPr>
            <p:nvPr/>
          </p:nvSpPr>
          <p:spPr bwMode="auto">
            <a:xfrm>
              <a:off x="3776" y="2192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37" name="Line 141"/>
            <p:cNvSpPr>
              <a:spLocks noChangeShapeType="1"/>
            </p:cNvSpPr>
            <p:nvPr/>
          </p:nvSpPr>
          <p:spPr bwMode="auto">
            <a:xfrm flipH="1">
              <a:off x="3768" y="2138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38" name="Line 142"/>
            <p:cNvSpPr>
              <a:spLocks noChangeShapeType="1"/>
            </p:cNvSpPr>
            <p:nvPr/>
          </p:nvSpPr>
          <p:spPr bwMode="auto">
            <a:xfrm flipH="1">
              <a:off x="3789" y="2138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39" name="Line 143"/>
            <p:cNvSpPr>
              <a:spLocks noChangeShapeType="1"/>
            </p:cNvSpPr>
            <p:nvPr/>
          </p:nvSpPr>
          <p:spPr bwMode="auto">
            <a:xfrm flipH="1">
              <a:off x="3809" y="2138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40" name="Line 144"/>
            <p:cNvSpPr>
              <a:spLocks noChangeShapeType="1"/>
            </p:cNvSpPr>
            <p:nvPr/>
          </p:nvSpPr>
          <p:spPr bwMode="auto">
            <a:xfrm flipH="1">
              <a:off x="3831" y="2138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41" name="Line 145"/>
            <p:cNvSpPr>
              <a:spLocks noChangeShapeType="1"/>
            </p:cNvSpPr>
            <p:nvPr/>
          </p:nvSpPr>
          <p:spPr bwMode="auto">
            <a:xfrm flipH="1">
              <a:off x="3852" y="2138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42" name="Line 146"/>
            <p:cNvSpPr>
              <a:spLocks noChangeShapeType="1"/>
            </p:cNvSpPr>
            <p:nvPr/>
          </p:nvSpPr>
          <p:spPr bwMode="auto">
            <a:xfrm flipH="1">
              <a:off x="3870" y="2138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43" name="Line 147"/>
            <p:cNvSpPr>
              <a:spLocks noChangeShapeType="1"/>
            </p:cNvSpPr>
            <p:nvPr/>
          </p:nvSpPr>
          <p:spPr bwMode="auto">
            <a:xfrm flipH="1">
              <a:off x="3890" y="2138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44" name="Line 148"/>
            <p:cNvSpPr>
              <a:spLocks noChangeShapeType="1"/>
            </p:cNvSpPr>
            <p:nvPr/>
          </p:nvSpPr>
          <p:spPr bwMode="auto">
            <a:xfrm flipH="1">
              <a:off x="3907" y="2138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45" name="Line 149"/>
            <p:cNvSpPr>
              <a:spLocks noChangeShapeType="1"/>
            </p:cNvSpPr>
            <p:nvPr/>
          </p:nvSpPr>
          <p:spPr bwMode="auto">
            <a:xfrm>
              <a:off x="3929" y="2138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46" name="Line 150"/>
            <p:cNvSpPr>
              <a:spLocks noChangeShapeType="1"/>
            </p:cNvSpPr>
            <p:nvPr/>
          </p:nvSpPr>
          <p:spPr bwMode="auto">
            <a:xfrm>
              <a:off x="3949" y="2138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47" name="Line 151"/>
            <p:cNvSpPr>
              <a:spLocks noChangeShapeType="1"/>
            </p:cNvSpPr>
            <p:nvPr/>
          </p:nvSpPr>
          <p:spPr bwMode="auto">
            <a:xfrm>
              <a:off x="3967" y="2138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48" name="Line 152"/>
            <p:cNvSpPr>
              <a:spLocks noChangeShapeType="1"/>
            </p:cNvSpPr>
            <p:nvPr/>
          </p:nvSpPr>
          <p:spPr bwMode="auto">
            <a:xfrm>
              <a:off x="3986" y="2138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49" name="Line 153"/>
            <p:cNvSpPr>
              <a:spLocks noChangeShapeType="1"/>
            </p:cNvSpPr>
            <p:nvPr/>
          </p:nvSpPr>
          <p:spPr bwMode="auto">
            <a:xfrm>
              <a:off x="4004" y="2138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50" name="Line 154"/>
            <p:cNvSpPr>
              <a:spLocks noChangeShapeType="1"/>
            </p:cNvSpPr>
            <p:nvPr/>
          </p:nvSpPr>
          <p:spPr bwMode="auto">
            <a:xfrm>
              <a:off x="4050" y="2130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51" name="Line 155"/>
            <p:cNvSpPr>
              <a:spLocks noChangeShapeType="1"/>
            </p:cNvSpPr>
            <p:nvPr/>
          </p:nvSpPr>
          <p:spPr bwMode="auto">
            <a:xfrm>
              <a:off x="4052" y="2146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52" name="Line 156"/>
            <p:cNvSpPr>
              <a:spLocks noChangeShapeType="1"/>
            </p:cNvSpPr>
            <p:nvPr/>
          </p:nvSpPr>
          <p:spPr bwMode="auto">
            <a:xfrm>
              <a:off x="4055" y="2161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53" name="Line 157"/>
            <p:cNvSpPr>
              <a:spLocks noChangeShapeType="1"/>
            </p:cNvSpPr>
            <p:nvPr/>
          </p:nvSpPr>
          <p:spPr bwMode="auto">
            <a:xfrm>
              <a:off x="4059" y="2177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54" name="Line 158"/>
            <p:cNvSpPr>
              <a:spLocks noChangeShapeType="1"/>
            </p:cNvSpPr>
            <p:nvPr/>
          </p:nvSpPr>
          <p:spPr bwMode="auto">
            <a:xfrm>
              <a:off x="4061" y="2192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55" name="Line 159"/>
            <p:cNvSpPr>
              <a:spLocks noChangeShapeType="1"/>
            </p:cNvSpPr>
            <p:nvPr/>
          </p:nvSpPr>
          <p:spPr bwMode="auto">
            <a:xfrm>
              <a:off x="4050" y="2138"/>
              <a:ext cx="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56" name="Line 160"/>
            <p:cNvSpPr>
              <a:spLocks noChangeShapeType="1"/>
            </p:cNvSpPr>
            <p:nvPr/>
          </p:nvSpPr>
          <p:spPr bwMode="auto">
            <a:xfrm>
              <a:off x="4068" y="2138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57" name="Line 161"/>
            <p:cNvSpPr>
              <a:spLocks noChangeShapeType="1"/>
            </p:cNvSpPr>
            <p:nvPr/>
          </p:nvSpPr>
          <p:spPr bwMode="auto">
            <a:xfrm>
              <a:off x="4086" y="2138"/>
              <a:ext cx="5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58" name="Line 162"/>
            <p:cNvSpPr>
              <a:spLocks noChangeShapeType="1"/>
            </p:cNvSpPr>
            <p:nvPr/>
          </p:nvSpPr>
          <p:spPr bwMode="auto">
            <a:xfrm>
              <a:off x="4102" y="2138"/>
              <a:ext cx="1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59" name="Freeform 163"/>
            <p:cNvSpPr>
              <a:spLocks/>
            </p:cNvSpPr>
            <p:nvPr/>
          </p:nvSpPr>
          <p:spPr bwMode="auto">
            <a:xfrm>
              <a:off x="4273" y="2124"/>
              <a:ext cx="396" cy="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7"/>
                </a:cxn>
                <a:cxn ang="0">
                  <a:pos x="0" y="77"/>
                </a:cxn>
                <a:cxn ang="0">
                  <a:pos x="26" y="0"/>
                </a:cxn>
              </a:cxnLst>
              <a:rect l="0" t="0" r="r" b="b"/>
              <a:pathLst>
                <a:path w="396" h="78">
                  <a:moveTo>
                    <a:pt x="26" y="0"/>
                  </a:moveTo>
                  <a:lnTo>
                    <a:pt x="369" y="0"/>
                  </a:lnTo>
                  <a:lnTo>
                    <a:pt x="395" y="77"/>
                  </a:lnTo>
                  <a:lnTo>
                    <a:pt x="0" y="77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460" name="Freeform 164"/>
            <p:cNvSpPr>
              <a:spLocks/>
            </p:cNvSpPr>
            <p:nvPr/>
          </p:nvSpPr>
          <p:spPr bwMode="auto">
            <a:xfrm>
              <a:off x="4273" y="2201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461" name="Line 165"/>
            <p:cNvSpPr>
              <a:spLocks noChangeShapeType="1"/>
            </p:cNvSpPr>
            <p:nvPr/>
          </p:nvSpPr>
          <p:spPr bwMode="auto">
            <a:xfrm>
              <a:off x="4324" y="2130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62" name="Line 166"/>
            <p:cNvSpPr>
              <a:spLocks noChangeShapeType="1"/>
            </p:cNvSpPr>
            <p:nvPr/>
          </p:nvSpPr>
          <p:spPr bwMode="auto">
            <a:xfrm>
              <a:off x="4319" y="2146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63" name="Line 167"/>
            <p:cNvSpPr>
              <a:spLocks noChangeShapeType="1"/>
            </p:cNvSpPr>
            <p:nvPr/>
          </p:nvSpPr>
          <p:spPr bwMode="auto">
            <a:xfrm>
              <a:off x="4315" y="2161"/>
              <a:ext cx="21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64" name="Line 168"/>
            <p:cNvSpPr>
              <a:spLocks noChangeShapeType="1"/>
            </p:cNvSpPr>
            <p:nvPr/>
          </p:nvSpPr>
          <p:spPr bwMode="auto">
            <a:xfrm>
              <a:off x="4310" y="2177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65" name="Line 169"/>
            <p:cNvSpPr>
              <a:spLocks noChangeShapeType="1"/>
            </p:cNvSpPr>
            <p:nvPr/>
          </p:nvSpPr>
          <p:spPr bwMode="auto">
            <a:xfrm>
              <a:off x="4304" y="2192"/>
              <a:ext cx="230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66" name="Line 170"/>
            <p:cNvSpPr>
              <a:spLocks noChangeShapeType="1"/>
            </p:cNvSpPr>
            <p:nvPr/>
          </p:nvSpPr>
          <p:spPr bwMode="auto">
            <a:xfrm flipH="1">
              <a:off x="4296" y="2138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67" name="Line 171"/>
            <p:cNvSpPr>
              <a:spLocks noChangeShapeType="1"/>
            </p:cNvSpPr>
            <p:nvPr/>
          </p:nvSpPr>
          <p:spPr bwMode="auto">
            <a:xfrm flipH="1">
              <a:off x="4319" y="2138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68" name="Line 172"/>
            <p:cNvSpPr>
              <a:spLocks noChangeShapeType="1"/>
            </p:cNvSpPr>
            <p:nvPr/>
          </p:nvSpPr>
          <p:spPr bwMode="auto">
            <a:xfrm flipH="1">
              <a:off x="4337" y="2138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69" name="Line 173"/>
            <p:cNvSpPr>
              <a:spLocks noChangeShapeType="1"/>
            </p:cNvSpPr>
            <p:nvPr/>
          </p:nvSpPr>
          <p:spPr bwMode="auto">
            <a:xfrm flipH="1">
              <a:off x="4360" y="2138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70" name="Line 174"/>
            <p:cNvSpPr>
              <a:spLocks noChangeShapeType="1"/>
            </p:cNvSpPr>
            <p:nvPr/>
          </p:nvSpPr>
          <p:spPr bwMode="auto">
            <a:xfrm flipH="1">
              <a:off x="4380" y="2138"/>
              <a:ext cx="12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71" name="Line 175"/>
            <p:cNvSpPr>
              <a:spLocks noChangeShapeType="1"/>
            </p:cNvSpPr>
            <p:nvPr/>
          </p:nvSpPr>
          <p:spPr bwMode="auto">
            <a:xfrm flipH="1">
              <a:off x="4399" y="2138"/>
              <a:ext cx="1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72" name="Line 176"/>
            <p:cNvSpPr>
              <a:spLocks noChangeShapeType="1"/>
            </p:cNvSpPr>
            <p:nvPr/>
          </p:nvSpPr>
          <p:spPr bwMode="auto">
            <a:xfrm flipH="1">
              <a:off x="4418" y="2138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73" name="Line 177"/>
            <p:cNvSpPr>
              <a:spLocks noChangeShapeType="1"/>
            </p:cNvSpPr>
            <p:nvPr/>
          </p:nvSpPr>
          <p:spPr bwMode="auto">
            <a:xfrm>
              <a:off x="4441" y="2138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74" name="Line 178"/>
            <p:cNvSpPr>
              <a:spLocks noChangeShapeType="1"/>
            </p:cNvSpPr>
            <p:nvPr/>
          </p:nvSpPr>
          <p:spPr bwMode="auto">
            <a:xfrm>
              <a:off x="4458" y="2138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75" name="Line 179"/>
            <p:cNvSpPr>
              <a:spLocks noChangeShapeType="1"/>
            </p:cNvSpPr>
            <p:nvPr/>
          </p:nvSpPr>
          <p:spPr bwMode="auto">
            <a:xfrm>
              <a:off x="4477" y="2138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76" name="Line 180"/>
            <p:cNvSpPr>
              <a:spLocks noChangeShapeType="1"/>
            </p:cNvSpPr>
            <p:nvPr/>
          </p:nvSpPr>
          <p:spPr bwMode="auto">
            <a:xfrm>
              <a:off x="4496" y="2138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77" name="Line 181"/>
            <p:cNvSpPr>
              <a:spLocks noChangeShapeType="1"/>
            </p:cNvSpPr>
            <p:nvPr/>
          </p:nvSpPr>
          <p:spPr bwMode="auto">
            <a:xfrm>
              <a:off x="4515" y="2138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78" name="Line 182"/>
            <p:cNvSpPr>
              <a:spLocks noChangeShapeType="1"/>
            </p:cNvSpPr>
            <p:nvPr/>
          </p:nvSpPr>
          <p:spPr bwMode="auto">
            <a:xfrm>
              <a:off x="4532" y="2138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79" name="Line 183"/>
            <p:cNvSpPr>
              <a:spLocks noChangeShapeType="1"/>
            </p:cNvSpPr>
            <p:nvPr/>
          </p:nvSpPr>
          <p:spPr bwMode="auto">
            <a:xfrm>
              <a:off x="4579" y="2130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80" name="Line 184"/>
            <p:cNvSpPr>
              <a:spLocks noChangeShapeType="1"/>
            </p:cNvSpPr>
            <p:nvPr/>
          </p:nvSpPr>
          <p:spPr bwMode="auto">
            <a:xfrm>
              <a:off x="4581" y="2146"/>
              <a:ext cx="4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81" name="Line 185"/>
            <p:cNvSpPr>
              <a:spLocks noChangeShapeType="1"/>
            </p:cNvSpPr>
            <p:nvPr/>
          </p:nvSpPr>
          <p:spPr bwMode="auto">
            <a:xfrm>
              <a:off x="4584" y="2161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82" name="Line 186"/>
            <p:cNvSpPr>
              <a:spLocks noChangeShapeType="1"/>
            </p:cNvSpPr>
            <p:nvPr/>
          </p:nvSpPr>
          <p:spPr bwMode="auto">
            <a:xfrm>
              <a:off x="4589" y="2177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83" name="Line 187"/>
            <p:cNvSpPr>
              <a:spLocks noChangeShapeType="1"/>
            </p:cNvSpPr>
            <p:nvPr/>
          </p:nvSpPr>
          <p:spPr bwMode="auto">
            <a:xfrm>
              <a:off x="4589" y="2192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84" name="Line 188"/>
            <p:cNvSpPr>
              <a:spLocks noChangeShapeType="1"/>
            </p:cNvSpPr>
            <p:nvPr/>
          </p:nvSpPr>
          <p:spPr bwMode="auto">
            <a:xfrm>
              <a:off x="4575" y="2138"/>
              <a:ext cx="7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85" name="Line 189"/>
            <p:cNvSpPr>
              <a:spLocks noChangeShapeType="1"/>
            </p:cNvSpPr>
            <p:nvPr/>
          </p:nvSpPr>
          <p:spPr bwMode="auto">
            <a:xfrm>
              <a:off x="4596" y="2138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86" name="Line 190"/>
            <p:cNvSpPr>
              <a:spLocks noChangeShapeType="1"/>
            </p:cNvSpPr>
            <p:nvPr/>
          </p:nvSpPr>
          <p:spPr bwMode="auto">
            <a:xfrm>
              <a:off x="4615" y="2138"/>
              <a:ext cx="4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87" name="Line 191"/>
            <p:cNvSpPr>
              <a:spLocks noChangeShapeType="1"/>
            </p:cNvSpPr>
            <p:nvPr/>
          </p:nvSpPr>
          <p:spPr bwMode="auto">
            <a:xfrm>
              <a:off x="4632" y="2138"/>
              <a:ext cx="8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88" name="Line 192"/>
            <p:cNvSpPr>
              <a:spLocks noChangeShapeType="1"/>
            </p:cNvSpPr>
            <p:nvPr/>
          </p:nvSpPr>
          <p:spPr bwMode="auto">
            <a:xfrm flipH="1">
              <a:off x="4837" y="2145"/>
              <a:ext cx="24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89" name="Line 193"/>
            <p:cNvSpPr>
              <a:spLocks noChangeShapeType="1"/>
            </p:cNvSpPr>
            <p:nvPr/>
          </p:nvSpPr>
          <p:spPr bwMode="auto">
            <a:xfrm flipH="1">
              <a:off x="4859" y="2145"/>
              <a:ext cx="20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90" name="Line 194"/>
            <p:cNvSpPr>
              <a:spLocks noChangeShapeType="1"/>
            </p:cNvSpPr>
            <p:nvPr/>
          </p:nvSpPr>
          <p:spPr bwMode="auto">
            <a:xfrm flipH="1">
              <a:off x="4878" y="2145"/>
              <a:ext cx="19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91" name="Line 195"/>
            <p:cNvSpPr>
              <a:spLocks noChangeShapeType="1"/>
            </p:cNvSpPr>
            <p:nvPr/>
          </p:nvSpPr>
          <p:spPr bwMode="auto">
            <a:xfrm flipH="1">
              <a:off x="4902" y="2145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92" name="Line 196"/>
            <p:cNvSpPr>
              <a:spLocks noChangeShapeType="1"/>
            </p:cNvSpPr>
            <p:nvPr/>
          </p:nvSpPr>
          <p:spPr bwMode="auto">
            <a:xfrm flipH="1">
              <a:off x="4920" y="2145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93" name="Line 197"/>
            <p:cNvSpPr>
              <a:spLocks noChangeShapeType="1"/>
            </p:cNvSpPr>
            <p:nvPr/>
          </p:nvSpPr>
          <p:spPr bwMode="auto">
            <a:xfrm flipH="1">
              <a:off x="4940" y="2145"/>
              <a:ext cx="1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94" name="Line 198"/>
            <p:cNvSpPr>
              <a:spLocks noChangeShapeType="1"/>
            </p:cNvSpPr>
            <p:nvPr/>
          </p:nvSpPr>
          <p:spPr bwMode="auto">
            <a:xfrm flipH="1">
              <a:off x="4959" y="2145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95" name="Line 199"/>
            <p:cNvSpPr>
              <a:spLocks noChangeShapeType="1"/>
            </p:cNvSpPr>
            <p:nvPr/>
          </p:nvSpPr>
          <p:spPr bwMode="auto">
            <a:xfrm flipH="1">
              <a:off x="4977" y="2145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96" name="Line 200"/>
            <p:cNvSpPr>
              <a:spLocks noChangeShapeType="1"/>
            </p:cNvSpPr>
            <p:nvPr/>
          </p:nvSpPr>
          <p:spPr bwMode="auto">
            <a:xfrm>
              <a:off x="4999" y="2145"/>
              <a:ext cx="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97" name="Line 201"/>
            <p:cNvSpPr>
              <a:spLocks noChangeShapeType="1"/>
            </p:cNvSpPr>
            <p:nvPr/>
          </p:nvSpPr>
          <p:spPr bwMode="auto">
            <a:xfrm>
              <a:off x="5018" y="2145"/>
              <a:ext cx="1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11498" name="Group 202"/>
            <p:cNvGrpSpPr>
              <a:grpSpLocks/>
            </p:cNvGrpSpPr>
            <p:nvPr/>
          </p:nvGrpSpPr>
          <p:grpSpPr bwMode="auto">
            <a:xfrm>
              <a:off x="3896" y="2212"/>
              <a:ext cx="1109" cy="139"/>
              <a:chOff x="3825" y="2735"/>
              <a:chExt cx="1109" cy="139"/>
            </a:xfrm>
          </p:grpSpPr>
          <p:sp>
            <p:nvSpPr>
              <p:cNvPr id="311499" name="Line 203"/>
              <p:cNvSpPr>
                <a:spLocks noChangeShapeType="1"/>
              </p:cNvSpPr>
              <p:nvPr/>
            </p:nvSpPr>
            <p:spPr bwMode="auto">
              <a:xfrm flipV="1">
                <a:off x="4934" y="2735"/>
                <a:ext cx="0" cy="139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500" name="Line 204"/>
              <p:cNvSpPr>
                <a:spLocks noChangeShapeType="1"/>
              </p:cNvSpPr>
              <p:nvPr/>
            </p:nvSpPr>
            <p:spPr bwMode="auto">
              <a:xfrm>
                <a:off x="3832" y="2872"/>
                <a:ext cx="519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501" name="Line 205"/>
              <p:cNvSpPr>
                <a:spLocks noChangeShapeType="1"/>
              </p:cNvSpPr>
              <p:nvPr/>
            </p:nvSpPr>
            <p:spPr bwMode="auto">
              <a:xfrm>
                <a:off x="382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502" name="Line 206"/>
              <p:cNvSpPr>
                <a:spLocks noChangeShapeType="1"/>
              </p:cNvSpPr>
              <p:nvPr/>
            </p:nvSpPr>
            <p:spPr bwMode="auto">
              <a:xfrm>
                <a:off x="435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503" name="Line 207"/>
              <p:cNvSpPr>
                <a:spLocks noChangeShapeType="1"/>
              </p:cNvSpPr>
              <p:nvPr/>
            </p:nvSpPr>
            <p:spPr bwMode="auto">
              <a:xfrm>
                <a:off x="4349" y="2870"/>
                <a:ext cx="572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11504" name="Line 208"/>
            <p:cNvSpPr>
              <a:spLocks noChangeShapeType="1"/>
            </p:cNvSpPr>
            <p:nvPr/>
          </p:nvSpPr>
          <p:spPr bwMode="auto">
            <a:xfrm>
              <a:off x="4846" y="2198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1505" name="Group 209"/>
          <p:cNvGrpSpPr>
            <a:grpSpLocks/>
          </p:cNvGrpSpPr>
          <p:nvPr/>
        </p:nvGrpSpPr>
        <p:grpSpPr bwMode="auto">
          <a:xfrm>
            <a:off x="457200" y="3200400"/>
            <a:ext cx="1447800" cy="609600"/>
            <a:chOff x="3673" y="2251"/>
            <a:chExt cx="1466" cy="623"/>
          </a:xfrm>
        </p:grpSpPr>
        <p:sp>
          <p:nvSpPr>
            <p:cNvPr id="311506" name="AutoShape 210"/>
            <p:cNvSpPr>
              <a:spLocks noChangeArrowheads="1"/>
            </p:cNvSpPr>
            <p:nvPr/>
          </p:nvSpPr>
          <p:spPr bwMode="auto">
            <a:xfrm>
              <a:off x="3719" y="2251"/>
              <a:ext cx="303" cy="252"/>
            </a:xfrm>
            <a:prstGeom prst="roundRect">
              <a:avLst>
                <a:gd name="adj" fmla="val 12458"/>
              </a:avLst>
            </a:prstGeom>
            <a:solidFill>
              <a:srgbClr val="FFFF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07" name="AutoShape 211"/>
            <p:cNvSpPr>
              <a:spLocks noChangeArrowheads="1"/>
            </p:cNvSpPr>
            <p:nvPr/>
          </p:nvSpPr>
          <p:spPr bwMode="auto">
            <a:xfrm>
              <a:off x="3753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FDE3BA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08" name="Line 212"/>
            <p:cNvSpPr>
              <a:spLocks noChangeShapeType="1"/>
            </p:cNvSpPr>
            <p:nvPr/>
          </p:nvSpPr>
          <p:spPr bwMode="auto">
            <a:xfrm>
              <a:off x="3788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09" name="Line 213"/>
            <p:cNvSpPr>
              <a:spLocks noChangeShapeType="1"/>
            </p:cNvSpPr>
            <p:nvPr/>
          </p:nvSpPr>
          <p:spPr bwMode="auto">
            <a:xfrm>
              <a:off x="3955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10" name="Rectangle 214"/>
            <p:cNvSpPr>
              <a:spLocks noChangeArrowheads="1"/>
            </p:cNvSpPr>
            <p:nvPr/>
          </p:nvSpPr>
          <p:spPr bwMode="auto">
            <a:xfrm>
              <a:off x="3701" y="2541"/>
              <a:ext cx="339" cy="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11" name="Line 215"/>
            <p:cNvSpPr>
              <a:spLocks noChangeShapeType="1"/>
            </p:cNvSpPr>
            <p:nvPr/>
          </p:nvSpPr>
          <p:spPr bwMode="auto">
            <a:xfrm>
              <a:off x="371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12" name="Line 216"/>
            <p:cNvSpPr>
              <a:spLocks noChangeShapeType="1"/>
            </p:cNvSpPr>
            <p:nvPr/>
          </p:nvSpPr>
          <p:spPr bwMode="auto">
            <a:xfrm>
              <a:off x="37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13" name="Line 217"/>
            <p:cNvSpPr>
              <a:spLocks noChangeShapeType="1"/>
            </p:cNvSpPr>
            <p:nvPr/>
          </p:nvSpPr>
          <p:spPr bwMode="auto">
            <a:xfrm>
              <a:off x="37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14" name="Line 218"/>
            <p:cNvSpPr>
              <a:spLocks noChangeShapeType="1"/>
            </p:cNvSpPr>
            <p:nvPr/>
          </p:nvSpPr>
          <p:spPr bwMode="auto">
            <a:xfrm>
              <a:off x="374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15" name="Line 219"/>
            <p:cNvSpPr>
              <a:spLocks noChangeShapeType="1"/>
            </p:cNvSpPr>
            <p:nvPr/>
          </p:nvSpPr>
          <p:spPr bwMode="auto">
            <a:xfrm>
              <a:off x="375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16" name="Line 220"/>
            <p:cNvSpPr>
              <a:spLocks noChangeShapeType="1"/>
            </p:cNvSpPr>
            <p:nvPr/>
          </p:nvSpPr>
          <p:spPr bwMode="auto">
            <a:xfrm>
              <a:off x="376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17" name="Line 221"/>
            <p:cNvSpPr>
              <a:spLocks noChangeShapeType="1"/>
            </p:cNvSpPr>
            <p:nvPr/>
          </p:nvSpPr>
          <p:spPr bwMode="auto">
            <a:xfrm>
              <a:off x="377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18" name="Line 222"/>
            <p:cNvSpPr>
              <a:spLocks noChangeShapeType="1"/>
            </p:cNvSpPr>
            <p:nvPr/>
          </p:nvSpPr>
          <p:spPr bwMode="auto">
            <a:xfrm>
              <a:off x="378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19" name="Line 223"/>
            <p:cNvSpPr>
              <a:spLocks noChangeShapeType="1"/>
            </p:cNvSpPr>
            <p:nvPr/>
          </p:nvSpPr>
          <p:spPr bwMode="auto">
            <a:xfrm>
              <a:off x="378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20" name="Line 224"/>
            <p:cNvSpPr>
              <a:spLocks noChangeShapeType="1"/>
            </p:cNvSpPr>
            <p:nvPr/>
          </p:nvSpPr>
          <p:spPr bwMode="auto">
            <a:xfrm>
              <a:off x="37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21" name="Line 225"/>
            <p:cNvSpPr>
              <a:spLocks noChangeShapeType="1"/>
            </p:cNvSpPr>
            <p:nvPr/>
          </p:nvSpPr>
          <p:spPr bwMode="auto">
            <a:xfrm>
              <a:off x="380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22" name="Line 226"/>
            <p:cNvSpPr>
              <a:spLocks noChangeShapeType="1"/>
            </p:cNvSpPr>
            <p:nvPr/>
          </p:nvSpPr>
          <p:spPr bwMode="auto">
            <a:xfrm>
              <a:off x="381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23" name="Line 227"/>
            <p:cNvSpPr>
              <a:spLocks noChangeShapeType="1"/>
            </p:cNvSpPr>
            <p:nvPr/>
          </p:nvSpPr>
          <p:spPr bwMode="auto">
            <a:xfrm>
              <a:off x="382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24" name="Line 228"/>
            <p:cNvSpPr>
              <a:spLocks noChangeShapeType="1"/>
            </p:cNvSpPr>
            <p:nvPr/>
          </p:nvSpPr>
          <p:spPr bwMode="auto">
            <a:xfrm>
              <a:off x="383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25" name="Line 229"/>
            <p:cNvSpPr>
              <a:spLocks noChangeShapeType="1"/>
            </p:cNvSpPr>
            <p:nvPr/>
          </p:nvSpPr>
          <p:spPr bwMode="auto">
            <a:xfrm>
              <a:off x="384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26" name="Line 230"/>
            <p:cNvSpPr>
              <a:spLocks noChangeShapeType="1"/>
            </p:cNvSpPr>
            <p:nvPr/>
          </p:nvSpPr>
          <p:spPr bwMode="auto">
            <a:xfrm>
              <a:off x="385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27" name="Line 231"/>
            <p:cNvSpPr>
              <a:spLocks noChangeShapeType="1"/>
            </p:cNvSpPr>
            <p:nvPr/>
          </p:nvSpPr>
          <p:spPr bwMode="auto">
            <a:xfrm>
              <a:off x="385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28" name="Line 232"/>
            <p:cNvSpPr>
              <a:spLocks noChangeShapeType="1"/>
            </p:cNvSpPr>
            <p:nvPr/>
          </p:nvSpPr>
          <p:spPr bwMode="auto">
            <a:xfrm>
              <a:off x="386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29" name="Line 233"/>
            <p:cNvSpPr>
              <a:spLocks noChangeShapeType="1"/>
            </p:cNvSpPr>
            <p:nvPr/>
          </p:nvSpPr>
          <p:spPr bwMode="auto">
            <a:xfrm>
              <a:off x="387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30" name="Rectangle 234"/>
            <p:cNvSpPr>
              <a:spLocks noChangeArrowheads="1"/>
            </p:cNvSpPr>
            <p:nvPr/>
          </p:nvSpPr>
          <p:spPr bwMode="auto">
            <a:xfrm>
              <a:off x="3956" y="2565"/>
              <a:ext cx="30" cy="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31" name="Rectangle 235"/>
            <p:cNvSpPr>
              <a:spLocks noChangeArrowheads="1"/>
            </p:cNvSpPr>
            <p:nvPr/>
          </p:nvSpPr>
          <p:spPr bwMode="auto">
            <a:xfrm>
              <a:off x="3920" y="256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32" name="Rectangle 236"/>
            <p:cNvSpPr>
              <a:spLocks noChangeArrowheads="1"/>
            </p:cNvSpPr>
            <p:nvPr/>
          </p:nvSpPr>
          <p:spPr bwMode="auto">
            <a:xfrm>
              <a:off x="3956" y="2596"/>
              <a:ext cx="30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33" name="Rectangle 237"/>
            <p:cNvSpPr>
              <a:spLocks noChangeArrowheads="1"/>
            </p:cNvSpPr>
            <p:nvPr/>
          </p:nvSpPr>
          <p:spPr bwMode="auto">
            <a:xfrm>
              <a:off x="3920" y="259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34" name="Rectangle 238"/>
            <p:cNvSpPr>
              <a:spLocks noChangeArrowheads="1"/>
            </p:cNvSpPr>
            <p:nvPr/>
          </p:nvSpPr>
          <p:spPr bwMode="auto">
            <a:xfrm>
              <a:off x="3849" y="2491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35" name="Rectangle 239"/>
            <p:cNvSpPr>
              <a:spLocks noChangeArrowheads="1"/>
            </p:cNvSpPr>
            <p:nvPr/>
          </p:nvSpPr>
          <p:spPr bwMode="auto">
            <a:xfrm>
              <a:off x="3804" y="2297"/>
              <a:ext cx="133" cy="12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36" name="Rectangle 240"/>
            <p:cNvSpPr>
              <a:spLocks noChangeArrowheads="1"/>
            </p:cNvSpPr>
            <p:nvPr/>
          </p:nvSpPr>
          <p:spPr bwMode="auto">
            <a:xfrm>
              <a:off x="380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37" name="Rectangle 241"/>
            <p:cNvSpPr>
              <a:spLocks noChangeArrowheads="1"/>
            </p:cNvSpPr>
            <p:nvPr/>
          </p:nvSpPr>
          <p:spPr bwMode="auto">
            <a:xfrm>
              <a:off x="3849" y="2362"/>
              <a:ext cx="134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38" name="Rectangle 242"/>
            <p:cNvSpPr>
              <a:spLocks noChangeArrowheads="1"/>
            </p:cNvSpPr>
            <p:nvPr/>
          </p:nvSpPr>
          <p:spPr bwMode="auto">
            <a:xfrm>
              <a:off x="3894" y="2402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39" name="AutoShape 243"/>
            <p:cNvSpPr>
              <a:spLocks noChangeArrowheads="1"/>
            </p:cNvSpPr>
            <p:nvPr/>
          </p:nvSpPr>
          <p:spPr bwMode="auto">
            <a:xfrm>
              <a:off x="4247" y="2251"/>
              <a:ext cx="304" cy="252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40" name="AutoShape 244"/>
            <p:cNvSpPr>
              <a:spLocks noChangeArrowheads="1"/>
            </p:cNvSpPr>
            <p:nvPr/>
          </p:nvSpPr>
          <p:spPr bwMode="auto">
            <a:xfrm>
              <a:off x="4282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41" name="Line 245"/>
            <p:cNvSpPr>
              <a:spLocks noChangeShapeType="1"/>
            </p:cNvSpPr>
            <p:nvPr/>
          </p:nvSpPr>
          <p:spPr bwMode="auto">
            <a:xfrm>
              <a:off x="4317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42" name="Line 246"/>
            <p:cNvSpPr>
              <a:spLocks noChangeShapeType="1"/>
            </p:cNvSpPr>
            <p:nvPr/>
          </p:nvSpPr>
          <p:spPr bwMode="auto">
            <a:xfrm>
              <a:off x="4483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43" name="Rectangle 247"/>
            <p:cNvSpPr>
              <a:spLocks noChangeArrowheads="1"/>
            </p:cNvSpPr>
            <p:nvPr/>
          </p:nvSpPr>
          <p:spPr bwMode="auto">
            <a:xfrm>
              <a:off x="4229" y="2541"/>
              <a:ext cx="339" cy="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44" name="Line 248"/>
            <p:cNvSpPr>
              <a:spLocks noChangeShapeType="1"/>
            </p:cNvSpPr>
            <p:nvPr/>
          </p:nvSpPr>
          <p:spPr bwMode="auto">
            <a:xfrm>
              <a:off x="424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45" name="Line 249"/>
            <p:cNvSpPr>
              <a:spLocks noChangeShapeType="1"/>
            </p:cNvSpPr>
            <p:nvPr/>
          </p:nvSpPr>
          <p:spPr bwMode="auto">
            <a:xfrm>
              <a:off x="425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46" name="Line 250"/>
            <p:cNvSpPr>
              <a:spLocks noChangeShapeType="1"/>
            </p:cNvSpPr>
            <p:nvPr/>
          </p:nvSpPr>
          <p:spPr bwMode="auto">
            <a:xfrm>
              <a:off x="426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47" name="Line 251"/>
            <p:cNvSpPr>
              <a:spLocks noChangeShapeType="1"/>
            </p:cNvSpPr>
            <p:nvPr/>
          </p:nvSpPr>
          <p:spPr bwMode="auto">
            <a:xfrm>
              <a:off x="427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48" name="Line 252"/>
            <p:cNvSpPr>
              <a:spLocks noChangeShapeType="1"/>
            </p:cNvSpPr>
            <p:nvPr/>
          </p:nvSpPr>
          <p:spPr bwMode="auto">
            <a:xfrm>
              <a:off x="428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49" name="Line 253"/>
            <p:cNvSpPr>
              <a:spLocks noChangeShapeType="1"/>
            </p:cNvSpPr>
            <p:nvPr/>
          </p:nvSpPr>
          <p:spPr bwMode="auto">
            <a:xfrm>
              <a:off x="429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50" name="Line 254"/>
            <p:cNvSpPr>
              <a:spLocks noChangeShapeType="1"/>
            </p:cNvSpPr>
            <p:nvPr/>
          </p:nvSpPr>
          <p:spPr bwMode="auto">
            <a:xfrm>
              <a:off x="429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51" name="Line 255"/>
            <p:cNvSpPr>
              <a:spLocks noChangeShapeType="1"/>
            </p:cNvSpPr>
            <p:nvPr/>
          </p:nvSpPr>
          <p:spPr bwMode="auto">
            <a:xfrm>
              <a:off x="430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52" name="Line 256"/>
            <p:cNvSpPr>
              <a:spLocks noChangeShapeType="1"/>
            </p:cNvSpPr>
            <p:nvPr/>
          </p:nvSpPr>
          <p:spPr bwMode="auto">
            <a:xfrm>
              <a:off x="431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53" name="Line 257"/>
            <p:cNvSpPr>
              <a:spLocks noChangeShapeType="1"/>
            </p:cNvSpPr>
            <p:nvPr/>
          </p:nvSpPr>
          <p:spPr bwMode="auto">
            <a:xfrm>
              <a:off x="43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54" name="Line 258"/>
            <p:cNvSpPr>
              <a:spLocks noChangeShapeType="1"/>
            </p:cNvSpPr>
            <p:nvPr/>
          </p:nvSpPr>
          <p:spPr bwMode="auto">
            <a:xfrm>
              <a:off x="43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55" name="Line 259"/>
            <p:cNvSpPr>
              <a:spLocks noChangeShapeType="1"/>
            </p:cNvSpPr>
            <p:nvPr/>
          </p:nvSpPr>
          <p:spPr bwMode="auto">
            <a:xfrm>
              <a:off x="434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56" name="Line 260"/>
            <p:cNvSpPr>
              <a:spLocks noChangeShapeType="1"/>
            </p:cNvSpPr>
            <p:nvPr/>
          </p:nvSpPr>
          <p:spPr bwMode="auto">
            <a:xfrm>
              <a:off x="435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57" name="Line 261"/>
            <p:cNvSpPr>
              <a:spLocks noChangeShapeType="1"/>
            </p:cNvSpPr>
            <p:nvPr/>
          </p:nvSpPr>
          <p:spPr bwMode="auto">
            <a:xfrm>
              <a:off x="436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58" name="Line 262"/>
            <p:cNvSpPr>
              <a:spLocks noChangeShapeType="1"/>
            </p:cNvSpPr>
            <p:nvPr/>
          </p:nvSpPr>
          <p:spPr bwMode="auto">
            <a:xfrm>
              <a:off x="437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59" name="Line 263"/>
            <p:cNvSpPr>
              <a:spLocks noChangeShapeType="1"/>
            </p:cNvSpPr>
            <p:nvPr/>
          </p:nvSpPr>
          <p:spPr bwMode="auto">
            <a:xfrm>
              <a:off x="437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60" name="Line 264"/>
            <p:cNvSpPr>
              <a:spLocks noChangeShapeType="1"/>
            </p:cNvSpPr>
            <p:nvPr/>
          </p:nvSpPr>
          <p:spPr bwMode="auto">
            <a:xfrm>
              <a:off x="438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61" name="Line 265"/>
            <p:cNvSpPr>
              <a:spLocks noChangeShapeType="1"/>
            </p:cNvSpPr>
            <p:nvPr/>
          </p:nvSpPr>
          <p:spPr bwMode="auto">
            <a:xfrm>
              <a:off x="43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62" name="Line 266"/>
            <p:cNvSpPr>
              <a:spLocks noChangeShapeType="1"/>
            </p:cNvSpPr>
            <p:nvPr/>
          </p:nvSpPr>
          <p:spPr bwMode="auto">
            <a:xfrm>
              <a:off x="440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63" name="Rectangle 267"/>
            <p:cNvSpPr>
              <a:spLocks noChangeArrowheads="1"/>
            </p:cNvSpPr>
            <p:nvPr/>
          </p:nvSpPr>
          <p:spPr bwMode="auto">
            <a:xfrm>
              <a:off x="4484" y="2565"/>
              <a:ext cx="31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64" name="Rectangle 268"/>
            <p:cNvSpPr>
              <a:spLocks noChangeArrowheads="1"/>
            </p:cNvSpPr>
            <p:nvPr/>
          </p:nvSpPr>
          <p:spPr bwMode="auto">
            <a:xfrm>
              <a:off x="4449" y="256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65" name="Rectangle 269"/>
            <p:cNvSpPr>
              <a:spLocks noChangeArrowheads="1"/>
            </p:cNvSpPr>
            <p:nvPr/>
          </p:nvSpPr>
          <p:spPr bwMode="auto">
            <a:xfrm>
              <a:off x="4484" y="2596"/>
              <a:ext cx="31" cy="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66" name="Rectangle 270"/>
            <p:cNvSpPr>
              <a:spLocks noChangeArrowheads="1"/>
            </p:cNvSpPr>
            <p:nvPr/>
          </p:nvSpPr>
          <p:spPr bwMode="auto">
            <a:xfrm>
              <a:off x="4449" y="259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67" name="Rectangle 271"/>
            <p:cNvSpPr>
              <a:spLocks noChangeArrowheads="1"/>
            </p:cNvSpPr>
            <p:nvPr/>
          </p:nvSpPr>
          <p:spPr bwMode="auto">
            <a:xfrm>
              <a:off x="4377" y="2491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68" name="Rectangle 272"/>
            <p:cNvSpPr>
              <a:spLocks noChangeArrowheads="1"/>
            </p:cNvSpPr>
            <p:nvPr/>
          </p:nvSpPr>
          <p:spPr bwMode="auto">
            <a:xfrm>
              <a:off x="4286" y="2297"/>
              <a:ext cx="133" cy="125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69" name="Rectangle 273"/>
            <p:cNvSpPr>
              <a:spLocks noChangeArrowheads="1"/>
            </p:cNvSpPr>
            <p:nvPr/>
          </p:nvSpPr>
          <p:spPr bwMode="auto">
            <a:xfrm>
              <a:off x="433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70" name="Rectangle 274"/>
            <p:cNvSpPr>
              <a:spLocks noChangeArrowheads="1"/>
            </p:cNvSpPr>
            <p:nvPr/>
          </p:nvSpPr>
          <p:spPr bwMode="auto">
            <a:xfrm>
              <a:off x="4378" y="2362"/>
              <a:ext cx="133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71" name="Rectangle 275"/>
            <p:cNvSpPr>
              <a:spLocks noChangeArrowheads="1"/>
            </p:cNvSpPr>
            <p:nvPr/>
          </p:nvSpPr>
          <p:spPr bwMode="auto">
            <a:xfrm>
              <a:off x="4423" y="2402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72" name="AutoShape 276"/>
            <p:cNvSpPr>
              <a:spLocks noChangeArrowheads="1"/>
            </p:cNvSpPr>
            <p:nvPr/>
          </p:nvSpPr>
          <p:spPr bwMode="auto">
            <a:xfrm>
              <a:off x="4788" y="2257"/>
              <a:ext cx="304" cy="253"/>
            </a:xfrm>
            <a:prstGeom prst="roundRect">
              <a:avLst>
                <a:gd name="adj" fmla="val 12458"/>
              </a:avLst>
            </a:prstGeom>
            <a:solidFill>
              <a:srgbClr val="00FF00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73" name="AutoShape 277"/>
            <p:cNvSpPr>
              <a:spLocks noChangeArrowheads="1"/>
            </p:cNvSpPr>
            <p:nvPr/>
          </p:nvSpPr>
          <p:spPr bwMode="auto">
            <a:xfrm>
              <a:off x="4824" y="2288"/>
              <a:ext cx="231" cy="191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74" name="Line 278"/>
            <p:cNvSpPr>
              <a:spLocks noChangeShapeType="1"/>
            </p:cNvSpPr>
            <p:nvPr/>
          </p:nvSpPr>
          <p:spPr bwMode="auto">
            <a:xfrm>
              <a:off x="4857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75" name="Line 279"/>
            <p:cNvSpPr>
              <a:spLocks noChangeShapeType="1"/>
            </p:cNvSpPr>
            <p:nvPr/>
          </p:nvSpPr>
          <p:spPr bwMode="auto">
            <a:xfrm>
              <a:off x="5024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76" name="Rectangle 280"/>
            <p:cNvSpPr>
              <a:spLocks noChangeArrowheads="1"/>
            </p:cNvSpPr>
            <p:nvPr/>
          </p:nvSpPr>
          <p:spPr bwMode="auto">
            <a:xfrm>
              <a:off x="4771" y="2546"/>
              <a:ext cx="338" cy="8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77" name="Line 281"/>
            <p:cNvSpPr>
              <a:spLocks noChangeShapeType="1"/>
            </p:cNvSpPr>
            <p:nvPr/>
          </p:nvSpPr>
          <p:spPr bwMode="auto">
            <a:xfrm>
              <a:off x="478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78" name="Line 282"/>
            <p:cNvSpPr>
              <a:spLocks noChangeShapeType="1"/>
            </p:cNvSpPr>
            <p:nvPr/>
          </p:nvSpPr>
          <p:spPr bwMode="auto">
            <a:xfrm>
              <a:off x="479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79" name="Line 283"/>
            <p:cNvSpPr>
              <a:spLocks noChangeShapeType="1"/>
            </p:cNvSpPr>
            <p:nvPr/>
          </p:nvSpPr>
          <p:spPr bwMode="auto">
            <a:xfrm>
              <a:off x="480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80" name="Line 284"/>
            <p:cNvSpPr>
              <a:spLocks noChangeShapeType="1"/>
            </p:cNvSpPr>
            <p:nvPr/>
          </p:nvSpPr>
          <p:spPr bwMode="auto">
            <a:xfrm>
              <a:off x="481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81" name="Line 285"/>
            <p:cNvSpPr>
              <a:spLocks noChangeShapeType="1"/>
            </p:cNvSpPr>
            <p:nvPr/>
          </p:nvSpPr>
          <p:spPr bwMode="auto">
            <a:xfrm>
              <a:off x="482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82" name="Line 286"/>
            <p:cNvSpPr>
              <a:spLocks noChangeShapeType="1"/>
            </p:cNvSpPr>
            <p:nvPr/>
          </p:nvSpPr>
          <p:spPr bwMode="auto">
            <a:xfrm>
              <a:off x="483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83" name="Line 287"/>
            <p:cNvSpPr>
              <a:spLocks noChangeShapeType="1"/>
            </p:cNvSpPr>
            <p:nvPr/>
          </p:nvSpPr>
          <p:spPr bwMode="auto">
            <a:xfrm>
              <a:off x="484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84" name="Line 288"/>
            <p:cNvSpPr>
              <a:spLocks noChangeShapeType="1"/>
            </p:cNvSpPr>
            <p:nvPr/>
          </p:nvSpPr>
          <p:spPr bwMode="auto">
            <a:xfrm>
              <a:off x="4849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85" name="Line 289"/>
            <p:cNvSpPr>
              <a:spLocks noChangeShapeType="1"/>
            </p:cNvSpPr>
            <p:nvPr/>
          </p:nvSpPr>
          <p:spPr bwMode="auto">
            <a:xfrm>
              <a:off x="485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86" name="Line 290"/>
            <p:cNvSpPr>
              <a:spLocks noChangeShapeType="1"/>
            </p:cNvSpPr>
            <p:nvPr/>
          </p:nvSpPr>
          <p:spPr bwMode="auto">
            <a:xfrm>
              <a:off x="486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87" name="Line 291"/>
            <p:cNvSpPr>
              <a:spLocks noChangeShapeType="1"/>
            </p:cNvSpPr>
            <p:nvPr/>
          </p:nvSpPr>
          <p:spPr bwMode="auto">
            <a:xfrm>
              <a:off x="487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88" name="Line 292"/>
            <p:cNvSpPr>
              <a:spLocks noChangeShapeType="1"/>
            </p:cNvSpPr>
            <p:nvPr/>
          </p:nvSpPr>
          <p:spPr bwMode="auto">
            <a:xfrm>
              <a:off x="488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89" name="Line 293"/>
            <p:cNvSpPr>
              <a:spLocks noChangeShapeType="1"/>
            </p:cNvSpPr>
            <p:nvPr/>
          </p:nvSpPr>
          <p:spPr bwMode="auto">
            <a:xfrm>
              <a:off x="489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90" name="Line 294"/>
            <p:cNvSpPr>
              <a:spLocks noChangeShapeType="1"/>
            </p:cNvSpPr>
            <p:nvPr/>
          </p:nvSpPr>
          <p:spPr bwMode="auto">
            <a:xfrm>
              <a:off x="4902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91" name="Line 295"/>
            <p:cNvSpPr>
              <a:spLocks noChangeShapeType="1"/>
            </p:cNvSpPr>
            <p:nvPr/>
          </p:nvSpPr>
          <p:spPr bwMode="auto">
            <a:xfrm>
              <a:off x="491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92" name="Line 296"/>
            <p:cNvSpPr>
              <a:spLocks noChangeShapeType="1"/>
            </p:cNvSpPr>
            <p:nvPr/>
          </p:nvSpPr>
          <p:spPr bwMode="auto">
            <a:xfrm>
              <a:off x="492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93" name="Line 297"/>
            <p:cNvSpPr>
              <a:spLocks noChangeShapeType="1"/>
            </p:cNvSpPr>
            <p:nvPr/>
          </p:nvSpPr>
          <p:spPr bwMode="auto">
            <a:xfrm>
              <a:off x="4928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94" name="Line 298"/>
            <p:cNvSpPr>
              <a:spLocks noChangeShapeType="1"/>
            </p:cNvSpPr>
            <p:nvPr/>
          </p:nvSpPr>
          <p:spPr bwMode="auto">
            <a:xfrm>
              <a:off x="493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95" name="Line 299"/>
            <p:cNvSpPr>
              <a:spLocks noChangeShapeType="1"/>
            </p:cNvSpPr>
            <p:nvPr/>
          </p:nvSpPr>
          <p:spPr bwMode="auto">
            <a:xfrm>
              <a:off x="494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96" name="Rectangle 300"/>
            <p:cNvSpPr>
              <a:spLocks noChangeArrowheads="1"/>
            </p:cNvSpPr>
            <p:nvPr/>
          </p:nvSpPr>
          <p:spPr bwMode="auto">
            <a:xfrm>
              <a:off x="5025" y="257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97" name="Rectangle 301"/>
            <p:cNvSpPr>
              <a:spLocks noChangeArrowheads="1"/>
            </p:cNvSpPr>
            <p:nvPr/>
          </p:nvSpPr>
          <p:spPr bwMode="auto">
            <a:xfrm>
              <a:off x="4989" y="2573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98" name="Rectangle 302"/>
            <p:cNvSpPr>
              <a:spLocks noChangeArrowheads="1"/>
            </p:cNvSpPr>
            <p:nvPr/>
          </p:nvSpPr>
          <p:spPr bwMode="auto">
            <a:xfrm>
              <a:off x="5025" y="260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599" name="Rectangle 303"/>
            <p:cNvSpPr>
              <a:spLocks noChangeArrowheads="1"/>
            </p:cNvSpPr>
            <p:nvPr/>
          </p:nvSpPr>
          <p:spPr bwMode="auto">
            <a:xfrm>
              <a:off x="4989" y="2604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00" name="Freeform 304"/>
            <p:cNvSpPr>
              <a:spLocks/>
            </p:cNvSpPr>
            <p:nvPr/>
          </p:nvSpPr>
          <p:spPr bwMode="auto">
            <a:xfrm>
              <a:off x="4743" y="2653"/>
              <a:ext cx="396" cy="7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6"/>
                </a:cxn>
                <a:cxn ang="0">
                  <a:pos x="0" y="76"/>
                </a:cxn>
                <a:cxn ang="0">
                  <a:pos x="26" y="0"/>
                </a:cxn>
              </a:cxnLst>
              <a:rect l="0" t="0" r="r" b="b"/>
              <a:pathLst>
                <a:path w="396" h="77">
                  <a:moveTo>
                    <a:pt x="26" y="0"/>
                  </a:moveTo>
                  <a:lnTo>
                    <a:pt x="369" y="0"/>
                  </a:lnTo>
                  <a:lnTo>
                    <a:pt x="395" y="76"/>
                  </a:lnTo>
                  <a:lnTo>
                    <a:pt x="0" y="7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601" name="Freeform 305"/>
            <p:cNvSpPr>
              <a:spLocks/>
            </p:cNvSpPr>
            <p:nvPr/>
          </p:nvSpPr>
          <p:spPr bwMode="auto">
            <a:xfrm>
              <a:off x="4743" y="2730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602" name="Line 306"/>
            <p:cNvSpPr>
              <a:spLocks noChangeShapeType="1"/>
            </p:cNvSpPr>
            <p:nvPr/>
          </p:nvSpPr>
          <p:spPr bwMode="auto">
            <a:xfrm>
              <a:off x="5048" y="2660"/>
              <a:ext cx="4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03" name="Line 307"/>
            <p:cNvSpPr>
              <a:spLocks noChangeShapeType="1"/>
            </p:cNvSpPr>
            <p:nvPr/>
          </p:nvSpPr>
          <p:spPr bwMode="auto">
            <a:xfrm>
              <a:off x="5051" y="2676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04" name="Line 308"/>
            <p:cNvSpPr>
              <a:spLocks noChangeShapeType="1"/>
            </p:cNvSpPr>
            <p:nvPr/>
          </p:nvSpPr>
          <p:spPr bwMode="auto">
            <a:xfrm>
              <a:off x="5054" y="2690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05" name="Line 309"/>
            <p:cNvSpPr>
              <a:spLocks noChangeShapeType="1"/>
            </p:cNvSpPr>
            <p:nvPr/>
          </p:nvSpPr>
          <p:spPr bwMode="auto">
            <a:xfrm>
              <a:off x="5057" y="2705"/>
              <a:ext cx="4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06" name="Line 310"/>
            <p:cNvSpPr>
              <a:spLocks noChangeShapeType="1"/>
            </p:cNvSpPr>
            <p:nvPr/>
          </p:nvSpPr>
          <p:spPr bwMode="auto">
            <a:xfrm>
              <a:off x="5088" y="2721"/>
              <a:ext cx="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07" name="Line 311"/>
            <p:cNvSpPr>
              <a:spLocks noChangeShapeType="1"/>
            </p:cNvSpPr>
            <p:nvPr/>
          </p:nvSpPr>
          <p:spPr bwMode="auto">
            <a:xfrm>
              <a:off x="5048" y="2667"/>
              <a:ext cx="0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08" name="Line 312"/>
            <p:cNvSpPr>
              <a:spLocks noChangeShapeType="1"/>
            </p:cNvSpPr>
            <p:nvPr/>
          </p:nvSpPr>
          <p:spPr bwMode="auto">
            <a:xfrm>
              <a:off x="5067" y="2667"/>
              <a:ext cx="3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09" name="Line 313"/>
            <p:cNvSpPr>
              <a:spLocks noChangeShapeType="1"/>
            </p:cNvSpPr>
            <p:nvPr/>
          </p:nvSpPr>
          <p:spPr bwMode="auto">
            <a:xfrm>
              <a:off x="5084" y="2667"/>
              <a:ext cx="4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10" name="Line 314"/>
            <p:cNvSpPr>
              <a:spLocks noChangeShapeType="1"/>
            </p:cNvSpPr>
            <p:nvPr/>
          </p:nvSpPr>
          <p:spPr bwMode="auto">
            <a:xfrm>
              <a:off x="5102" y="2667"/>
              <a:ext cx="9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11" name="Rectangle 315"/>
            <p:cNvSpPr>
              <a:spLocks noChangeArrowheads="1"/>
            </p:cNvSpPr>
            <p:nvPr/>
          </p:nvSpPr>
          <p:spPr bwMode="auto">
            <a:xfrm>
              <a:off x="4918" y="2497"/>
              <a:ext cx="45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12" name="Rectangle 316"/>
            <p:cNvSpPr>
              <a:spLocks noChangeArrowheads="1"/>
            </p:cNvSpPr>
            <p:nvPr/>
          </p:nvSpPr>
          <p:spPr bwMode="auto">
            <a:xfrm>
              <a:off x="4826" y="2301"/>
              <a:ext cx="135" cy="12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13" name="Rectangle 317"/>
            <p:cNvSpPr>
              <a:spLocks noChangeArrowheads="1"/>
            </p:cNvSpPr>
            <p:nvPr/>
          </p:nvSpPr>
          <p:spPr bwMode="auto">
            <a:xfrm>
              <a:off x="4872" y="2364"/>
              <a:ext cx="46" cy="28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14" name="Rectangle 318"/>
            <p:cNvSpPr>
              <a:spLocks noChangeArrowheads="1"/>
            </p:cNvSpPr>
            <p:nvPr/>
          </p:nvSpPr>
          <p:spPr bwMode="auto">
            <a:xfrm>
              <a:off x="4905" y="2313"/>
              <a:ext cx="133" cy="8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15" name="Rectangle 319"/>
            <p:cNvSpPr>
              <a:spLocks noChangeArrowheads="1"/>
            </p:cNvSpPr>
            <p:nvPr/>
          </p:nvSpPr>
          <p:spPr bwMode="auto">
            <a:xfrm>
              <a:off x="4964" y="2408"/>
              <a:ext cx="46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16" name="Line 320"/>
            <p:cNvSpPr>
              <a:spLocks noChangeShapeType="1"/>
            </p:cNvSpPr>
            <p:nvPr/>
          </p:nvSpPr>
          <p:spPr bwMode="auto">
            <a:xfrm>
              <a:off x="4794" y="2660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17" name="Line 321"/>
            <p:cNvSpPr>
              <a:spLocks noChangeShapeType="1"/>
            </p:cNvSpPr>
            <p:nvPr/>
          </p:nvSpPr>
          <p:spPr bwMode="auto">
            <a:xfrm>
              <a:off x="4789" y="2676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18" name="Line 322"/>
            <p:cNvSpPr>
              <a:spLocks noChangeShapeType="1"/>
            </p:cNvSpPr>
            <p:nvPr/>
          </p:nvSpPr>
          <p:spPr bwMode="auto">
            <a:xfrm>
              <a:off x="4786" y="2690"/>
              <a:ext cx="21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19" name="Line 323"/>
            <p:cNvSpPr>
              <a:spLocks noChangeShapeType="1"/>
            </p:cNvSpPr>
            <p:nvPr/>
          </p:nvSpPr>
          <p:spPr bwMode="auto">
            <a:xfrm>
              <a:off x="4779" y="2705"/>
              <a:ext cx="2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20" name="Line 324"/>
            <p:cNvSpPr>
              <a:spLocks noChangeShapeType="1"/>
            </p:cNvSpPr>
            <p:nvPr/>
          </p:nvSpPr>
          <p:spPr bwMode="auto">
            <a:xfrm>
              <a:off x="4967" y="2667"/>
              <a:ext cx="1" cy="34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21" name="Line 325"/>
            <p:cNvSpPr>
              <a:spLocks noChangeShapeType="1"/>
            </p:cNvSpPr>
            <p:nvPr/>
          </p:nvSpPr>
          <p:spPr bwMode="auto">
            <a:xfrm>
              <a:off x="4985" y="2667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22" name="Line 326"/>
            <p:cNvSpPr>
              <a:spLocks noChangeShapeType="1"/>
            </p:cNvSpPr>
            <p:nvPr/>
          </p:nvSpPr>
          <p:spPr bwMode="auto">
            <a:xfrm>
              <a:off x="5002" y="2667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23" name="Freeform 327"/>
            <p:cNvSpPr>
              <a:spLocks/>
            </p:cNvSpPr>
            <p:nvPr/>
          </p:nvSpPr>
          <p:spPr bwMode="auto">
            <a:xfrm>
              <a:off x="3673" y="2647"/>
              <a:ext cx="397" cy="7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0" y="0"/>
                </a:cxn>
                <a:cxn ang="0">
                  <a:pos x="396" y="77"/>
                </a:cxn>
                <a:cxn ang="0">
                  <a:pos x="0" y="77"/>
                </a:cxn>
                <a:cxn ang="0">
                  <a:pos x="27" y="0"/>
                </a:cxn>
              </a:cxnLst>
              <a:rect l="0" t="0" r="r" b="b"/>
              <a:pathLst>
                <a:path w="397" h="78">
                  <a:moveTo>
                    <a:pt x="27" y="0"/>
                  </a:moveTo>
                  <a:lnTo>
                    <a:pt x="370" y="0"/>
                  </a:lnTo>
                  <a:lnTo>
                    <a:pt x="396" y="77"/>
                  </a:lnTo>
                  <a:lnTo>
                    <a:pt x="0" y="77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624" name="Freeform 328"/>
            <p:cNvSpPr>
              <a:spLocks/>
            </p:cNvSpPr>
            <p:nvPr/>
          </p:nvSpPr>
          <p:spPr bwMode="auto">
            <a:xfrm>
              <a:off x="3673" y="2724"/>
              <a:ext cx="39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6" y="15"/>
                </a:cxn>
                <a:cxn ang="0">
                  <a:pos x="396" y="0"/>
                </a:cxn>
              </a:cxnLst>
              <a:rect l="0" t="0" r="r" b="b"/>
              <a:pathLst>
                <a:path w="397" h="16">
                  <a:moveTo>
                    <a:pt x="0" y="0"/>
                  </a:moveTo>
                  <a:lnTo>
                    <a:pt x="0" y="15"/>
                  </a:lnTo>
                  <a:lnTo>
                    <a:pt x="396" y="15"/>
                  </a:lnTo>
                  <a:lnTo>
                    <a:pt x="39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625" name="Line 329"/>
            <p:cNvSpPr>
              <a:spLocks noChangeShapeType="1"/>
            </p:cNvSpPr>
            <p:nvPr/>
          </p:nvSpPr>
          <p:spPr bwMode="auto">
            <a:xfrm>
              <a:off x="3724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26" name="Line 330"/>
            <p:cNvSpPr>
              <a:spLocks noChangeShapeType="1"/>
            </p:cNvSpPr>
            <p:nvPr/>
          </p:nvSpPr>
          <p:spPr bwMode="auto">
            <a:xfrm>
              <a:off x="3720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27" name="Line 331"/>
            <p:cNvSpPr>
              <a:spLocks noChangeShapeType="1"/>
            </p:cNvSpPr>
            <p:nvPr/>
          </p:nvSpPr>
          <p:spPr bwMode="auto">
            <a:xfrm>
              <a:off x="3715" y="2684"/>
              <a:ext cx="21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28" name="Line 332"/>
            <p:cNvSpPr>
              <a:spLocks noChangeShapeType="1"/>
            </p:cNvSpPr>
            <p:nvPr/>
          </p:nvSpPr>
          <p:spPr bwMode="auto">
            <a:xfrm>
              <a:off x="3710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29" name="Line 333"/>
            <p:cNvSpPr>
              <a:spLocks noChangeShapeType="1"/>
            </p:cNvSpPr>
            <p:nvPr/>
          </p:nvSpPr>
          <p:spPr bwMode="auto">
            <a:xfrm>
              <a:off x="3705" y="2715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30" name="Line 334"/>
            <p:cNvSpPr>
              <a:spLocks noChangeShapeType="1"/>
            </p:cNvSpPr>
            <p:nvPr/>
          </p:nvSpPr>
          <p:spPr bwMode="auto">
            <a:xfrm flipH="1">
              <a:off x="3697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31" name="Line 335"/>
            <p:cNvSpPr>
              <a:spLocks noChangeShapeType="1"/>
            </p:cNvSpPr>
            <p:nvPr/>
          </p:nvSpPr>
          <p:spPr bwMode="auto">
            <a:xfrm flipH="1">
              <a:off x="371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32" name="Line 336"/>
            <p:cNvSpPr>
              <a:spLocks noChangeShapeType="1"/>
            </p:cNvSpPr>
            <p:nvPr/>
          </p:nvSpPr>
          <p:spPr bwMode="auto">
            <a:xfrm flipH="1">
              <a:off x="3738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33" name="Line 337"/>
            <p:cNvSpPr>
              <a:spLocks noChangeShapeType="1"/>
            </p:cNvSpPr>
            <p:nvPr/>
          </p:nvSpPr>
          <p:spPr bwMode="auto">
            <a:xfrm flipH="1">
              <a:off x="3760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34" name="Line 338"/>
            <p:cNvSpPr>
              <a:spLocks noChangeShapeType="1"/>
            </p:cNvSpPr>
            <p:nvPr/>
          </p:nvSpPr>
          <p:spPr bwMode="auto">
            <a:xfrm flipH="1">
              <a:off x="3781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35" name="Line 339"/>
            <p:cNvSpPr>
              <a:spLocks noChangeShapeType="1"/>
            </p:cNvSpPr>
            <p:nvPr/>
          </p:nvSpPr>
          <p:spPr bwMode="auto">
            <a:xfrm flipH="1">
              <a:off x="3799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36" name="Line 340"/>
            <p:cNvSpPr>
              <a:spLocks noChangeShapeType="1"/>
            </p:cNvSpPr>
            <p:nvPr/>
          </p:nvSpPr>
          <p:spPr bwMode="auto">
            <a:xfrm flipH="1">
              <a:off x="3819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37" name="Line 341"/>
            <p:cNvSpPr>
              <a:spLocks noChangeShapeType="1"/>
            </p:cNvSpPr>
            <p:nvPr/>
          </p:nvSpPr>
          <p:spPr bwMode="auto">
            <a:xfrm flipH="1">
              <a:off x="3836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38" name="Line 342"/>
            <p:cNvSpPr>
              <a:spLocks noChangeShapeType="1"/>
            </p:cNvSpPr>
            <p:nvPr/>
          </p:nvSpPr>
          <p:spPr bwMode="auto">
            <a:xfrm>
              <a:off x="3858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39" name="Line 343"/>
            <p:cNvSpPr>
              <a:spLocks noChangeShapeType="1"/>
            </p:cNvSpPr>
            <p:nvPr/>
          </p:nvSpPr>
          <p:spPr bwMode="auto">
            <a:xfrm>
              <a:off x="3878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40" name="Line 344"/>
            <p:cNvSpPr>
              <a:spLocks noChangeShapeType="1"/>
            </p:cNvSpPr>
            <p:nvPr/>
          </p:nvSpPr>
          <p:spPr bwMode="auto">
            <a:xfrm>
              <a:off x="389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41" name="Line 345"/>
            <p:cNvSpPr>
              <a:spLocks noChangeShapeType="1"/>
            </p:cNvSpPr>
            <p:nvPr/>
          </p:nvSpPr>
          <p:spPr bwMode="auto">
            <a:xfrm>
              <a:off x="3915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42" name="Line 346"/>
            <p:cNvSpPr>
              <a:spLocks noChangeShapeType="1"/>
            </p:cNvSpPr>
            <p:nvPr/>
          </p:nvSpPr>
          <p:spPr bwMode="auto">
            <a:xfrm>
              <a:off x="3933" y="2661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43" name="Line 347"/>
            <p:cNvSpPr>
              <a:spLocks noChangeShapeType="1"/>
            </p:cNvSpPr>
            <p:nvPr/>
          </p:nvSpPr>
          <p:spPr bwMode="auto">
            <a:xfrm>
              <a:off x="3979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44" name="Line 348"/>
            <p:cNvSpPr>
              <a:spLocks noChangeShapeType="1"/>
            </p:cNvSpPr>
            <p:nvPr/>
          </p:nvSpPr>
          <p:spPr bwMode="auto">
            <a:xfrm>
              <a:off x="3981" y="2669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45" name="Line 349"/>
            <p:cNvSpPr>
              <a:spLocks noChangeShapeType="1"/>
            </p:cNvSpPr>
            <p:nvPr/>
          </p:nvSpPr>
          <p:spPr bwMode="auto">
            <a:xfrm>
              <a:off x="3984" y="2684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46" name="Line 350"/>
            <p:cNvSpPr>
              <a:spLocks noChangeShapeType="1"/>
            </p:cNvSpPr>
            <p:nvPr/>
          </p:nvSpPr>
          <p:spPr bwMode="auto">
            <a:xfrm>
              <a:off x="398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47" name="Line 351"/>
            <p:cNvSpPr>
              <a:spLocks noChangeShapeType="1"/>
            </p:cNvSpPr>
            <p:nvPr/>
          </p:nvSpPr>
          <p:spPr bwMode="auto">
            <a:xfrm>
              <a:off x="3990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48" name="Line 352"/>
            <p:cNvSpPr>
              <a:spLocks noChangeShapeType="1"/>
            </p:cNvSpPr>
            <p:nvPr/>
          </p:nvSpPr>
          <p:spPr bwMode="auto">
            <a:xfrm>
              <a:off x="3979" y="2661"/>
              <a:ext cx="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49" name="Line 353"/>
            <p:cNvSpPr>
              <a:spLocks noChangeShapeType="1"/>
            </p:cNvSpPr>
            <p:nvPr/>
          </p:nvSpPr>
          <p:spPr bwMode="auto">
            <a:xfrm>
              <a:off x="3997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50" name="Line 354"/>
            <p:cNvSpPr>
              <a:spLocks noChangeShapeType="1"/>
            </p:cNvSpPr>
            <p:nvPr/>
          </p:nvSpPr>
          <p:spPr bwMode="auto">
            <a:xfrm>
              <a:off x="4015" y="2661"/>
              <a:ext cx="5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51" name="Line 355"/>
            <p:cNvSpPr>
              <a:spLocks noChangeShapeType="1"/>
            </p:cNvSpPr>
            <p:nvPr/>
          </p:nvSpPr>
          <p:spPr bwMode="auto">
            <a:xfrm>
              <a:off x="4031" y="2661"/>
              <a:ext cx="1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52" name="Freeform 356"/>
            <p:cNvSpPr>
              <a:spLocks/>
            </p:cNvSpPr>
            <p:nvPr/>
          </p:nvSpPr>
          <p:spPr bwMode="auto">
            <a:xfrm>
              <a:off x="4202" y="2647"/>
              <a:ext cx="396" cy="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7"/>
                </a:cxn>
                <a:cxn ang="0">
                  <a:pos x="0" y="77"/>
                </a:cxn>
                <a:cxn ang="0">
                  <a:pos x="26" y="0"/>
                </a:cxn>
              </a:cxnLst>
              <a:rect l="0" t="0" r="r" b="b"/>
              <a:pathLst>
                <a:path w="396" h="78">
                  <a:moveTo>
                    <a:pt x="26" y="0"/>
                  </a:moveTo>
                  <a:lnTo>
                    <a:pt x="369" y="0"/>
                  </a:lnTo>
                  <a:lnTo>
                    <a:pt x="395" y="77"/>
                  </a:lnTo>
                  <a:lnTo>
                    <a:pt x="0" y="77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653" name="Freeform 357"/>
            <p:cNvSpPr>
              <a:spLocks/>
            </p:cNvSpPr>
            <p:nvPr/>
          </p:nvSpPr>
          <p:spPr bwMode="auto">
            <a:xfrm>
              <a:off x="4202" y="2724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654" name="Line 358"/>
            <p:cNvSpPr>
              <a:spLocks noChangeShapeType="1"/>
            </p:cNvSpPr>
            <p:nvPr/>
          </p:nvSpPr>
          <p:spPr bwMode="auto">
            <a:xfrm>
              <a:off x="4253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55" name="Line 359"/>
            <p:cNvSpPr>
              <a:spLocks noChangeShapeType="1"/>
            </p:cNvSpPr>
            <p:nvPr/>
          </p:nvSpPr>
          <p:spPr bwMode="auto">
            <a:xfrm>
              <a:off x="4248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56" name="Line 360"/>
            <p:cNvSpPr>
              <a:spLocks noChangeShapeType="1"/>
            </p:cNvSpPr>
            <p:nvPr/>
          </p:nvSpPr>
          <p:spPr bwMode="auto">
            <a:xfrm>
              <a:off x="4244" y="2684"/>
              <a:ext cx="21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57" name="Line 361"/>
            <p:cNvSpPr>
              <a:spLocks noChangeShapeType="1"/>
            </p:cNvSpPr>
            <p:nvPr/>
          </p:nvSpPr>
          <p:spPr bwMode="auto">
            <a:xfrm>
              <a:off x="4239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58" name="Line 362"/>
            <p:cNvSpPr>
              <a:spLocks noChangeShapeType="1"/>
            </p:cNvSpPr>
            <p:nvPr/>
          </p:nvSpPr>
          <p:spPr bwMode="auto">
            <a:xfrm>
              <a:off x="4233" y="2715"/>
              <a:ext cx="230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59" name="Line 363"/>
            <p:cNvSpPr>
              <a:spLocks noChangeShapeType="1"/>
            </p:cNvSpPr>
            <p:nvPr/>
          </p:nvSpPr>
          <p:spPr bwMode="auto">
            <a:xfrm flipH="1">
              <a:off x="4225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60" name="Line 364"/>
            <p:cNvSpPr>
              <a:spLocks noChangeShapeType="1"/>
            </p:cNvSpPr>
            <p:nvPr/>
          </p:nvSpPr>
          <p:spPr bwMode="auto">
            <a:xfrm flipH="1">
              <a:off x="424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61" name="Line 365"/>
            <p:cNvSpPr>
              <a:spLocks noChangeShapeType="1"/>
            </p:cNvSpPr>
            <p:nvPr/>
          </p:nvSpPr>
          <p:spPr bwMode="auto">
            <a:xfrm flipH="1">
              <a:off x="4266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62" name="Line 366"/>
            <p:cNvSpPr>
              <a:spLocks noChangeShapeType="1"/>
            </p:cNvSpPr>
            <p:nvPr/>
          </p:nvSpPr>
          <p:spPr bwMode="auto">
            <a:xfrm flipH="1">
              <a:off x="4289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63" name="Line 367"/>
            <p:cNvSpPr>
              <a:spLocks noChangeShapeType="1"/>
            </p:cNvSpPr>
            <p:nvPr/>
          </p:nvSpPr>
          <p:spPr bwMode="auto">
            <a:xfrm flipH="1">
              <a:off x="4309" y="2661"/>
              <a:ext cx="12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64" name="Line 368"/>
            <p:cNvSpPr>
              <a:spLocks noChangeShapeType="1"/>
            </p:cNvSpPr>
            <p:nvPr/>
          </p:nvSpPr>
          <p:spPr bwMode="auto">
            <a:xfrm flipH="1">
              <a:off x="4328" y="2661"/>
              <a:ext cx="1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65" name="Line 369"/>
            <p:cNvSpPr>
              <a:spLocks noChangeShapeType="1"/>
            </p:cNvSpPr>
            <p:nvPr/>
          </p:nvSpPr>
          <p:spPr bwMode="auto">
            <a:xfrm flipH="1">
              <a:off x="4347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66" name="Line 370"/>
            <p:cNvSpPr>
              <a:spLocks noChangeShapeType="1"/>
            </p:cNvSpPr>
            <p:nvPr/>
          </p:nvSpPr>
          <p:spPr bwMode="auto">
            <a:xfrm>
              <a:off x="4370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67" name="Line 371"/>
            <p:cNvSpPr>
              <a:spLocks noChangeShapeType="1"/>
            </p:cNvSpPr>
            <p:nvPr/>
          </p:nvSpPr>
          <p:spPr bwMode="auto">
            <a:xfrm>
              <a:off x="4387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68" name="Line 372"/>
            <p:cNvSpPr>
              <a:spLocks noChangeShapeType="1"/>
            </p:cNvSpPr>
            <p:nvPr/>
          </p:nvSpPr>
          <p:spPr bwMode="auto">
            <a:xfrm>
              <a:off x="440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69" name="Line 373"/>
            <p:cNvSpPr>
              <a:spLocks noChangeShapeType="1"/>
            </p:cNvSpPr>
            <p:nvPr/>
          </p:nvSpPr>
          <p:spPr bwMode="auto">
            <a:xfrm>
              <a:off x="4425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70" name="Line 374"/>
            <p:cNvSpPr>
              <a:spLocks noChangeShapeType="1"/>
            </p:cNvSpPr>
            <p:nvPr/>
          </p:nvSpPr>
          <p:spPr bwMode="auto">
            <a:xfrm>
              <a:off x="4444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71" name="Line 375"/>
            <p:cNvSpPr>
              <a:spLocks noChangeShapeType="1"/>
            </p:cNvSpPr>
            <p:nvPr/>
          </p:nvSpPr>
          <p:spPr bwMode="auto">
            <a:xfrm>
              <a:off x="4461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72" name="Line 376"/>
            <p:cNvSpPr>
              <a:spLocks noChangeShapeType="1"/>
            </p:cNvSpPr>
            <p:nvPr/>
          </p:nvSpPr>
          <p:spPr bwMode="auto">
            <a:xfrm>
              <a:off x="4508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73" name="Line 377"/>
            <p:cNvSpPr>
              <a:spLocks noChangeShapeType="1"/>
            </p:cNvSpPr>
            <p:nvPr/>
          </p:nvSpPr>
          <p:spPr bwMode="auto">
            <a:xfrm>
              <a:off x="4510" y="2669"/>
              <a:ext cx="4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74" name="Line 378"/>
            <p:cNvSpPr>
              <a:spLocks noChangeShapeType="1"/>
            </p:cNvSpPr>
            <p:nvPr/>
          </p:nvSpPr>
          <p:spPr bwMode="auto">
            <a:xfrm>
              <a:off x="4513" y="2684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75" name="Line 379"/>
            <p:cNvSpPr>
              <a:spLocks noChangeShapeType="1"/>
            </p:cNvSpPr>
            <p:nvPr/>
          </p:nvSpPr>
          <p:spPr bwMode="auto">
            <a:xfrm>
              <a:off x="451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76" name="Line 380"/>
            <p:cNvSpPr>
              <a:spLocks noChangeShapeType="1"/>
            </p:cNvSpPr>
            <p:nvPr/>
          </p:nvSpPr>
          <p:spPr bwMode="auto">
            <a:xfrm>
              <a:off x="4518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77" name="Line 381"/>
            <p:cNvSpPr>
              <a:spLocks noChangeShapeType="1"/>
            </p:cNvSpPr>
            <p:nvPr/>
          </p:nvSpPr>
          <p:spPr bwMode="auto">
            <a:xfrm>
              <a:off x="4504" y="2661"/>
              <a:ext cx="7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78" name="Line 382"/>
            <p:cNvSpPr>
              <a:spLocks noChangeShapeType="1"/>
            </p:cNvSpPr>
            <p:nvPr/>
          </p:nvSpPr>
          <p:spPr bwMode="auto">
            <a:xfrm>
              <a:off x="4525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79" name="Line 383"/>
            <p:cNvSpPr>
              <a:spLocks noChangeShapeType="1"/>
            </p:cNvSpPr>
            <p:nvPr/>
          </p:nvSpPr>
          <p:spPr bwMode="auto">
            <a:xfrm>
              <a:off x="4544" y="2661"/>
              <a:ext cx="4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80" name="Line 384"/>
            <p:cNvSpPr>
              <a:spLocks noChangeShapeType="1"/>
            </p:cNvSpPr>
            <p:nvPr/>
          </p:nvSpPr>
          <p:spPr bwMode="auto">
            <a:xfrm>
              <a:off x="4561" y="2661"/>
              <a:ext cx="8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81" name="Line 385"/>
            <p:cNvSpPr>
              <a:spLocks noChangeShapeType="1"/>
            </p:cNvSpPr>
            <p:nvPr/>
          </p:nvSpPr>
          <p:spPr bwMode="auto">
            <a:xfrm flipH="1">
              <a:off x="4766" y="2668"/>
              <a:ext cx="24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82" name="Line 386"/>
            <p:cNvSpPr>
              <a:spLocks noChangeShapeType="1"/>
            </p:cNvSpPr>
            <p:nvPr/>
          </p:nvSpPr>
          <p:spPr bwMode="auto">
            <a:xfrm flipH="1">
              <a:off x="4788" y="2668"/>
              <a:ext cx="20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83" name="Line 387"/>
            <p:cNvSpPr>
              <a:spLocks noChangeShapeType="1"/>
            </p:cNvSpPr>
            <p:nvPr/>
          </p:nvSpPr>
          <p:spPr bwMode="auto">
            <a:xfrm flipH="1">
              <a:off x="4807" y="2668"/>
              <a:ext cx="19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84" name="Line 388"/>
            <p:cNvSpPr>
              <a:spLocks noChangeShapeType="1"/>
            </p:cNvSpPr>
            <p:nvPr/>
          </p:nvSpPr>
          <p:spPr bwMode="auto">
            <a:xfrm flipH="1">
              <a:off x="4831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85" name="Line 389"/>
            <p:cNvSpPr>
              <a:spLocks noChangeShapeType="1"/>
            </p:cNvSpPr>
            <p:nvPr/>
          </p:nvSpPr>
          <p:spPr bwMode="auto">
            <a:xfrm flipH="1">
              <a:off x="4849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86" name="Line 390"/>
            <p:cNvSpPr>
              <a:spLocks noChangeShapeType="1"/>
            </p:cNvSpPr>
            <p:nvPr/>
          </p:nvSpPr>
          <p:spPr bwMode="auto">
            <a:xfrm flipH="1">
              <a:off x="4869" y="2668"/>
              <a:ext cx="1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87" name="Line 391"/>
            <p:cNvSpPr>
              <a:spLocks noChangeShapeType="1"/>
            </p:cNvSpPr>
            <p:nvPr/>
          </p:nvSpPr>
          <p:spPr bwMode="auto">
            <a:xfrm flipH="1">
              <a:off x="4888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88" name="Line 392"/>
            <p:cNvSpPr>
              <a:spLocks noChangeShapeType="1"/>
            </p:cNvSpPr>
            <p:nvPr/>
          </p:nvSpPr>
          <p:spPr bwMode="auto">
            <a:xfrm flipH="1">
              <a:off x="4906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89" name="Line 393"/>
            <p:cNvSpPr>
              <a:spLocks noChangeShapeType="1"/>
            </p:cNvSpPr>
            <p:nvPr/>
          </p:nvSpPr>
          <p:spPr bwMode="auto">
            <a:xfrm>
              <a:off x="4928" y="2668"/>
              <a:ext cx="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690" name="Line 394"/>
            <p:cNvSpPr>
              <a:spLocks noChangeShapeType="1"/>
            </p:cNvSpPr>
            <p:nvPr/>
          </p:nvSpPr>
          <p:spPr bwMode="auto">
            <a:xfrm>
              <a:off x="4947" y="2668"/>
              <a:ext cx="1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11691" name="Group 395"/>
            <p:cNvGrpSpPr>
              <a:grpSpLocks/>
            </p:cNvGrpSpPr>
            <p:nvPr/>
          </p:nvGrpSpPr>
          <p:grpSpPr bwMode="auto">
            <a:xfrm>
              <a:off x="3825" y="2735"/>
              <a:ext cx="1109" cy="139"/>
              <a:chOff x="3825" y="2735"/>
              <a:chExt cx="1109" cy="139"/>
            </a:xfrm>
          </p:grpSpPr>
          <p:sp>
            <p:nvSpPr>
              <p:cNvPr id="311692" name="Line 396"/>
              <p:cNvSpPr>
                <a:spLocks noChangeShapeType="1"/>
              </p:cNvSpPr>
              <p:nvPr/>
            </p:nvSpPr>
            <p:spPr bwMode="auto">
              <a:xfrm flipV="1">
                <a:off x="4934" y="2735"/>
                <a:ext cx="0" cy="139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693" name="Line 397"/>
              <p:cNvSpPr>
                <a:spLocks noChangeShapeType="1"/>
              </p:cNvSpPr>
              <p:nvPr/>
            </p:nvSpPr>
            <p:spPr bwMode="auto">
              <a:xfrm>
                <a:off x="3832" y="2872"/>
                <a:ext cx="519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694" name="Line 398"/>
              <p:cNvSpPr>
                <a:spLocks noChangeShapeType="1"/>
              </p:cNvSpPr>
              <p:nvPr/>
            </p:nvSpPr>
            <p:spPr bwMode="auto">
              <a:xfrm>
                <a:off x="382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695" name="Line 399"/>
              <p:cNvSpPr>
                <a:spLocks noChangeShapeType="1"/>
              </p:cNvSpPr>
              <p:nvPr/>
            </p:nvSpPr>
            <p:spPr bwMode="auto">
              <a:xfrm>
                <a:off x="435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696" name="Line 400"/>
              <p:cNvSpPr>
                <a:spLocks noChangeShapeType="1"/>
              </p:cNvSpPr>
              <p:nvPr/>
            </p:nvSpPr>
            <p:spPr bwMode="auto">
              <a:xfrm>
                <a:off x="4349" y="2870"/>
                <a:ext cx="572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11697" name="Line 401"/>
            <p:cNvSpPr>
              <a:spLocks noChangeShapeType="1"/>
            </p:cNvSpPr>
            <p:nvPr/>
          </p:nvSpPr>
          <p:spPr bwMode="auto">
            <a:xfrm>
              <a:off x="4775" y="2721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1698" name="Group 402"/>
          <p:cNvGrpSpPr>
            <a:grpSpLocks/>
          </p:cNvGrpSpPr>
          <p:nvPr/>
        </p:nvGrpSpPr>
        <p:grpSpPr bwMode="auto">
          <a:xfrm>
            <a:off x="533400" y="4800600"/>
            <a:ext cx="1219200" cy="609600"/>
            <a:chOff x="3673" y="2251"/>
            <a:chExt cx="1466" cy="623"/>
          </a:xfrm>
        </p:grpSpPr>
        <p:sp>
          <p:nvSpPr>
            <p:cNvPr id="311699" name="AutoShape 403"/>
            <p:cNvSpPr>
              <a:spLocks noChangeArrowheads="1"/>
            </p:cNvSpPr>
            <p:nvPr/>
          </p:nvSpPr>
          <p:spPr bwMode="auto">
            <a:xfrm>
              <a:off x="3719" y="2251"/>
              <a:ext cx="303" cy="252"/>
            </a:xfrm>
            <a:prstGeom prst="roundRect">
              <a:avLst>
                <a:gd name="adj" fmla="val 12458"/>
              </a:avLst>
            </a:prstGeom>
            <a:solidFill>
              <a:srgbClr val="FFFF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00" name="AutoShape 404"/>
            <p:cNvSpPr>
              <a:spLocks noChangeArrowheads="1"/>
            </p:cNvSpPr>
            <p:nvPr/>
          </p:nvSpPr>
          <p:spPr bwMode="auto">
            <a:xfrm>
              <a:off x="3753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FDE3BA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01" name="Line 405"/>
            <p:cNvSpPr>
              <a:spLocks noChangeShapeType="1"/>
            </p:cNvSpPr>
            <p:nvPr/>
          </p:nvSpPr>
          <p:spPr bwMode="auto">
            <a:xfrm>
              <a:off x="3788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02" name="Line 406"/>
            <p:cNvSpPr>
              <a:spLocks noChangeShapeType="1"/>
            </p:cNvSpPr>
            <p:nvPr/>
          </p:nvSpPr>
          <p:spPr bwMode="auto">
            <a:xfrm>
              <a:off x="3955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03" name="Rectangle 407"/>
            <p:cNvSpPr>
              <a:spLocks noChangeArrowheads="1"/>
            </p:cNvSpPr>
            <p:nvPr/>
          </p:nvSpPr>
          <p:spPr bwMode="auto">
            <a:xfrm>
              <a:off x="3701" y="2541"/>
              <a:ext cx="339" cy="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04" name="Line 408"/>
            <p:cNvSpPr>
              <a:spLocks noChangeShapeType="1"/>
            </p:cNvSpPr>
            <p:nvPr/>
          </p:nvSpPr>
          <p:spPr bwMode="auto">
            <a:xfrm>
              <a:off x="371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05" name="Line 409"/>
            <p:cNvSpPr>
              <a:spLocks noChangeShapeType="1"/>
            </p:cNvSpPr>
            <p:nvPr/>
          </p:nvSpPr>
          <p:spPr bwMode="auto">
            <a:xfrm>
              <a:off x="37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06" name="Line 410"/>
            <p:cNvSpPr>
              <a:spLocks noChangeShapeType="1"/>
            </p:cNvSpPr>
            <p:nvPr/>
          </p:nvSpPr>
          <p:spPr bwMode="auto">
            <a:xfrm>
              <a:off x="37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07" name="Line 411"/>
            <p:cNvSpPr>
              <a:spLocks noChangeShapeType="1"/>
            </p:cNvSpPr>
            <p:nvPr/>
          </p:nvSpPr>
          <p:spPr bwMode="auto">
            <a:xfrm>
              <a:off x="374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08" name="Line 412"/>
            <p:cNvSpPr>
              <a:spLocks noChangeShapeType="1"/>
            </p:cNvSpPr>
            <p:nvPr/>
          </p:nvSpPr>
          <p:spPr bwMode="auto">
            <a:xfrm>
              <a:off x="375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09" name="Line 413"/>
            <p:cNvSpPr>
              <a:spLocks noChangeShapeType="1"/>
            </p:cNvSpPr>
            <p:nvPr/>
          </p:nvSpPr>
          <p:spPr bwMode="auto">
            <a:xfrm>
              <a:off x="376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10" name="Line 414"/>
            <p:cNvSpPr>
              <a:spLocks noChangeShapeType="1"/>
            </p:cNvSpPr>
            <p:nvPr/>
          </p:nvSpPr>
          <p:spPr bwMode="auto">
            <a:xfrm>
              <a:off x="377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11" name="Line 415"/>
            <p:cNvSpPr>
              <a:spLocks noChangeShapeType="1"/>
            </p:cNvSpPr>
            <p:nvPr/>
          </p:nvSpPr>
          <p:spPr bwMode="auto">
            <a:xfrm>
              <a:off x="378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12" name="Line 416"/>
            <p:cNvSpPr>
              <a:spLocks noChangeShapeType="1"/>
            </p:cNvSpPr>
            <p:nvPr/>
          </p:nvSpPr>
          <p:spPr bwMode="auto">
            <a:xfrm>
              <a:off x="378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13" name="Line 417"/>
            <p:cNvSpPr>
              <a:spLocks noChangeShapeType="1"/>
            </p:cNvSpPr>
            <p:nvPr/>
          </p:nvSpPr>
          <p:spPr bwMode="auto">
            <a:xfrm>
              <a:off x="37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14" name="Line 418"/>
            <p:cNvSpPr>
              <a:spLocks noChangeShapeType="1"/>
            </p:cNvSpPr>
            <p:nvPr/>
          </p:nvSpPr>
          <p:spPr bwMode="auto">
            <a:xfrm>
              <a:off x="380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15" name="Line 419"/>
            <p:cNvSpPr>
              <a:spLocks noChangeShapeType="1"/>
            </p:cNvSpPr>
            <p:nvPr/>
          </p:nvSpPr>
          <p:spPr bwMode="auto">
            <a:xfrm>
              <a:off x="381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16" name="Line 420"/>
            <p:cNvSpPr>
              <a:spLocks noChangeShapeType="1"/>
            </p:cNvSpPr>
            <p:nvPr/>
          </p:nvSpPr>
          <p:spPr bwMode="auto">
            <a:xfrm>
              <a:off x="382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17" name="Line 421"/>
            <p:cNvSpPr>
              <a:spLocks noChangeShapeType="1"/>
            </p:cNvSpPr>
            <p:nvPr/>
          </p:nvSpPr>
          <p:spPr bwMode="auto">
            <a:xfrm>
              <a:off x="383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18" name="Line 422"/>
            <p:cNvSpPr>
              <a:spLocks noChangeShapeType="1"/>
            </p:cNvSpPr>
            <p:nvPr/>
          </p:nvSpPr>
          <p:spPr bwMode="auto">
            <a:xfrm>
              <a:off x="384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19" name="Line 423"/>
            <p:cNvSpPr>
              <a:spLocks noChangeShapeType="1"/>
            </p:cNvSpPr>
            <p:nvPr/>
          </p:nvSpPr>
          <p:spPr bwMode="auto">
            <a:xfrm>
              <a:off x="385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20" name="Line 424"/>
            <p:cNvSpPr>
              <a:spLocks noChangeShapeType="1"/>
            </p:cNvSpPr>
            <p:nvPr/>
          </p:nvSpPr>
          <p:spPr bwMode="auto">
            <a:xfrm>
              <a:off x="385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21" name="Line 425"/>
            <p:cNvSpPr>
              <a:spLocks noChangeShapeType="1"/>
            </p:cNvSpPr>
            <p:nvPr/>
          </p:nvSpPr>
          <p:spPr bwMode="auto">
            <a:xfrm>
              <a:off x="386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22" name="Line 426"/>
            <p:cNvSpPr>
              <a:spLocks noChangeShapeType="1"/>
            </p:cNvSpPr>
            <p:nvPr/>
          </p:nvSpPr>
          <p:spPr bwMode="auto">
            <a:xfrm>
              <a:off x="387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23" name="Rectangle 427"/>
            <p:cNvSpPr>
              <a:spLocks noChangeArrowheads="1"/>
            </p:cNvSpPr>
            <p:nvPr/>
          </p:nvSpPr>
          <p:spPr bwMode="auto">
            <a:xfrm>
              <a:off x="3956" y="2565"/>
              <a:ext cx="30" cy="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24" name="Rectangle 428"/>
            <p:cNvSpPr>
              <a:spLocks noChangeArrowheads="1"/>
            </p:cNvSpPr>
            <p:nvPr/>
          </p:nvSpPr>
          <p:spPr bwMode="auto">
            <a:xfrm>
              <a:off x="3920" y="256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25" name="Rectangle 429"/>
            <p:cNvSpPr>
              <a:spLocks noChangeArrowheads="1"/>
            </p:cNvSpPr>
            <p:nvPr/>
          </p:nvSpPr>
          <p:spPr bwMode="auto">
            <a:xfrm>
              <a:off x="3956" y="2596"/>
              <a:ext cx="30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26" name="Rectangle 430"/>
            <p:cNvSpPr>
              <a:spLocks noChangeArrowheads="1"/>
            </p:cNvSpPr>
            <p:nvPr/>
          </p:nvSpPr>
          <p:spPr bwMode="auto">
            <a:xfrm>
              <a:off x="3920" y="259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27" name="Rectangle 431"/>
            <p:cNvSpPr>
              <a:spLocks noChangeArrowheads="1"/>
            </p:cNvSpPr>
            <p:nvPr/>
          </p:nvSpPr>
          <p:spPr bwMode="auto">
            <a:xfrm>
              <a:off x="3849" y="2491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28" name="Rectangle 432"/>
            <p:cNvSpPr>
              <a:spLocks noChangeArrowheads="1"/>
            </p:cNvSpPr>
            <p:nvPr/>
          </p:nvSpPr>
          <p:spPr bwMode="auto">
            <a:xfrm>
              <a:off x="3804" y="2297"/>
              <a:ext cx="133" cy="12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29" name="Rectangle 433"/>
            <p:cNvSpPr>
              <a:spLocks noChangeArrowheads="1"/>
            </p:cNvSpPr>
            <p:nvPr/>
          </p:nvSpPr>
          <p:spPr bwMode="auto">
            <a:xfrm>
              <a:off x="380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30" name="Rectangle 434"/>
            <p:cNvSpPr>
              <a:spLocks noChangeArrowheads="1"/>
            </p:cNvSpPr>
            <p:nvPr/>
          </p:nvSpPr>
          <p:spPr bwMode="auto">
            <a:xfrm>
              <a:off x="3849" y="2362"/>
              <a:ext cx="134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31" name="Rectangle 435"/>
            <p:cNvSpPr>
              <a:spLocks noChangeArrowheads="1"/>
            </p:cNvSpPr>
            <p:nvPr/>
          </p:nvSpPr>
          <p:spPr bwMode="auto">
            <a:xfrm>
              <a:off x="3894" y="2402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32" name="AutoShape 436"/>
            <p:cNvSpPr>
              <a:spLocks noChangeArrowheads="1"/>
            </p:cNvSpPr>
            <p:nvPr/>
          </p:nvSpPr>
          <p:spPr bwMode="auto">
            <a:xfrm>
              <a:off x="4247" y="2251"/>
              <a:ext cx="304" cy="252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33" name="AutoShape 437"/>
            <p:cNvSpPr>
              <a:spLocks noChangeArrowheads="1"/>
            </p:cNvSpPr>
            <p:nvPr/>
          </p:nvSpPr>
          <p:spPr bwMode="auto">
            <a:xfrm>
              <a:off x="4282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34" name="Line 438"/>
            <p:cNvSpPr>
              <a:spLocks noChangeShapeType="1"/>
            </p:cNvSpPr>
            <p:nvPr/>
          </p:nvSpPr>
          <p:spPr bwMode="auto">
            <a:xfrm>
              <a:off x="4317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35" name="Line 439"/>
            <p:cNvSpPr>
              <a:spLocks noChangeShapeType="1"/>
            </p:cNvSpPr>
            <p:nvPr/>
          </p:nvSpPr>
          <p:spPr bwMode="auto">
            <a:xfrm>
              <a:off x="4483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36" name="Rectangle 440"/>
            <p:cNvSpPr>
              <a:spLocks noChangeArrowheads="1"/>
            </p:cNvSpPr>
            <p:nvPr/>
          </p:nvSpPr>
          <p:spPr bwMode="auto">
            <a:xfrm>
              <a:off x="4229" y="2541"/>
              <a:ext cx="339" cy="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37" name="Line 441"/>
            <p:cNvSpPr>
              <a:spLocks noChangeShapeType="1"/>
            </p:cNvSpPr>
            <p:nvPr/>
          </p:nvSpPr>
          <p:spPr bwMode="auto">
            <a:xfrm>
              <a:off x="424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38" name="Line 442"/>
            <p:cNvSpPr>
              <a:spLocks noChangeShapeType="1"/>
            </p:cNvSpPr>
            <p:nvPr/>
          </p:nvSpPr>
          <p:spPr bwMode="auto">
            <a:xfrm>
              <a:off x="425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39" name="Line 443"/>
            <p:cNvSpPr>
              <a:spLocks noChangeShapeType="1"/>
            </p:cNvSpPr>
            <p:nvPr/>
          </p:nvSpPr>
          <p:spPr bwMode="auto">
            <a:xfrm>
              <a:off x="426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40" name="Line 444"/>
            <p:cNvSpPr>
              <a:spLocks noChangeShapeType="1"/>
            </p:cNvSpPr>
            <p:nvPr/>
          </p:nvSpPr>
          <p:spPr bwMode="auto">
            <a:xfrm>
              <a:off x="427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41" name="Line 445"/>
            <p:cNvSpPr>
              <a:spLocks noChangeShapeType="1"/>
            </p:cNvSpPr>
            <p:nvPr/>
          </p:nvSpPr>
          <p:spPr bwMode="auto">
            <a:xfrm>
              <a:off x="428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42" name="Line 446"/>
            <p:cNvSpPr>
              <a:spLocks noChangeShapeType="1"/>
            </p:cNvSpPr>
            <p:nvPr/>
          </p:nvSpPr>
          <p:spPr bwMode="auto">
            <a:xfrm>
              <a:off x="429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43" name="Line 447"/>
            <p:cNvSpPr>
              <a:spLocks noChangeShapeType="1"/>
            </p:cNvSpPr>
            <p:nvPr/>
          </p:nvSpPr>
          <p:spPr bwMode="auto">
            <a:xfrm>
              <a:off x="429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44" name="Line 448"/>
            <p:cNvSpPr>
              <a:spLocks noChangeShapeType="1"/>
            </p:cNvSpPr>
            <p:nvPr/>
          </p:nvSpPr>
          <p:spPr bwMode="auto">
            <a:xfrm>
              <a:off x="430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45" name="Line 449"/>
            <p:cNvSpPr>
              <a:spLocks noChangeShapeType="1"/>
            </p:cNvSpPr>
            <p:nvPr/>
          </p:nvSpPr>
          <p:spPr bwMode="auto">
            <a:xfrm>
              <a:off x="431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46" name="Line 450"/>
            <p:cNvSpPr>
              <a:spLocks noChangeShapeType="1"/>
            </p:cNvSpPr>
            <p:nvPr/>
          </p:nvSpPr>
          <p:spPr bwMode="auto">
            <a:xfrm>
              <a:off x="43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47" name="Line 451"/>
            <p:cNvSpPr>
              <a:spLocks noChangeShapeType="1"/>
            </p:cNvSpPr>
            <p:nvPr/>
          </p:nvSpPr>
          <p:spPr bwMode="auto">
            <a:xfrm>
              <a:off x="43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48" name="Line 452"/>
            <p:cNvSpPr>
              <a:spLocks noChangeShapeType="1"/>
            </p:cNvSpPr>
            <p:nvPr/>
          </p:nvSpPr>
          <p:spPr bwMode="auto">
            <a:xfrm>
              <a:off x="434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49" name="Line 453"/>
            <p:cNvSpPr>
              <a:spLocks noChangeShapeType="1"/>
            </p:cNvSpPr>
            <p:nvPr/>
          </p:nvSpPr>
          <p:spPr bwMode="auto">
            <a:xfrm>
              <a:off x="435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50" name="Line 454"/>
            <p:cNvSpPr>
              <a:spLocks noChangeShapeType="1"/>
            </p:cNvSpPr>
            <p:nvPr/>
          </p:nvSpPr>
          <p:spPr bwMode="auto">
            <a:xfrm>
              <a:off x="436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51" name="Line 455"/>
            <p:cNvSpPr>
              <a:spLocks noChangeShapeType="1"/>
            </p:cNvSpPr>
            <p:nvPr/>
          </p:nvSpPr>
          <p:spPr bwMode="auto">
            <a:xfrm>
              <a:off x="437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52" name="Line 456"/>
            <p:cNvSpPr>
              <a:spLocks noChangeShapeType="1"/>
            </p:cNvSpPr>
            <p:nvPr/>
          </p:nvSpPr>
          <p:spPr bwMode="auto">
            <a:xfrm>
              <a:off x="437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53" name="Line 457"/>
            <p:cNvSpPr>
              <a:spLocks noChangeShapeType="1"/>
            </p:cNvSpPr>
            <p:nvPr/>
          </p:nvSpPr>
          <p:spPr bwMode="auto">
            <a:xfrm>
              <a:off x="438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54" name="Line 458"/>
            <p:cNvSpPr>
              <a:spLocks noChangeShapeType="1"/>
            </p:cNvSpPr>
            <p:nvPr/>
          </p:nvSpPr>
          <p:spPr bwMode="auto">
            <a:xfrm>
              <a:off x="43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55" name="Line 459"/>
            <p:cNvSpPr>
              <a:spLocks noChangeShapeType="1"/>
            </p:cNvSpPr>
            <p:nvPr/>
          </p:nvSpPr>
          <p:spPr bwMode="auto">
            <a:xfrm>
              <a:off x="440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56" name="Rectangle 460"/>
            <p:cNvSpPr>
              <a:spLocks noChangeArrowheads="1"/>
            </p:cNvSpPr>
            <p:nvPr/>
          </p:nvSpPr>
          <p:spPr bwMode="auto">
            <a:xfrm>
              <a:off x="4484" y="2565"/>
              <a:ext cx="31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57" name="Rectangle 461"/>
            <p:cNvSpPr>
              <a:spLocks noChangeArrowheads="1"/>
            </p:cNvSpPr>
            <p:nvPr/>
          </p:nvSpPr>
          <p:spPr bwMode="auto">
            <a:xfrm>
              <a:off x="4449" y="256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58" name="Rectangle 462"/>
            <p:cNvSpPr>
              <a:spLocks noChangeArrowheads="1"/>
            </p:cNvSpPr>
            <p:nvPr/>
          </p:nvSpPr>
          <p:spPr bwMode="auto">
            <a:xfrm>
              <a:off x="4484" y="2596"/>
              <a:ext cx="31" cy="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59" name="Rectangle 463"/>
            <p:cNvSpPr>
              <a:spLocks noChangeArrowheads="1"/>
            </p:cNvSpPr>
            <p:nvPr/>
          </p:nvSpPr>
          <p:spPr bwMode="auto">
            <a:xfrm>
              <a:off x="4449" y="259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60" name="Rectangle 464"/>
            <p:cNvSpPr>
              <a:spLocks noChangeArrowheads="1"/>
            </p:cNvSpPr>
            <p:nvPr/>
          </p:nvSpPr>
          <p:spPr bwMode="auto">
            <a:xfrm>
              <a:off x="4377" y="2491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61" name="Rectangle 465"/>
            <p:cNvSpPr>
              <a:spLocks noChangeArrowheads="1"/>
            </p:cNvSpPr>
            <p:nvPr/>
          </p:nvSpPr>
          <p:spPr bwMode="auto">
            <a:xfrm>
              <a:off x="4286" y="2297"/>
              <a:ext cx="133" cy="125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62" name="Rectangle 466"/>
            <p:cNvSpPr>
              <a:spLocks noChangeArrowheads="1"/>
            </p:cNvSpPr>
            <p:nvPr/>
          </p:nvSpPr>
          <p:spPr bwMode="auto">
            <a:xfrm>
              <a:off x="433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63" name="Rectangle 467"/>
            <p:cNvSpPr>
              <a:spLocks noChangeArrowheads="1"/>
            </p:cNvSpPr>
            <p:nvPr/>
          </p:nvSpPr>
          <p:spPr bwMode="auto">
            <a:xfrm>
              <a:off x="4378" y="2362"/>
              <a:ext cx="133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64" name="Rectangle 468"/>
            <p:cNvSpPr>
              <a:spLocks noChangeArrowheads="1"/>
            </p:cNvSpPr>
            <p:nvPr/>
          </p:nvSpPr>
          <p:spPr bwMode="auto">
            <a:xfrm>
              <a:off x="4423" y="2402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65" name="AutoShape 469"/>
            <p:cNvSpPr>
              <a:spLocks noChangeArrowheads="1"/>
            </p:cNvSpPr>
            <p:nvPr/>
          </p:nvSpPr>
          <p:spPr bwMode="auto">
            <a:xfrm>
              <a:off x="4788" y="2257"/>
              <a:ext cx="304" cy="253"/>
            </a:xfrm>
            <a:prstGeom prst="roundRect">
              <a:avLst>
                <a:gd name="adj" fmla="val 12458"/>
              </a:avLst>
            </a:prstGeom>
            <a:solidFill>
              <a:srgbClr val="00FF00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66" name="AutoShape 470"/>
            <p:cNvSpPr>
              <a:spLocks noChangeArrowheads="1"/>
            </p:cNvSpPr>
            <p:nvPr/>
          </p:nvSpPr>
          <p:spPr bwMode="auto">
            <a:xfrm>
              <a:off x="4824" y="2288"/>
              <a:ext cx="231" cy="191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67" name="Line 471"/>
            <p:cNvSpPr>
              <a:spLocks noChangeShapeType="1"/>
            </p:cNvSpPr>
            <p:nvPr/>
          </p:nvSpPr>
          <p:spPr bwMode="auto">
            <a:xfrm>
              <a:off x="4857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68" name="Line 472"/>
            <p:cNvSpPr>
              <a:spLocks noChangeShapeType="1"/>
            </p:cNvSpPr>
            <p:nvPr/>
          </p:nvSpPr>
          <p:spPr bwMode="auto">
            <a:xfrm>
              <a:off x="5024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69" name="Rectangle 473"/>
            <p:cNvSpPr>
              <a:spLocks noChangeArrowheads="1"/>
            </p:cNvSpPr>
            <p:nvPr/>
          </p:nvSpPr>
          <p:spPr bwMode="auto">
            <a:xfrm>
              <a:off x="4771" y="2546"/>
              <a:ext cx="338" cy="8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70" name="Line 474"/>
            <p:cNvSpPr>
              <a:spLocks noChangeShapeType="1"/>
            </p:cNvSpPr>
            <p:nvPr/>
          </p:nvSpPr>
          <p:spPr bwMode="auto">
            <a:xfrm>
              <a:off x="478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71" name="Line 475"/>
            <p:cNvSpPr>
              <a:spLocks noChangeShapeType="1"/>
            </p:cNvSpPr>
            <p:nvPr/>
          </p:nvSpPr>
          <p:spPr bwMode="auto">
            <a:xfrm>
              <a:off x="479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72" name="Line 476"/>
            <p:cNvSpPr>
              <a:spLocks noChangeShapeType="1"/>
            </p:cNvSpPr>
            <p:nvPr/>
          </p:nvSpPr>
          <p:spPr bwMode="auto">
            <a:xfrm>
              <a:off x="480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73" name="Line 477"/>
            <p:cNvSpPr>
              <a:spLocks noChangeShapeType="1"/>
            </p:cNvSpPr>
            <p:nvPr/>
          </p:nvSpPr>
          <p:spPr bwMode="auto">
            <a:xfrm>
              <a:off x="481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74" name="Line 478"/>
            <p:cNvSpPr>
              <a:spLocks noChangeShapeType="1"/>
            </p:cNvSpPr>
            <p:nvPr/>
          </p:nvSpPr>
          <p:spPr bwMode="auto">
            <a:xfrm>
              <a:off x="482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75" name="Line 479"/>
            <p:cNvSpPr>
              <a:spLocks noChangeShapeType="1"/>
            </p:cNvSpPr>
            <p:nvPr/>
          </p:nvSpPr>
          <p:spPr bwMode="auto">
            <a:xfrm>
              <a:off x="483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76" name="Line 480"/>
            <p:cNvSpPr>
              <a:spLocks noChangeShapeType="1"/>
            </p:cNvSpPr>
            <p:nvPr/>
          </p:nvSpPr>
          <p:spPr bwMode="auto">
            <a:xfrm>
              <a:off x="484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77" name="Line 481"/>
            <p:cNvSpPr>
              <a:spLocks noChangeShapeType="1"/>
            </p:cNvSpPr>
            <p:nvPr/>
          </p:nvSpPr>
          <p:spPr bwMode="auto">
            <a:xfrm>
              <a:off x="4849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78" name="Line 482"/>
            <p:cNvSpPr>
              <a:spLocks noChangeShapeType="1"/>
            </p:cNvSpPr>
            <p:nvPr/>
          </p:nvSpPr>
          <p:spPr bwMode="auto">
            <a:xfrm>
              <a:off x="485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79" name="Line 483"/>
            <p:cNvSpPr>
              <a:spLocks noChangeShapeType="1"/>
            </p:cNvSpPr>
            <p:nvPr/>
          </p:nvSpPr>
          <p:spPr bwMode="auto">
            <a:xfrm>
              <a:off x="486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80" name="Line 484"/>
            <p:cNvSpPr>
              <a:spLocks noChangeShapeType="1"/>
            </p:cNvSpPr>
            <p:nvPr/>
          </p:nvSpPr>
          <p:spPr bwMode="auto">
            <a:xfrm>
              <a:off x="487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81" name="Line 485"/>
            <p:cNvSpPr>
              <a:spLocks noChangeShapeType="1"/>
            </p:cNvSpPr>
            <p:nvPr/>
          </p:nvSpPr>
          <p:spPr bwMode="auto">
            <a:xfrm>
              <a:off x="488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82" name="Line 486"/>
            <p:cNvSpPr>
              <a:spLocks noChangeShapeType="1"/>
            </p:cNvSpPr>
            <p:nvPr/>
          </p:nvSpPr>
          <p:spPr bwMode="auto">
            <a:xfrm>
              <a:off x="489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83" name="Line 487"/>
            <p:cNvSpPr>
              <a:spLocks noChangeShapeType="1"/>
            </p:cNvSpPr>
            <p:nvPr/>
          </p:nvSpPr>
          <p:spPr bwMode="auto">
            <a:xfrm>
              <a:off x="4902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84" name="Line 488"/>
            <p:cNvSpPr>
              <a:spLocks noChangeShapeType="1"/>
            </p:cNvSpPr>
            <p:nvPr/>
          </p:nvSpPr>
          <p:spPr bwMode="auto">
            <a:xfrm>
              <a:off x="491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85" name="Line 489"/>
            <p:cNvSpPr>
              <a:spLocks noChangeShapeType="1"/>
            </p:cNvSpPr>
            <p:nvPr/>
          </p:nvSpPr>
          <p:spPr bwMode="auto">
            <a:xfrm>
              <a:off x="492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86" name="Line 490"/>
            <p:cNvSpPr>
              <a:spLocks noChangeShapeType="1"/>
            </p:cNvSpPr>
            <p:nvPr/>
          </p:nvSpPr>
          <p:spPr bwMode="auto">
            <a:xfrm>
              <a:off x="4928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87" name="Line 491"/>
            <p:cNvSpPr>
              <a:spLocks noChangeShapeType="1"/>
            </p:cNvSpPr>
            <p:nvPr/>
          </p:nvSpPr>
          <p:spPr bwMode="auto">
            <a:xfrm>
              <a:off x="493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88" name="Line 492"/>
            <p:cNvSpPr>
              <a:spLocks noChangeShapeType="1"/>
            </p:cNvSpPr>
            <p:nvPr/>
          </p:nvSpPr>
          <p:spPr bwMode="auto">
            <a:xfrm>
              <a:off x="494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89" name="Rectangle 493"/>
            <p:cNvSpPr>
              <a:spLocks noChangeArrowheads="1"/>
            </p:cNvSpPr>
            <p:nvPr/>
          </p:nvSpPr>
          <p:spPr bwMode="auto">
            <a:xfrm>
              <a:off x="5025" y="257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90" name="Rectangle 494"/>
            <p:cNvSpPr>
              <a:spLocks noChangeArrowheads="1"/>
            </p:cNvSpPr>
            <p:nvPr/>
          </p:nvSpPr>
          <p:spPr bwMode="auto">
            <a:xfrm>
              <a:off x="4989" y="2573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91" name="Rectangle 495"/>
            <p:cNvSpPr>
              <a:spLocks noChangeArrowheads="1"/>
            </p:cNvSpPr>
            <p:nvPr/>
          </p:nvSpPr>
          <p:spPr bwMode="auto">
            <a:xfrm>
              <a:off x="5025" y="260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92" name="Rectangle 496"/>
            <p:cNvSpPr>
              <a:spLocks noChangeArrowheads="1"/>
            </p:cNvSpPr>
            <p:nvPr/>
          </p:nvSpPr>
          <p:spPr bwMode="auto">
            <a:xfrm>
              <a:off x="4989" y="2604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93" name="Freeform 497"/>
            <p:cNvSpPr>
              <a:spLocks/>
            </p:cNvSpPr>
            <p:nvPr/>
          </p:nvSpPr>
          <p:spPr bwMode="auto">
            <a:xfrm>
              <a:off x="4743" y="2653"/>
              <a:ext cx="396" cy="7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6"/>
                </a:cxn>
                <a:cxn ang="0">
                  <a:pos x="0" y="76"/>
                </a:cxn>
                <a:cxn ang="0">
                  <a:pos x="26" y="0"/>
                </a:cxn>
              </a:cxnLst>
              <a:rect l="0" t="0" r="r" b="b"/>
              <a:pathLst>
                <a:path w="396" h="77">
                  <a:moveTo>
                    <a:pt x="26" y="0"/>
                  </a:moveTo>
                  <a:lnTo>
                    <a:pt x="369" y="0"/>
                  </a:lnTo>
                  <a:lnTo>
                    <a:pt x="395" y="76"/>
                  </a:lnTo>
                  <a:lnTo>
                    <a:pt x="0" y="7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794" name="Freeform 498"/>
            <p:cNvSpPr>
              <a:spLocks/>
            </p:cNvSpPr>
            <p:nvPr/>
          </p:nvSpPr>
          <p:spPr bwMode="auto">
            <a:xfrm>
              <a:off x="4743" y="2730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795" name="Line 499"/>
            <p:cNvSpPr>
              <a:spLocks noChangeShapeType="1"/>
            </p:cNvSpPr>
            <p:nvPr/>
          </p:nvSpPr>
          <p:spPr bwMode="auto">
            <a:xfrm>
              <a:off x="5048" y="2660"/>
              <a:ext cx="4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96" name="Line 500"/>
            <p:cNvSpPr>
              <a:spLocks noChangeShapeType="1"/>
            </p:cNvSpPr>
            <p:nvPr/>
          </p:nvSpPr>
          <p:spPr bwMode="auto">
            <a:xfrm>
              <a:off x="5051" y="2676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97" name="Line 501"/>
            <p:cNvSpPr>
              <a:spLocks noChangeShapeType="1"/>
            </p:cNvSpPr>
            <p:nvPr/>
          </p:nvSpPr>
          <p:spPr bwMode="auto">
            <a:xfrm>
              <a:off x="5054" y="2690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98" name="Line 502"/>
            <p:cNvSpPr>
              <a:spLocks noChangeShapeType="1"/>
            </p:cNvSpPr>
            <p:nvPr/>
          </p:nvSpPr>
          <p:spPr bwMode="auto">
            <a:xfrm>
              <a:off x="5057" y="2705"/>
              <a:ext cx="4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99" name="Line 503"/>
            <p:cNvSpPr>
              <a:spLocks noChangeShapeType="1"/>
            </p:cNvSpPr>
            <p:nvPr/>
          </p:nvSpPr>
          <p:spPr bwMode="auto">
            <a:xfrm>
              <a:off x="5088" y="2721"/>
              <a:ext cx="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00" name="Line 504"/>
            <p:cNvSpPr>
              <a:spLocks noChangeShapeType="1"/>
            </p:cNvSpPr>
            <p:nvPr/>
          </p:nvSpPr>
          <p:spPr bwMode="auto">
            <a:xfrm>
              <a:off x="5048" y="2667"/>
              <a:ext cx="0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01" name="Line 505"/>
            <p:cNvSpPr>
              <a:spLocks noChangeShapeType="1"/>
            </p:cNvSpPr>
            <p:nvPr/>
          </p:nvSpPr>
          <p:spPr bwMode="auto">
            <a:xfrm>
              <a:off x="5067" y="2667"/>
              <a:ext cx="3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02" name="Line 506"/>
            <p:cNvSpPr>
              <a:spLocks noChangeShapeType="1"/>
            </p:cNvSpPr>
            <p:nvPr/>
          </p:nvSpPr>
          <p:spPr bwMode="auto">
            <a:xfrm>
              <a:off x="5084" y="2667"/>
              <a:ext cx="4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03" name="Line 507"/>
            <p:cNvSpPr>
              <a:spLocks noChangeShapeType="1"/>
            </p:cNvSpPr>
            <p:nvPr/>
          </p:nvSpPr>
          <p:spPr bwMode="auto">
            <a:xfrm>
              <a:off x="5102" y="2667"/>
              <a:ext cx="9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04" name="Rectangle 508"/>
            <p:cNvSpPr>
              <a:spLocks noChangeArrowheads="1"/>
            </p:cNvSpPr>
            <p:nvPr/>
          </p:nvSpPr>
          <p:spPr bwMode="auto">
            <a:xfrm>
              <a:off x="4918" y="2497"/>
              <a:ext cx="45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05" name="Rectangle 509"/>
            <p:cNvSpPr>
              <a:spLocks noChangeArrowheads="1"/>
            </p:cNvSpPr>
            <p:nvPr/>
          </p:nvSpPr>
          <p:spPr bwMode="auto">
            <a:xfrm>
              <a:off x="4826" y="2301"/>
              <a:ext cx="135" cy="12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06" name="Rectangle 510"/>
            <p:cNvSpPr>
              <a:spLocks noChangeArrowheads="1"/>
            </p:cNvSpPr>
            <p:nvPr/>
          </p:nvSpPr>
          <p:spPr bwMode="auto">
            <a:xfrm>
              <a:off x="4872" y="2364"/>
              <a:ext cx="46" cy="28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07" name="Rectangle 511"/>
            <p:cNvSpPr>
              <a:spLocks noChangeArrowheads="1"/>
            </p:cNvSpPr>
            <p:nvPr/>
          </p:nvSpPr>
          <p:spPr bwMode="auto">
            <a:xfrm>
              <a:off x="4905" y="2313"/>
              <a:ext cx="133" cy="8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08" name="Rectangle 512"/>
            <p:cNvSpPr>
              <a:spLocks noChangeArrowheads="1"/>
            </p:cNvSpPr>
            <p:nvPr/>
          </p:nvSpPr>
          <p:spPr bwMode="auto">
            <a:xfrm>
              <a:off x="4964" y="2408"/>
              <a:ext cx="46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09" name="Line 513"/>
            <p:cNvSpPr>
              <a:spLocks noChangeShapeType="1"/>
            </p:cNvSpPr>
            <p:nvPr/>
          </p:nvSpPr>
          <p:spPr bwMode="auto">
            <a:xfrm>
              <a:off x="4794" y="2660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10" name="Line 514"/>
            <p:cNvSpPr>
              <a:spLocks noChangeShapeType="1"/>
            </p:cNvSpPr>
            <p:nvPr/>
          </p:nvSpPr>
          <p:spPr bwMode="auto">
            <a:xfrm>
              <a:off x="4789" y="2676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11" name="Line 515"/>
            <p:cNvSpPr>
              <a:spLocks noChangeShapeType="1"/>
            </p:cNvSpPr>
            <p:nvPr/>
          </p:nvSpPr>
          <p:spPr bwMode="auto">
            <a:xfrm>
              <a:off x="4786" y="2690"/>
              <a:ext cx="21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12" name="Line 516"/>
            <p:cNvSpPr>
              <a:spLocks noChangeShapeType="1"/>
            </p:cNvSpPr>
            <p:nvPr/>
          </p:nvSpPr>
          <p:spPr bwMode="auto">
            <a:xfrm>
              <a:off x="4779" y="2705"/>
              <a:ext cx="2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13" name="Line 517"/>
            <p:cNvSpPr>
              <a:spLocks noChangeShapeType="1"/>
            </p:cNvSpPr>
            <p:nvPr/>
          </p:nvSpPr>
          <p:spPr bwMode="auto">
            <a:xfrm>
              <a:off x="4967" y="2667"/>
              <a:ext cx="1" cy="34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14" name="Line 518"/>
            <p:cNvSpPr>
              <a:spLocks noChangeShapeType="1"/>
            </p:cNvSpPr>
            <p:nvPr/>
          </p:nvSpPr>
          <p:spPr bwMode="auto">
            <a:xfrm>
              <a:off x="4985" y="2667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15" name="Line 519"/>
            <p:cNvSpPr>
              <a:spLocks noChangeShapeType="1"/>
            </p:cNvSpPr>
            <p:nvPr/>
          </p:nvSpPr>
          <p:spPr bwMode="auto">
            <a:xfrm>
              <a:off x="5002" y="2667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16" name="Freeform 520"/>
            <p:cNvSpPr>
              <a:spLocks/>
            </p:cNvSpPr>
            <p:nvPr/>
          </p:nvSpPr>
          <p:spPr bwMode="auto">
            <a:xfrm>
              <a:off x="3673" y="2647"/>
              <a:ext cx="397" cy="7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0" y="0"/>
                </a:cxn>
                <a:cxn ang="0">
                  <a:pos x="396" y="77"/>
                </a:cxn>
                <a:cxn ang="0">
                  <a:pos x="0" y="77"/>
                </a:cxn>
                <a:cxn ang="0">
                  <a:pos x="27" y="0"/>
                </a:cxn>
              </a:cxnLst>
              <a:rect l="0" t="0" r="r" b="b"/>
              <a:pathLst>
                <a:path w="397" h="78">
                  <a:moveTo>
                    <a:pt x="27" y="0"/>
                  </a:moveTo>
                  <a:lnTo>
                    <a:pt x="370" y="0"/>
                  </a:lnTo>
                  <a:lnTo>
                    <a:pt x="396" y="77"/>
                  </a:lnTo>
                  <a:lnTo>
                    <a:pt x="0" y="77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817" name="Freeform 521"/>
            <p:cNvSpPr>
              <a:spLocks/>
            </p:cNvSpPr>
            <p:nvPr/>
          </p:nvSpPr>
          <p:spPr bwMode="auto">
            <a:xfrm>
              <a:off x="3673" y="2724"/>
              <a:ext cx="39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6" y="15"/>
                </a:cxn>
                <a:cxn ang="0">
                  <a:pos x="396" y="0"/>
                </a:cxn>
              </a:cxnLst>
              <a:rect l="0" t="0" r="r" b="b"/>
              <a:pathLst>
                <a:path w="397" h="16">
                  <a:moveTo>
                    <a:pt x="0" y="0"/>
                  </a:moveTo>
                  <a:lnTo>
                    <a:pt x="0" y="15"/>
                  </a:lnTo>
                  <a:lnTo>
                    <a:pt x="396" y="15"/>
                  </a:lnTo>
                  <a:lnTo>
                    <a:pt x="39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818" name="Line 522"/>
            <p:cNvSpPr>
              <a:spLocks noChangeShapeType="1"/>
            </p:cNvSpPr>
            <p:nvPr/>
          </p:nvSpPr>
          <p:spPr bwMode="auto">
            <a:xfrm>
              <a:off x="3724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19" name="Line 523"/>
            <p:cNvSpPr>
              <a:spLocks noChangeShapeType="1"/>
            </p:cNvSpPr>
            <p:nvPr/>
          </p:nvSpPr>
          <p:spPr bwMode="auto">
            <a:xfrm>
              <a:off x="3720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20" name="Line 524"/>
            <p:cNvSpPr>
              <a:spLocks noChangeShapeType="1"/>
            </p:cNvSpPr>
            <p:nvPr/>
          </p:nvSpPr>
          <p:spPr bwMode="auto">
            <a:xfrm>
              <a:off x="3715" y="2684"/>
              <a:ext cx="21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21" name="Line 525"/>
            <p:cNvSpPr>
              <a:spLocks noChangeShapeType="1"/>
            </p:cNvSpPr>
            <p:nvPr/>
          </p:nvSpPr>
          <p:spPr bwMode="auto">
            <a:xfrm>
              <a:off x="3710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22" name="Line 526"/>
            <p:cNvSpPr>
              <a:spLocks noChangeShapeType="1"/>
            </p:cNvSpPr>
            <p:nvPr/>
          </p:nvSpPr>
          <p:spPr bwMode="auto">
            <a:xfrm>
              <a:off x="3705" y="2715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23" name="Line 527"/>
            <p:cNvSpPr>
              <a:spLocks noChangeShapeType="1"/>
            </p:cNvSpPr>
            <p:nvPr/>
          </p:nvSpPr>
          <p:spPr bwMode="auto">
            <a:xfrm flipH="1">
              <a:off x="3697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24" name="Line 528"/>
            <p:cNvSpPr>
              <a:spLocks noChangeShapeType="1"/>
            </p:cNvSpPr>
            <p:nvPr/>
          </p:nvSpPr>
          <p:spPr bwMode="auto">
            <a:xfrm flipH="1">
              <a:off x="371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25" name="Line 529"/>
            <p:cNvSpPr>
              <a:spLocks noChangeShapeType="1"/>
            </p:cNvSpPr>
            <p:nvPr/>
          </p:nvSpPr>
          <p:spPr bwMode="auto">
            <a:xfrm flipH="1">
              <a:off x="3738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26" name="Line 530"/>
            <p:cNvSpPr>
              <a:spLocks noChangeShapeType="1"/>
            </p:cNvSpPr>
            <p:nvPr/>
          </p:nvSpPr>
          <p:spPr bwMode="auto">
            <a:xfrm flipH="1">
              <a:off x="3760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27" name="Line 531"/>
            <p:cNvSpPr>
              <a:spLocks noChangeShapeType="1"/>
            </p:cNvSpPr>
            <p:nvPr/>
          </p:nvSpPr>
          <p:spPr bwMode="auto">
            <a:xfrm flipH="1">
              <a:off x="3781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28" name="Line 532"/>
            <p:cNvSpPr>
              <a:spLocks noChangeShapeType="1"/>
            </p:cNvSpPr>
            <p:nvPr/>
          </p:nvSpPr>
          <p:spPr bwMode="auto">
            <a:xfrm flipH="1">
              <a:off x="3799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29" name="Line 533"/>
            <p:cNvSpPr>
              <a:spLocks noChangeShapeType="1"/>
            </p:cNvSpPr>
            <p:nvPr/>
          </p:nvSpPr>
          <p:spPr bwMode="auto">
            <a:xfrm flipH="1">
              <a:off x="3819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30" name="Line 534"/>
            <p:cNvSpPr>
              <a:spLocks noChangeShapeType="1"/>
            </p:cNvSpPr>
            <p:nvPr/>
          </p:nvSpPr>
          <p:spPr bwMode="auto">
            <a:xfrm flipH="1">
              <a:off x="3836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31" name="Line 535"/>
            <p:cNvSpPr>
              <a:spLocks noChangeShapeType="1"/>
            </p:cNvSpPr>
            <p:nvPr/>
          </p:nvSpPr>
          <p:spPr bwMode="auto">
            <a:xfrm>
              <a:off x="3858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32" name="Line 536"/>
            <p:cNvSpPr>
              <a:spLocks noChangeShapeType="1"/>
            </p:cNvSpPr>
            <p:nvPr/>
          </p:nvSpPr>
          <p:spPr bwMode="auto">
            <a:xfrm>
              <a:off x="3878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33" name="Line 537"/>
            <p:cNvSpPr>
              <a:spLocks noChangeShapeType="1"/>
            </p:cNvSpPr>
            <p:nvPr/>
          </p:nvSpPr>
          <p:spPr bwMode="auto">
            <a:xfrm>
              <a:off x="389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34" name="Line 538"/>
            <p:cNvSpPr>
              <a:spLocks noChangeShapeType="1"/>
            </p:cNvSpPr>
            <p:nvPr/>
          </p:nvSpPr>
          <p:spPr bwMode="auto">
            <a:xfrm>
              <a:off x="3915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35" name="Line 539"/>
            <p:cNvSpPr>
              <a:spLocks noChangeShapeType="1"/>
            </p:cNvSpPr>
            <p:nvPr/>
          </p:nvSpPr>
          <p:spPr bwMode="auto">
            <a:xfrm>
              <a:off x="3933" y="2661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36" name="Line 540"/>
            <p:cNvSpPr>
              <a:spLocks noChangeShapeType="1"/>
            </p:cNvSpPr>
            <p:nvPr/>
          </p:nvSpPr>
          <p:spPr bwMode="auto">
            <a:xfrm>
              <a:off x="3979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37" name="Line 541"/>
            <p:cNvSpPr>
              <a:spLocks noChangeShapeType="1"/>
            </p:cNvSpPr>
            <p:nvPr/>
          </p:nvSpPr>
          <p:spPr bwMode="auto">
            <a:xfrm>
              <a:off x="3981" y="2669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38" name="Line 542"/>
            <p:cNvSpPr>
              <a:spLocks noChangeShapeType="1"/>
            </p:cNvSpPr>
            <p:nvPr/>
          </p:nvSpPr>
          <p:spPr bwMode="auto">
            <a:xfrm>
              <a:off x="3984" y="2684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39" name="Line 543"/>
            <p:cNvSpPr>
              <a:spLocks noChangeShapeType="1"/>
            </p:cNvSpPr>
            <p:nvPr/>
          </p:nvSpPr>
          <p:spPr bwMode="auto">
            <a:xfrm>
              <a:off x="398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40" name="Line 544"/>
            <p:cNvSpPr>
              <a:spLocks noChangeShapeType="1"/>
            </p:cNvSpPr>
            <p:nvPr/>
          </p:nvSpPr>
          <p:spPr bwMode="auto">
            <a:xfrm>
              <a:off x="3990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41" name="Line 545"/>
            <p:cNvSpPr>
              <a:spLocks noChangeShapeType="1"/>
            </p:cNvSpPr>
            <p:nvPr/>
          </p:nvSpPr>
          <p:spPr bwMode="auto">
            <a:xfrm>
              <a:off x="3979" y="2661"/>
              <a:ext cx="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42" name="Line 546"/>
            <p:cNvSpPr>
              <a:spLocks noChangeShapeType="1"/>
            </p:cNvSpPr>
            <p:nvPr/>
          </p:nvSpPr>
          <p:spPr bwMode="auto">
            <a:xfrm>
              <a:off x="3997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43" name="Line 547"/>
            <p:cNvSpPr>
              <a:spLocks noChangeShapeType="1"/>
            </p:cNvSpPr>
            <p:nvPr/>
          </p:nvSpPr>
          <p:spPr bwMode="auto">
            <a:xfrm>
              <a:off x="4015" y="2661"/>
              <a:ext cx="5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44" name="Line 548"/>
            <p:cNvSpPr>
              <a:spLocks noChangeShapeType="1"/>
            </p:cNvSpPr>
            <p:nvPr/>
          </p:nvSpPr>
          <p:spPr bwMode="auto">
            <a:xfrm>
              <a:off x="4031" y="2661"/>
              <a:ext cx="1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45" name="Freeform 549"/>
            <p:cNvSpPr>
              <a:spLocks/>
            </p:cNvSpPr>
            <p:nvPr/>
          </p:nvSpPr>
          <p:spPr bwMode="auto">
            <a:xfrm>
              <a:off x="4202" y="2647"/>
              <a:ext cx="396" cy="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7"/>
                </a:cxn>
                <a:cxn ang="0">
                  <a:pos x="0" y="77"/>
                </a:cxn>
                <a:cxn ang="0">
                  <a:pos x="26" y="0"/>
                </a:cxn>
              </a:cxnLst>
              <a:rect l="0" t="0" r="r" b="b"/>
              <a:pathLst>
                <a:path w="396" h="78">
                  <a:moveTo>
                    <a:pt x="26" y="0"/>
                  </a:moveTo>
                  <a:lnTo>
                    <a:pt x="369" y="0"/>
                  </a:lnTo>
                  <a:lnTo>
                    <a:pt x="395" y="77"/>
                  </a:lnTo>
                  <a:lnTo>
                    <a:pt x="0" y="77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846" name="Freeform 550"/>
            <p:cNvSpPr>
              <a:spLocks/>
            </p:cNvSpPr>
            <p:nvPr/>
          </p:nvSpPr>
          <p:spPr bwMode="auto">
            <a:xfrm>
              <a:off x="4202" y="2724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847" name="Line 551"/>
            <p:cNvSpPr>
              <a:spLocks noChangeShapeType="1"/>
            </p:cNvSpPr>
            <p:nvPr/>
          </p:nvSpPr>
          <p:spPr bwMode="auto">
            <a:xfrm>
              <a:off x="4253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48" name="Line 552"/>
            <p:cNvSpPr>
              <a:spLocks noChangeShapeType="1"/>
            </p:cNvSpPr>
            <p:nvPr/>
          </p:nvSpPr>
          <p:spPr bwMode="auto">
            <a:xfrm>
              <a:off x="4248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49" name="Line 553"/>
            <p:cNvSpPr>
              <a:spLocks noChangeShapeType="1"/>
            </p:cNvSpPr>
            <p:nvPr/>
          </p:nvSpPr>
          <p:spPr bwMode="auto">
            <a:xfrm>
              <a:off x="4244" y="2684"/>
              <a:ext cx="21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50" name="Line 554"/>
            <p:cNvSpPr>
              <a:spLocks noChangeShapeType="1"/>
            </p:cNvSpPr>
            <p:nvPr/>
          </p:nvSpPr>
          <p:spPr bwMode="auto">
            <a:xfrm>
              <a:off x="4239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51" name="Line 555"/>
            <p:cNvSpPr>
              <a:spLocks noChangeShapeType="1"/>
            </p:cNvSpPr>
            <p:nvPr/>
          </p:nvSpPr>
          <p:spPr bwMode="auto">
            <a:xfrm>
              <a:off x="4233" y="2715"/>
              <a:ext cx="230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52" name="Line 556"/>
            <p:cNvSpPr>
              <a:spLocks noChangeShapeType="1"/>
            </p:cNvSpPr>
            <p:nvPr/>
          </p:nvSpPr>
          <p:spPr bwMode="auto">
            <a:xfrm flipH="1">
              <a:off x="4225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53" name="Line 557"/>
            <p:cNvSpPr>
              <a:spLocks noChangeShapeType="1"/>
            </p:cNvSpPr>
            <p:nvPr/>
          </p:nvSpPr>
          <p:spPr bwMode="auto">
            <a:xfrm flipH="1">
              <a:off x="424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54" name="Line 558"/>
            <p:cNvSpPr>
              <a:spLocks noChangeShapeType="1"/>
            </p:cNvSpPr>
            <p:nvPr/>
          </p:nvSpPr>
          <p:spPr bwMode="auto">
            <a:xfrm flipH="1">
              <a:off x="4266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55" name="Line 559"/>
            <p:cNvSpPr>
              <a:spLocks noChangeShapeType="1"/>
            </p:cNvSpPr>
            <p:nvPr/>
          </p:nvSpPr>
          <p:spPr bwMode="auto">
            <a:xfrm flipH="1">
              <a:off x="4289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56" name="Line 560"/>
            <p:cNvSpPr>
              <a:spLocks noChangeShapeType="1"/>
            </p:cNvSpPr>
            <p:nvPr/>
          </p:nvSpPr>
          <p:spPr bwMode="auto">
            <a:xfrm flipH="1">
              <a:off x="4309" y="2661"/>
              <a:ext cx="12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57" name="Line 561"/>
            <p:cNvSpPr>
              <a:spLocks noChangeShapeType="1"/>
            </p:cNvSpPr>
            <p:nvPr/>
          </p:nvSpPr>
          <p:spPr bwMode="auto">
            <a:xfrm flipH="1">
              <a:off x="4328" y="2661"/>
              <a:ext cx="1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58" name="Line 562"/>
            <p:cNvSpPr>
              <a:spLocks noChangeShapeType="1"/>
            </p:cNvSpPr>
            <p:nvPr/>
          </p:nvSpPr>
          <p:spPr bwMode="auto">
            <a:xfrm flipH="1">
              <a:off x="4347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59" name="Line 563"/>
            <p:cNvSpPr>
              <a:spLocks noChangeShapeType="1"/>
            </p:cNvSpPr>
            <p:nvPr/>
          </p:nvSpPr>
          <p:spPr bwMode="auto">
            <a:xfrm>
              <a:off x="4370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60" name="Line 564"/>
            <p:cNvSpPr>
              <a:spLocks noChangeShapeType="1"/>
            </p:cNvSpPr>
            <p:nvPr/>
          </p:nvSpPr>
          <p:spPr bwMode="auto">
            <a:xfrm>
              <a:off x="4387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61" name="Line 565"/>
            <p:cNvSpPr>
              <a:spLocks noChangeShapeType="1"/>
            </p:cNvSpPr>
            <p:nvPr/>
          </p:nvSpPr>
          <p:spPr bwMode="auto">
            <a:xfrm>
              <a:off x="440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62" name="Line 566"/>
            <p:cNvSpPr>
              <a:spLocks noChangeShapeType="1"/>
            </p:cNvSpPr>
            <p:nvPr/>
          </p:nvSpPr>
          <p:spPr bwMode="auto">
            <a:xfrm>
              <a:off x="4425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63" name="Line 567"/>
            <p:cNvSpPr>
              <a:spLocks noChangeShapeType="1"/>
            </p:cNvSpPr>
            <p:nvPr/>
          </p:nvSpPr>
          <p:spPr bwMode="auto">
            <a:xfrm>
              <a:off x="4444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64" name="Line 568"/>
            <p:cNvSpPr>
              <a:spLocks noChangeShapeType="1"/>
            </p:cNvSpPr>
            <p:nvPr/>
          </p:nvSpPr>
          <p:spPr bwMode="auto">
            <a:xfrm>
              <a:off x="4461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65" name="Line 569"/>
            <p:cNvSpPr>
              <a:spLocks noChangeShapeType="1"/>
            </p:cNvSpPr>
            <p:nvPr/>
          </p:nvSpPr>
          <p:spPr bwMode="auto">
            <a:xfrm>
              <a:off x="4508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66" name="Line 570"/>
            <p:cNvSpPr>
              <a:spLocks noChangeShapeType="1"/>
            </p:cNvSpPr>
            <p:nvPr/>
          </p:nvSpPr>
          <p:spPr bwMode="auto">
            <a:xfrm>
              <a:off x="4510" y="2669"/>
              <a:ext cx="4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67" name="Line 571"/>
            <p:cNvSpPr>
              <a:spLocks noChangeShapeType="1"/>
            </p:cNvSpPr>
            <p:nvPr/>
          </p:nvSpPr>
          <p:spPr bwMode="auto">
            <a:xfrm>
              <a:off x="4513" y="2684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68" name="Line 572"/>
            <p:cNvSpPr>
              <a:spLocks noChangeShapeType="1"/>
            </p:cNvSpPr>
            <p:nvPr/>
          </p:nvSpPr>
          <p:spPr bwMode="auto">
            <a:xfrm>
              <a:off x="451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69" name="Line 573"/>
            <p:cNvSpPr>
              <a:spLocks noChangeShapeType="1"/>
            </p:cNvSpPr>
            <p:nvPr/>
          </p:nvSpPr>
          <p:spPr bwMode="auto">
            <a:xfrm>
              <a:off x="4518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70" name="Line 574"/>
            <p:cNvSpPr>
              <a:spLocks noChangeShapeType="1"/>
            </p:cNvSpPr>
            <p:nvPr/>
          </p:nvSpPr>
          <p:spPr bwMode="auto">
            <a:xfrm>
              <a:off x="4504" y="2661"/>
              <a:ext cx="7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71" name="Line 575"/>
            <p:cNvSpPr>
              <a:spLocks noChangeShapeType="1"/>
            </p:cNvSpPr>
            <p:nvPr/>
          </p:nvSpPr>
          <p:spPr bwMode="auto">
            <a:xfrm>
              <a:off x="4525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72" name="Line 576"/>
            <p:cNvSpPr>
              <a:spLocks noChangeShapeType="1"/>
            </p:cNvSpPr>
            <p:nvPr/>
          </p:nvSpPr>
          <p:spPr bwMode="auto">
            <a:xfrm>
              <a:off x="4544" y="2661"/>
              <a:ext cx="4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73" name="Line 577"/>
            <p:cNvSpPr>
              <a:spLocks noChangeShapeType="1"/>
            </p:cNvSpPr>
            <p:nvPr/>
          </p:nvSpPr>
          <p:spPr bwMode="auto">
            <a:xfrm>
              <a:off x="4561" y="2661"/>
              <a:ext cx="8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74" name="Line 578"/>
            <p:cNvSpPr>
              <a:spLocks noChangeShapeType="1"/>
            </p:cNvSpPr>
            <p:nvPr/>
          </p:nvSpPr>
          <p:spPr bwMode="auto">
            <a:xfrm flipH="1">
              <a:off x="4766" y="2668"/>
              <a:ext cx="24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75" name="Line 579"/>
            <p:cNvSpPr>
              <a:spLocks noChangeShapeType="1"/>
            </p:cNvSpPr>
            <p:nvPr/>
          </p:nvSpPr>
          <p:spPr bwMode="auto">
            <a:xfrm flipH="1">
              <a:off x="4788" y="2668"/>
              <a:ext cx="20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76" name="Line 580"/>
            <p:cNvSpPr>
              <a:spLocks noChangeShapeType="1"/>
            </p:cNvSpPr>
            <p:nvPr/>
          </p:nvSpPr>
          <p:spPr bwMode="auto">
            <a:xfrm flipH="1">
              <a:off x="4807" y="2668"/>
              <a:ext cx="19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77" name="Line 581"/>
            <p:cNvSpPr>
              <a:spLocks noChangeShapeType="1"/>
            </p:cNvSpPr>
            <p:nvPr/>
          </p:nvSpPr>
          <p:spPr bwMode="auto">
            <a:xfrm flipH="1">
              <a:off x="4831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78" name="Line 582"/>
            <p:cNvSpPr>
              <a:spLocks noChangeShapeType="1"/>
            </p:cNvSpPr>
            <p:nvPr/>
          </p:nvSpPr>
          <p:spPr bwMode="auto">
            <a:xfrm flipH="1">
              <a:off x="4849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79" name="Line 583"/>
            <p:cNvSpPr>
              <a:spLocks noChangeShapeType="1"/>
            </p:cNvSpPr>
            <p:nvPr/>
          </p:nvSpPr>
          <p:spPr bwMode="auto">
            <a:xfrm flipH="1">
              <a:off x="4869" y="2668"/>
              <a:ext cx="1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80" name="Line 584"/>
            <p:cNvSpPr>
              <a:spLocks noChangeShapeType="1"/>
            </p:cNvSpPr>
            <p:nvPr/>
          </p:nvSpPr>
          <p:spPr bwMode="auto">
            <a:xfrm flipH="1">
              <a:off x="4888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81" name="Line 585"/>
            <p:cNvSpPr>
              <a:spLocks noChangeShapeType="1"/>
            </p:cNvSpPr>
            <p:nvPr/>
          </p:nvSpPr>
          <p:spPr bwMode="auto">
            <a:xfrm flipH="1">
              <a:off x="4906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82" name="Line 586"/>
            <p:cNvSpPr>
              <a:spLocks noChangeShapeType="1"/>
            </p:cNvSpPr>
            <p:nvPr/>
          </p:nvSpPr>
          <p:spPr bwMode="auto">
            <a:xfrm>
              <a:off x="4928" y="2668"/>
              <a:ext cx="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83" name="Line 587"/>
            <p:cNvSpPr>
              <a:spLocks noChangeShapeType="1"/>
            </p:cNvSpPr>
            <p:nvPr/>
          </p:nvSpPr>
          <p:spPr bwMode="auto">
            <a:xfrm>
              <a:off x="4947" y="2668"/>
              <a:ext cx="1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11884" name="Group 588"/>
            <p:cNvGrpSpPr>
              <a:grpSpLocks/>
            </p:cNvGrpSpPr>
            <p:nvPr/>
          </p:nvGrpSpPr>
          <p:grpSpPr bwMode="auto">
            <a:xfrm>
              <a:off x="3825" y="2735"/>
              <a:ext cx="1109" cy="139"/>
              <a:chOff x="3825" y="2735"/>
              <a:chExt cx="1109" cy="139"/>
            </a:xfrm>
          </p:grpSpPr>
          <p:sp>
            <p:nvSpPr>
              <p:cNvPr id="311885" name="Line 589"/>
              <p:cNvSpPr>
                <a:spLocks noChangeShapeType="1"/>
              </p:cNvSpPr>
              <p:nvPr/>
            </p:nvSpPr>
            <p:spPr bwMode="auto">
              <a:xfrm flipV="1">
                <a:off x="4934" y="2735"/>
                <a:ext cx="0" cy="139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886" name="Line 590"/>
              <p:cNvSpPr>
                <a:spLocks noChangeShapeType="1"/>
              </p:cNvSpPr>
              <p:nvPr/>
            </p:nvSpPr>
            <p:spPr bwMode="auto">
              <a:xfrm>
                <a:off x="3832" y="2872"/>
                <a:ext cx="519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887" name="Line 591"/>
              <p:cNvSpPr>
                <a:spLocks noChangeShapeType="1"/>
              </p:cNvSpPr>
              <p:nvPr/>
            </p:nvSpPr>
            <p:spPr bwMode="auto">
              <a:xfrm>
                <a:off x="382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888" name="Line 592"/>
              <p:cNvSpPr>
                <a:spLocks noChangeShapeType="1"/>
              </p:cNvSpPr>
              <p:nvPr/>
            </p:nvSpPr>
            <p:spPr bwMode="auto">
              <a:xfrm>
                <a:off x="435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1889" name="Line 593"/>
              <p:cNvSpPr>
                <a:spLocks noChangeShapeType="1"/>
              </p:cNvSpPr>
              <p:nvPr/>
            </p:nvSpPr>
            <p:spPr bwMode="auto">
              <a:xfrm>
                <a:off x="4349" y="2870"/>
                <a:ext cx="572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11890" name="Line 594"/>
            <p:cNvSpPr>
              <a:spLocks noChangeShapeType="1"/>
            </p:cNvSpPr>
            <p:nvPr/>
          </p:nvSpPr>
          <p:spPr bwMode="auto">
            <a:xfrm>
              <a:off x="4775" y="2721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1891" name="Group 595"/>
          <p:cNvGrpSpPr>
            <a:grpSpLocks/>
          </p:cNvGrpSpPr>
          <p:nvPr/>
        </p:nvGrpSpPr>
        <p:grpSpPr bwMode="auto">
          <a:xfrm>
            <a:off x="1752600" y="3962400"/>
            <a:ext cx="1676400" cy="762000"/>
            <a:chOff x="3673" y="2251"/>
            <a:chExt cx="1466" cy="623"/>
          </a:xfrm>
        </p:grpSpPr>
        <p:sp>
          <p:nvSpPr>
            <p:cNvPr id="311892" name="AutoShape 596"/>
            <p:cNvSpPr>
              <a:spLocks noChangeArrowheads="1"/>
            </p:cNvSpPr>
            <p:nvPr/>
          </p:nvSpPr>
          <p:spPr bwMode="auto">
            <a:xfrm>
              <a:off x="3719" y="2251"/>
              <a:ext cx="303" cy="252"/>
            </a:xfrm>
            <a:prstGeom prst="roundRect">
              <a:avLst>
                <a:gd name="adj" fmla="val 12458"/>
              </a:avLst>
            </a:prstGeom>
            <a:solidFill>
              <a:srgbClr val="FFFF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93" name="AutoShape 597"/>
            <p:cNvSpPr>
              <a:spLocks noChangeArrowheads="1"/>
            </p:cNvSpPr>
            <p:nvPr/>
          </p:nvSpPr>
          <p:spPr bwMode="auto">
            <a:xfrm>
              <a:off x="3753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FDE3BA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94" name="Line 598"/>
            <p:cNvSpPr>
              <a:spLocks noChangeShapeType="1"/>
            </p:cNvSpPr>
            <p:nvPr/>
          </p:nvSpPr>
          <p:spPr bwMode="auto">
            <a:xfrm>
              <a:off x="3788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95" name="Line 599"/>
            <p:cNvSpPr>
              <a:spLocks noChangeShapeType="1"/>
            </p:cNvSpPr>
            <p:nvPr/>
          </p:nvSpPr>
          <p:spPr bwMode="auto">
            <a:xfrm>
              <a:off x="3955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96" name="Rectangle 600"/>
            <p:cNvSpPr>
              <a:spLocks noChangeArrowheads="1"/>
            </p:cNvSpPr>
            <p:nvPr/>
          </p:nvSpPr>
          <p:spPr bwMode="auto">
            <a:xfrm>
              <a:off x="3701" y="2541"/>
              <a:ext cx="339" cy="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97" name="Line 601"/>
            <p:cNvSpPr>
              <a:spLocks noChangeShapeType="1"/>
            </p:cNvSpPr>
            <p:nvPr/>
          </p:nvSpPr>
          <p:spPr bwMode="auto">
            <a:xfrm>
              <a:off x="371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98" name="Line 602"/>
            <p:cNvSpPr>
              <a:spLocks noChangeShapeType="1"/>
            </p:cNvSpPr>
            <p:nvPr/>
          </p:nvSpPr>
          <p:spPr bwMode="auto">
            <a:xfrm>
              <a:off x="37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899" name="Line 603"/>
            <p:cNvSpPr>
              <a:spLocks noChangeShapeType="1"/>
            </p:cNvSpPr>
            <p:nvPr/>
          </p:nvSpPr>
          <p:spPr bwMode="auto">
            <a:xfrm>
              <a:off x="37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00" name="Line 604"/>
            <p:cNvSpPr>
              <a:spLocks noChangeShapeType="1"/>
            </p:cNvSpPr>
            <p:nvPr/>
          </p:nvSpPr>
          <p:spPr bwMode="auto">
            <a:xfrm>
              <a:off x="374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01" name="Line 605"/>
            <p:cNvSpPr>
              <a:spLocks noChangeShapeType="1"/>
            </p:cNvSpPr>
            <p:nvPr/>
          </p:nvSpPr>
          <p:spPr bwMode="auto">
            <a:xfrm>
              <a:off x="375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02" name="Line 606"/>
            <p:cNvSpPr>
              <a:spLocks noChangeShapeType="1"/>
            </p:cNvSpPr>
            <p:nvPr/>
          </p:nvSpPr>
          <p:spPr bwMode="auto">
            <a:xfrm>
              <a:off x="376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03" name="Line 607"/>
            <p:cNvSpPr>
              <a:spLocks noChangeShapeType="1"/>
            </p:cNvSpPr>
            <p:nvPr/>
          </p:nvSpPr>
          <p:spPr bwMode="auto">
            <a:xfrm>
              <a:off x="377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04" name="Line 608"/>
            <p:cNvSpPr>
              <a:spLocks noChangeShapeType="1"/>
            </p:cNvSpPr>
            <p:nvPr/>
          </p:nvSpPr>
          <p:spPr bwMode="auto">
            <a:xfrm>
              <a:off x="378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05" name="Line 609"/>
            <p:cNvSpPr>
              <a:spLocks noChangeShapeType="1"/>
            </p:cNvSpPr>
            <p:nvPr/>
          </p:nvSpPr>
          <p:spPr bwMode="auto">
            <a:xfrm>
              <a:off x="378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06" name="Line 610"/>
            <p:cNvSpPr>
              <a:spLocks noChangeShapeType="1"/>
            </p:cNvSpPr>
            <p:nvPr/>
          </p:nvSpPr>
          <p:spPr bwMode="auto">
            <a:xfrm>
              <a:off x="37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07" name="Line 611"/>
            <p:cNvSpPr>
              <a:spLocks noChangeShapeType="1"/>
            </p:cNvSpPr>
            <p:nvPr/>
          </p:nvSpPr>
          <p:spPr bwMode="auto">
            <a:xfrm>
              <a:off x="380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08" name="Line 612"/>
            <p:cNvSpPr>
              <a:spLocks noChangeShapeType="1"/>
            </p:cNvSpPr>
            <p:nvPr/>
          </p:nvSpPr>
          <p:spPr bwMode="auto">
            <a:xfrm>
              <a:off x="381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09" name="Line 613"/>
            <p:cNvSpPr>
              <a:spLocks noChangeShapeType="1"/>
            </p:cNvSpPr>
            <p:nvPr/>
          </p:nvSpPr>
          <p:spPr bwMode="auto">
            <a:xfrm>
              <a:off x="382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10" name="Line 614"/>
            <p:cNvSpPr>
              <a:spLocks noChangeShapeType="1"/>
            </p:cNvSpPr>
            <p:nvPr/>
          </p:nvSpPr>
          <p:spPr bwMode="auto">
            <a:xfrm>
              <a:off x="383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11" name="Line 615"/>
            <p:cNvSpPr>
              <a:spLocks noChangeShapeType="1"/>
            </p:cNvSpPr>
            <p:nvPr/>
          </p:nvSpPr>
          <p:spPr bwMode="auto">
            <a:xfrm>
              <a:off x="384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12" name="Line 616"/>
            <p:cNvSpPr>
              <a:spLocks noChangeShapeType="1"/>
            </p:cNvSpPr>
            <p:nvPr/>
          </p:nvSpPr>
          <p:spPr bwMode="auto">
            <a:xfrm>
              <a:off x="385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13" name="Line 617"/>
            <p:cNvSpPr>
              <a:spLocks noChangeShapeType="1"/>
            </p:cNvSpPr>
            <p:nvPr/>
          </p:nvSpPr>
          <p:spPr bwMode="auto">
            <a:xfrm>
              <a:off x="385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14" name="Line 618"/>
            <p:cNvSpPr>
              <a:spLocks noChangeShapeType="1"/>
            </p:cNvSpPr>
            <p:nvPr/>
          </p:nvSpPr>
          <p:spPr bwMode="auto">
            <a:xfrm>
              <a:off x="386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15" name="Line 619"/>
            <p:cNvSpPr>
              <a:spLocks noChangeShapeType="1"/>
            </p:cNvSpPr>
            <p:nvPr/>
          </p:nvSpPr>
          <p:spPr bwMode="auto">
            <a:xfrm>
              <a:off x="387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16" name="Rectangle 620"/>
            <p:cNvSpPr>
              <a:spLocks noChangeArrowheads="1"/>
            </p:cNvSpPr>
            <p:nvPr/>
          </p:nvSpPr>
          <p:spPr bwMode="auto">
            <a:xfrm>
              <a:off x="3956" y="2565"/>
              <a:ext cx="30" cy="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17" name="Rectangle 621"/>
            <p:cNvSpPr>
              <a:spLocks noChangeArrowheads="1"/>
            </p:cNvSpPr>
            <p:nvPr/>
          </p:nvSpPr>
          <p:spPr bwMode="auto">
            <a:xfrm>
              <a:off x="3920" y="256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18" name="Rectangle 622"/>
            <p:cNvSpPr>
              <a:spLocks noChangeArrowheads="1"/>
            </p:cNvSpPr>
            <p:nvPr/>
          </p:nvSpPr>
          <p:spPr bwMode="auto">
            <a:xfrm>
              <a:off x="3956" y="2596"/>
              <a:ext cx="30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19" name="Rectangle 623"/>
            <p:cNvSpPr>
              <a:spLocks noChangeArrowheads="1"/>
            </p:cNvSpPr>
            <p:nvPr/>
          </p:nvSpPr>
          <p:spPr bwMode="auto">
            <a:xfrm>
              <a:off x="3920" y="259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20" name="Rectangle 624"/>
            <p:cNvSpPr>
              <a:spLocks noChangeArrowheads="1"/>
            </p:cNvSpPr>
            <p:nvPr/>
          </p:nvSpPr>
          <p:spPr bwMode="auto">
            <a:xfrm>
              <a:off x="3849" y="2491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21" name="Rectangle 625"/>
            <p:cNvSpPr>
              <a:spLocks noChangeArrowheads="1"/>
            </p:cNvSpPr>
            <p:nvPr/>
          </p:nvSpPr>
          <p:spPr bwMode="auto">
            <a:xfrm>
              <a:off x="3804" y="2297"/>
              <a:ext cx="133" cy="12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22" name="Rectangle 626"/>
            <p:cNvSpPr>
              <a:spLocks noChangeArrowheads="1"/>
            </p:cNvSpPr>
            <p:nvPr/>
          </p:nvSpPr>
          <p:spPr bwMode="auto">
            <a:xfrm>
              <a:off x="380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23" name="Rectangle 627"/>
            <p:cNvSpPr>
              <a:spLocks noChangeArrowheads="1"/>
            </p:cNvSpPr>
            <p:nvPr/>
          </p:nvSpPr>
          <p:spPr bwMode="auto">
            <a:xfrm>
              <a:off x="3849" y="2362"/>
              <a:ext cx="134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24" name="Rectangle 628"/>
            <p:cNvSpPr>
              <a:spLocks noChangeArrowheads="1"/>
            </p:cNvSpPr>
            <p:nvPr/>
          </p:nvSpPr>
          <p:spPr bwMode="auto">
            <a:xfrm>
              <a:off x="3894" y="2402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25" name="AutoShape 629"/>
            <p:cNvSpPr>
              <a:spLocks noChangeArrowheads="1"/>
            </p:cNvSpPr>
            <p:nvPr/>
          </p:nvSpPr>
          <p:spPr bwMode="auto">
            <a:xfrm>
              <a:off x="4247" y="2251"/>
              <a:ext cx="304" cy="252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26" name="AutoShape 630"/>
            <p:cNvSpPr>
              <a:spLocks noChangeArrowheads="1"/>
            </p:cNvSpPr>
            <p:nvPr/>
          </p:nvSpPr>
          <p:spPr bwMode="auto">
            <a:xfrm>
              <a:off x="4282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27" name="Line 631"/>
            <p:cNvSpPr>
              <a:spLocks noChangeShapeType="1"/>
            </p:cNvSpPr>
            <p:nvPr/>
          </p:nvSpPr>
          <p:spPr bwMode="auto">
            <a:xfrm>
              <a:off x="4317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28" name="Line 632"/>
            <p:cNvSpPr>
              <a:spLocks noChangeShapeType="1"/>
            </p:cNvSpPr>
            <p:nvPr/>
          </p:nvSpPr>
          <p:spPr bwMode="auto">
            <a:xfrm>
              <a:off x="4483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29" name="Rectangle 633"/>
            <p:cNvSpPr>
              <a:spLocks noChangeArrowheads="1"/>
            </p:cNvSpPr>
            <p:nvPr/>
          </p:nvSpPr>
          <p:spPr bwMode="auto">
            <a:xfrm>
              <a:off x="4229" y="2541"/>
              <a:ext cx="339" cy="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30" name="Line 634"/>
            <p:cNvSpPr>
              <a:spLocks noChangeShapeType="1"/>
            </p:cNvSpPr>
            <p:nvPr/>
          </p:nvSpPr>
          <p:spPr bwMode="auto">
            <a:xfrm>
              <a:off x="424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31" name="Line 635"/>
            <p:cNvSpPr>
              <a:spLocks noChangeShapeType="1"/>
            </p:cNvSpPr>
            <p:nvPr/>
          </p:nvSpPr>
          <p:spPr bwMode="auto">
            <a:xfrm>
              <a:off x="425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32" name="Line 636"/>
            <p:cNvSpPr>
              <a:spLocks noChangeShapeType="1"/>
            </p:cNvSpPr>
            <p:nvPr/>
          </p:nvSpPr>
          <p:spPr bwMode="auto">
            <a:xfrm>
              <a:off x="426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33" name="Line 637"/>
            <p:cNvSpPr>
              <a:spLocks noChangeShapeType="1"/>
            </p:cNvSpPr>
            <p:nvPr/>
          </p:nvSpPr>
          <p:spPr bwMode="auto">
            <a:xfrm>
              <a:off x="427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34" name="Line 638"/>
            <p:cNvSpPr>
              <a:spLocks noChangeShapeType="1"/>
            </p:cNvSpPr>
            <p:nvPr/>
          </p:nvSpPr>
          <p:spPr bwMode="auto">
            <a:xfrm>
              <a:off x="428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35" name="Line 639"/>
            <p:cNvSpPr>
              <a:spLocks noChangeShapeType="1"/>
            </p:cNvSpPr>
            <p:nvPr/>
          </p:nvSpPr>
          <p:spPr bwMode="auto">
            <a:xfrm>
              <a:off x="429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36" name="Line 640"/>
            <p:cNvSpPr>
              <a:spLocks noChangeShapeType="1"/>
            </p:cNvSpPr>
            <p:nvPr/>
          </p:nvSpPr>
          <p:spPr bwMode="auto">
            <a:xfrm>
              <a:off x="429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37" name="Line 641"/>
            <p:cNvSpPr>
              <a:spLocks noChangeShapeType="1"/>
            </p:cNvSpPr>
            <p:nvPr/>
          </p:nvSpPr>
          <p:spPr bwMode="auto">
            <a:xfrm>
              <a:off x="430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38" name="Line 642"/>
            <p:cNvSpPr>
              <a:spLocks noChangeShapeType="1"/>
            </p:cNvSpPr>
            <p:nvPr/>
          </p:nvSpPr>
          <p:spPr bwMode="auto">
            <a:xfrm>
              <a:off x="431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39" name="Line 643"/>
            <p:cNvSpPr>
              <a:spLocks noChangeShapeType="1"/>
            </p:cNvSpPr>
            <p:nvPr/>
          </p:nvSpPr>
          <p:spPr bwMode="auto">
            <a:xfrm>
              <a:off x="43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40" name="Line 644"/>
            <p:cNvSpPr>
              <a:spLocks noChangeShapeType="1"/>
            </p:cNvSpPr>
            <p:nvPr/>
          </p:nvSpPr>
          <p:spPr bwMode="auto">
            <a:xfrm>
              <a:off x="43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41" name="Line 645"/>
            <p:cNvSpPr>
              <a:spLocks noChangeShapeType="1"/>
            </p:cNvSpPr>
            <p:nvPr/>
          </p:nvSpPr>
          <p:spPr bwMode="auto">
            <a:xfrm>
              <a:off x="434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42" name="Line 646"/>
            <p:cNvSpPr>
              <a:spLocks noChangeShapeType="1"/>
            </p:cNvSpPr>
            <p:nvPr/>
          </p:nvSpPr>
          <p:spPr bwMode="auto">
            <a:xfrm>
              <a:off x="435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43" name="Line 647"/>
            <p:cNvSpPr>
              <a:spLocks noChangeShapeType="1"/>
            </p:cNvSpPr>
            <p:nvPr/>
          </p:nvSpPr>
          <p:spPr bwMode="auto">
            <a:xfrm>
              <a:off x="436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44" name="Line 648"/>
            <p:cNvSpPr>
              <a:spLocks noChangeShapeType="1"/>
            </p:cNvSpPr>
            <p:nvPr/>
          </p:nvSpPr>
          <p:spPr bwMode="auto">
            <a:xfrm>
              <a:off x="437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45" name="Line 649"/>
            <p:cNvSpPr>
              <a:spLocks noChangeShapeType="1"/>
            </p:cNvSpPr>
            <p:nvPr/>
          </p:nvSpPr>
          <p:spPr bwMode="auto">
            <a:xfrm>
              <a:off x="437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46" name="Line 650"/>
            <p:cNvSpPr>
              <a:spLocks noChangeShapeType="1"/>
            </p:cNvSpPr>
            <p:nvPr/>
          </p:nvSpPr>
          <p:spPr bwMode="auto">
            <a:xfrm>
              <a:off x="438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47" name="Line 651"/>
            <p:cNvSpPr>
              <a:spLocks noChangeShapeType="1"/>
            </p:cNvSpPr>
            <p:nvPr/>
          </p:nvSpPr>
          <p:spPr bwMode="auto">
            <a:xfrm>
              <a:off x="43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48" name="Line 652"/>
            <p:cNvSpPr>
              <a:spLocks noChangeShapeType="1"/>
            </p:cNvSpPr>
            <p:nvPr/>
          </p:nvSpPr>
          <p:spPr bwMode="auto">
            <a:xfrm>
              <a:off x="440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49" name="Rectangle 653"/>
            <p:cNvSpPr>
              <a:spLocks noChangeArrowheads="1"/>
            </p:cNvSpPr>
            <p:nvPr/>
          </p:nvSpPr>
          <p:spPr bwMode="auto">
            <a:xfrm>
              <a:off x="4484" y="2565"/>
              <a:ext cx="31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50" name="Rectangle 654"/>
            <p:cNvSpPr>
              <a:spLocks noChangeArrowheads="1"/>
            </p:cNvSpPr>
            <p:nvPr/>
          </p:nvSpPr>
          <p:spPr bwMode="auto">
            <a:xfrm>
              <a:off x="4449" y="256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51" name="Rectangle 655"/>
            <p:cNvSpPr>
              <a:spLocks noChangeArrowheads="1"/>
            </p:cNvSpPr>
            <p:nvPr/>
          </p:nvSpPr>
          <p:spPr bwMode="auto">
            <a:xfrm>
              <a:off x="4484" y="2596"/>
              <a:ext cx="31" cy="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52" name="Rectangle 656"/>
            <p:cNvSpPr>
              <a:spLocks noChangeArrowheads="1"/>
            </p:cNvSpPr>
            <p:nvPr/>
          </p:nvSpPr>
          <p:spPr bwMode="auto">
            <a:xfrm>
              <a:off x="4449" y="259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53" name="Rectangle 657"/>
            <p:cNvSpPr>
              <a:spLocks noChangeArrowheads="1"/>
            </p:cNvSpPr>
            <p:nvPr/>
          </p:nvSpPr>
          <p:spPr bwMode="auto">
            <a:xfrm>
              <a:off x="4377" y="2491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54" name="Rectangle 658"/>
            <p:cNvSpPr>
              <a:spLocks noChangeArrowheads="1"/>
            </p:cNvSpPr>
            <p:nvPr/>
          </p:nvSpPr>
          <p:spPr bwMode="auto">
            <a:xfrm>
              <a:off x="4286" y="2297"/>
              <a:ext cx="133" cy="125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55" name="Rectangle 659"/>
            <p:cNvSpPr>
              <a:spLocks noChangeArrowheads="1"/>
            </p:cNvSpPr>
            <p:nvPr/>
          </p:nvSpPr>
          <p:spPr bwMode="auto">
            <a:xfrm>
              <a:off x="433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56" name="Rectangle 660"/>
            <p:cNvSpPr>
              <a:spLocks noChangeArrowheads="1"/>
            </p:cNvSpPr>
            <p:nvPr/>
          </p:nvSpPr>
          <p:spPr bwMode="auto">
            <a:xfrm>
              <a:off x="4378" y="2362"/>
              <a:ext cx="133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57" name="Rectangle 661"/>
            <p:cNvSpPr>
              <a:spLocks noChangeArrowheads="1"/>
            </p:cNvSpPr>
            <p:nvPr/>
          </p:nvSpPr>
          <p:spPr bwMode="auto">
            <a:xfrm>
              <a:off x="4423" y="2402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58" name="AutoShape 662"/>
            <p:cNvSpPr>
              <a:spLocks noChangeArrowheads="1"/>
            </p:cNvSpPr>
            <p:nvPr/>
          </p:nvSpPr>
          <p:spPr bwMode="auto">
            <a:xfrm>
              <a:off x="4788" y="2257"/>
              <a:ext cx="304" cy="253"/>
            </a:xfrm>
            <a:prstGeom prst="roundRect">
              <a:avLst>
                <a:gd name="adj" fmla="val 12458"/>
              </a:avLst>
            </a:prstGeom>
            <a:solidFill>
              <a:srgbClr val="00FF00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59" name="AutoShape 663"/>
            <p:cNvSpPr>
              <a:spLocks noChangeArrowheads="1"/>
            </p:cNvSpPr>
            <p:nvPr/>
          </p:nvSpPr>
          <p:spPr bwMode="auto">
            <a:xfrm>
              <a:off x="4824" y="2288"/>
              <a:ext cx="231" cy="191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60" name="Line 664"/>
            <p:cNvSpPr>
              <a:spLocks noChangeShapeType="1"/>
            </p:cNvSpPr>
            <p:nvPr/>
          </p:nvSpPr>
          <p:spPr bwMode="auto">
            <a:xfrm>
              <a:off x="4857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61" name="Line 665"/>
            <p:cNvSpPr>
              <a:spLocks noChangeShapeType="1"/>
            </p:cNvSpPr>
            <p:nvPr/>
          </p:nvSpPr>
          <p:spPr bwMode="auto">
            <a:xfrm>
              <a:off x="5024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62" name="Rectangle 666"/>
            <p:cNvSpPr>
              <a:spLocks noChangeArrowheads="1"/>
            </p:cNvSpPr>
            <p:nvPr/>
          </p:nvSpPr>
          <p:spPr bwMode="auto">
            <a:xfrm>
              <a:off x="4771" y="2546"/>
              <a:ext cx="338" cy="8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63" name="Line 667"/>
            <p:cNvSpPr>
              <a:spLocks noChangeShapeType="1"/>
            </p:cNvSpPr>
            <p:nvPr/>
          </p:nvSpPr>
          <p:spPr bwMode="auto">
            <a:xfrm>
              <a:off x="478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64" name="Line 668"/>
            <p:cNvSpPr>
              <a:spLocks noChangeShapeType="1"/>
            </p:cNvSpPr>
            <p:nvPr/>
          </p:nvSpPr>
          <p:spPr bwMode="auto">
            <a:xfrm>
              <a:off x="479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65" name="Line 669"/>
            <p:cNvSpPr>
              <a:spLocks noChangeShapeType="1"/>
            </p:cNvSpPr>
            <p:nvPr/>
          </p:nvSpPr>
          <p:spPr bwMode="auto">
            <a:xfrm>
              <a:off x="480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66" name="Line 670"/>
            <p:cNvSpPr>
              <a:spLocks noChangeShapeType="1"/>
            </p:cNvSpPr>
            <p:nvPr/>
          </p:nvSpPr>
          <p:spPr bwMode="auto">
            <a:xfrm>
              <a:off x="481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67" name="Line 671"/>
            <p:cNvSpPr>
              <a:spLocks noChangeShapeType="1"/>
            </p:cNvSpPr>
            <p:nvPr/>
          </p:nvSpPr>
          <p:spPr bwMode="auto">
            <a:xfrm>
              <a:off x="482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68" name="Line 672"/>
            <p:cNvSpPr>
              <a:spLocks noChangeShapeType="1"/>
            </p:cNvSpPr>
            <p:nvPr/>
          </p:nvSpPr>
          <p:spPr bwMode="auto">
            <a:xfrm>
              <a:off x="483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69" name="Line 673"/>
            <p:cNvSpPr>
              <a:spLocks noChangeShapeType="1"/>
            </p:cNvSpPr>
            <p:nvPr/>
          </p:nvSpPr>
          <p:spPr bwMode="auto">
            <a:xfrm>
              <a:off x="484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70" name="Line 674"/>
            <p:cNvSpPr>
              <a:spLocks noChangeShapeType="1"/>
            </p:cNvSpPr>
            <p:nvPr/>
          </p:nvSpPr>
          <p:spPr bwMode="auto">
            <a:xfrm>
              <a:off x="4849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71" name="Line 675"/>
            <p:cNvSpPr>
              <a:spLocks noChangeShapeType="1"/>
            </p:cNvSpPr>
            <p:nvPr/>
          </p:nvSpPr>
          <p:spPr bwMode="auto">
            <a:xfrm>
              <a:off x="485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72" name="Line 676"/>
            <p:cNvSpPr>
              <a:spLocks noChangeShapeType="1"/>
            </p:cNvSpPr>
            <p:nvPr/>
          </p:nvSpPr>
          <p:spPr bwMode="auto">
            <a:xfrm>
              <a:off x="486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73" name="Line 677"/>
            <p:cNvSpPr>
              <a:spLocks noChangeShapeType="1"/>
            </p:cNvSpPr>
            <p:nvPr/>
          </p:nvSpPr>
          <p:spPr bwMode="auto">
            <a:xfrm>
              <a:off x="487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74" name="Line 678"/>
            <p:cNvSpPr>
              <a:spLocks noChangeShapeType="1"/>
            </p:cNvSpPr>
            <p:nvPr/>
          </p:nvSpPr>
          <p:spPr bwMode="auto">
            <a:xfrm>
              <a:off x="488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75" name="Line 679"/>
            <p:cNvSpPr>
              <a:spLocks noChangeShapeType="1"/>
            </p:cNvSpPr>
            <p:nvPr/>
          </p:nvSpPr>
          <p:spPr bwMode="auto">
            <a:xfrm>
              <a:off x="489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76" name="Line 680"/>
            <p:cNvSpPr>
              <a:spLocks noChangeShapeType="1"/>
            </p:cNvSpPr>
            <p:nvPr/>
          </p:nvSpPr>
          <p:spPr bwMode="auto">
            <a:xfrm>
              <a:off x="4902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77" name="Line 681"/>
            <p:cNvSpPr>
              <a:spLocks noChangeShapeType="1"/>
            </p:cNvSpPr>
            <p:nvPr/>
          </p:nvSpPr>
          <p:spPr bwMode="auto">
            <a:xfrm>
              <a:off x="491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78" name="Line 682"/>
            <p:cNvSpPr>
              <a:spLocks noChangeShapeType="1"/>
            </p:cNvSpPr>
            <p:nvPr/>
          </p:nvSpPr>
          <p:spPr bwMode="auto">
            <a:xfrm>
              <a:off x="492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79" name="Line 683"/>
            <p:cNvSpPr>
              <a:spLocks noChangeShapeType="1"/>
            </p:cNvSpPr>
            <p:nvPr/>
          </p:nvSpPr>
          <p:spPr bwMode="auto">
            <a:xfrm>
              <a:off x="4928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80" name="Line 684"/>
            <p:cNvSpPr>
              <a:spLocks noChangeShapeType="1"/>
            </p:cNvSpPr>
            <p:nvPr/>
          </p:nvSpPr>
          <p:spPr bwMode="auto">
            <a:xfrm>
              <a:off x="493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81" name="Line 685"/>
            <p:cNvSpPr>
              <a:spLocks noChangeShapeType="1"/>
            </p:cNvSpPr>
            <p:nvPr/>
          </p:nvSpPr>
          <p:spPr bwMode="auto">
            <a:xfrm>
              <a:off x="494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82" name="Rectangle 686"/>
            <p:cNvSpPr>
              <a:spLocks noChangeArrowheads="1"/>
            </p:cNvSpPr>
            <p:nvPr/>
          </p:nvSpPr>
          <p:spPr bwMode="auto">
            <a:xfrm>
              <a:off x="5025" y="257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83" name="Rectangle 687"/>
            <p:cNvSpPr>
              <a:spLocks noChangeArrowheads="1"/>
            </p:cNvSpPr>
            <p:nvPr/>
          </p:nvSpPr>
          <p:spPr bwMode="auto">
            <a:xfrm>
              <a:off x="4989" y="2573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84" name="Rectangle 688"/>
            <p:cNvSpPr>
              <a:spLocks noChangeArrowheads="1"/>
            </p:cNvSpPr>
            <p:nvPr/>
          </p:nvSpPr>
          <p:spPr bwMode="auto">
            <a:xfrm>
              <a:off x="5025" y="260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85" name="Rectangle 689"/>
            <p:cNvSpPr>
              <a:spLocks noChangeArrowheads="1"/>
            </p:cNvSpPr>
            <p:nvPr/>
          </p:nvSpPr>
          <p:spPr bwMode="auto">
            <a:xfrm>
              <a:off x="4989" y="2604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86" name="Freeform 690"/>
            <p:cNvSpPr>
              <a:spLocks/>
            </p:cNvSpPr>
            <p:nvPr/>
          </p:nvSpPr>
          <p:spPr bwMode="auto">
            <a:xfrm>
              <a:off x="4743" y="2653"/>
              <a:ext cx="396" cy="7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6"/>
                </a:cxn>
                <a:cxn ang="0">
                  <a:pos x="0" y="76"/>
                </a:cxn>
                <a:cxn ang="0">
                  <a:pos x="26" y="0"/>
                </a:cxn>
              </a:cxnLst>
              <a:rect l="0" t="0" r="r" b="b"/>
              <a:pathLst>
                <a:path w="396" h="77">
                  <a:moveTo>
                    <a:pt x="26" y="0"/>
                  </a:moveTo>
                  <a:lnTo>
                    <a:pt x="369" y="0"/>
                  </a:lnTo>
                  <a:lnTo>
                    <a:pt x="395" y="76"/>
                  </a:lnTo>
                  <a:lnTo>
                    <a:pt x="0" y="7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987" name="Freeform 691"/>
            <p:cNvSpPr>
              <a:spLocks/>
            </p:cNvSpPr>
            <p:nvPr/>
          </p:nvSpPr>
          <p:spPr bwMode="auto">
            <a:xfrm>
              <a:off x="4743" y="2730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1988" name="Line 692"/>
            <p:cNvSpPr>
              <a:spLocks noChangeShapeType="1"/>
            </p:cNvSpPr>
            <p:nvPr/>
          </p:nvSpPr>
          <p:spPr bwMode="auto">
            <a:xfrm>
              <a:off x="5048" y="2660"/>
              <a:ext cx="4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89" name="Line 693"/>
            <p:cNvSpPr>
              <a:spLocks noChangeShapeType="1"/>
            </p:cNvSpPr>
            <p:nvPr/>
          </p:nvSpPr>
          <p:spPr bwMode="auto">
            <a:xfrm>
              <a:off x="5051" y="2676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90" name="Line 694"/>
            <p:cNvSpPr>
              <a:spLocks noChangeShapeType="1"/>
            </p:cNvSpPr>
            <p:nvPr/>
          </p:nvSpPr>
          <p:spPr bwMode="auto">
            <a:xfrm>
              <a:off x="5054" y="2690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91" name="Line 695"/>
            <p:cNvSpPr>
              <a:spLocks noChangeShapeType="1"/>
            </p:cNvSpPr>
            <p:nvPr/>
          </p:nvSpPr>
          <p:spPr bwMode="auto">
            <a:xfrm>
              <a:off x="5057" y="2705"/>
              <a:ext cx="4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92" name="Line 696"/>
            <p:cNvSpPr>
              <a:spLocks noChangeShapeType="1"/>
            </p:cNvSpPr>
            <p:nvPr/>
          </p:nvSpPr>
          <p:spPr bwMode="auto">
            <a:xfrm>
              <a:off x="5088" y="2721"/>
              <a:ext cx="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93" name="Line 697"/>
            <p:cNvSpPr>
              <a:spLocks noChangeShapeType="1"/>
            </p:cNvSpPr>
            <p:nvPr/>
          </p:nvSpPr>
          <p:spPr bwMode="auto">
            <a:xfrm>
              <a:off x="5048" y="2667"/>
              <a:ext cx="0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94" name="Line 698"/>
            <p:cNvSpPr>
              <a:spLocks noChangeShapeType="1"/>
            </p:cNvSpPr>
            <p:nvPr/>
          </p:nvSpPr>
          <p:spPr bwMode="auto">
            <a:xfrm>
              <a:off x="5067" y="2667"/>
              <a:ext cx="3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95" name="Line 699"/>
            <p:cNvSpPr>
              <a:spLocks noChangeShapeType="1"/>
            </p:cNvSpPr>
            <p:nvPr/>
          </p:nvSpPr>
          <p:spPr bwMode="auto">
            <a:xfrm>
              <a:off x="5084" y="2667"/>
              <a:ext cx="4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96" name="Line 700"/>
            <p:cNvSpPr>
              <a:spLocks noChangeShapeType="1"/>
            </p:cNvSpPr>
            <p:nvPr/>
          </p:nvSpPr>
          <p:spPr bwMode="auto">
            <a:xfrm>
              <a:off x="5102" y="2667"/>
              <a:ext cx="9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97" name="Rectangle 701"/>
            <p:cNvSpPr>
              <a:spLocks noChangeArrowheads="1"/>
            </p:cNvSpPr>
            <p:nvPr/>
          </p:nvSpPr>
          <p:spPr bwMode="auto">
            <a:xfrm>
              <a:off x="4918" y="2497"/>
              <a:ext cx="45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98" name="Rectangle 702"/>
            <p:cNvSpPr>
              <a:spLocks noChangeArrowheads="1"/>
            </p:cNvSpPr>
            <p:nvPr/>
          </p:nvSpPr>
          <p:spPr bwMode="auto">
            <a:xfrm>
              <a:off x="4826" y="2301"/>
              <a:ext cx="135" cy="12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999" name="Rectangle 703"/>
            <p:cNvSpPr>
              <a:spLocks noChangeArrowheads="1"/>
            </p:cNvSpPr>
            <p:nvPr/>
          </p:nvSpPr>
          <p:spPr bwMode="auto">
            <a:xfrm>
              <a:off x="4872" y="2364"/>
              <a:ext cx="46" cy="28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00" name="Rectangle 704"/>
            <p:cNvSpPr>
              <a:spLocks noChangeArrowheads="1"/>
            </p:cNvSpPr>
            <p:nvPr/>
          </p:nvSpPr>
          <p:spPr bwMode="auto">
            <a:xfrm>
              <a:off x="4905" y="2313"/>
              <a:ext cx="133" cy="8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01" name="Rectangle 705"/>
            <p:cNvSpPr>
              <a:spLocks noChangeArrowheads="1"/>
            </p:cNvSpPr>
            <p:nvPr/>
          </p:nvSpPr>
          <p:spPr bwMode="auto">
            <a:xfrm>
              <a:off x="4964" y="2408"/>
              <a:ext cx="46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02" name="Line 706"/>
            <p:cNvSpPr>
              <a:spLocks noChangeShapeType="1"/>
            </p:cNvSpPr>
            <p:nvPr/>
          </p:nvSpPr>
          <p:spPr bwMode="auto">
            <a:xfrm>
              <a:off x="4794" y="2660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03" name="Line 707"/>
            <p:cNvSpPr>
              <a:spLocks noChangeShapeType="1"/>
            </p:cNvSpPr>
            <p:nvPr/>
          </p:nvSpPr>
          <p:spPr bwMode="auto">
            <a:xfrm>
              <a:off x="4789" y="2676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04" name="Line 708"/>
            <p:cNvSpPr>
              <a:spLocks noChangeShapeType="1"/>
            </p:cNvSpPr>
            <p:nvPr/>
          </p:nvSpPr>
          <p:spPr bwMode="auto">
            <a:xfrm>
              <a:off x="4786" y="2690"/>
              <a:ext cx="21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05" name="Line 709"/>
            <p:cNvSpPr>
              <a:spLocks noChangeShapeType="1"/>
            </p:cNvSpPr>
            <p:nvPr/>
          </p:nvSpPr>
          <p:spPr bwMode="auto">
            <a:xfrm>
              <a:off x="4779" y="2705"/>
              <a:ext cx="2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06" name="Line 710"/>
            <p:cNvSpPr>
              <a:spLocks noChangeShapeType="1"/>
            </p:cNvSpPr>
            <p:nvPr/>
          </p:nvSpPr>
          <p:spPr bwMode="auto">
            <a:xfrm>
              <a:off x="4967" y="2667"/>
              <a:ext cx="1" cy="34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07" name="Line 711"/>
            <p:cNvSpPr>
              <a:spLocks noChangeShapeType="1"/>
            </p:cNvSpPr>
            <p:nvPr/>
          </p:nvSpPr>
          <p:spPr bwMode="auto">
            <a:xfrm>
              <a:off x="4985" y="2667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08" name="Line 712"/>
            <p:cNvSpPr>
              <a:spLocks noChangeShapeType="1"/>
            </p:cNvSpPr>
            <p:nvPr/>
          </p:nvSpPr>
          <p:spPr bwMode="auto">
            <a:xfrm>
              <a:off x="5002" y="2667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09" name="Freeform 713"/>
            <p:cNvSpPr>
              <a:spLocks/>
            </p:cNvSpPr>
            <p:nvPr/>
          </p:nvSpPr>
          <p:spPr bwMode="auto">
            <a:xfrm>
              <a:off x="3673" y="2647"/>
              <a:ext cx="397" cy="7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0" y="0"/>
                </a:cxn>
                <a:cxn ang="0">
                  <a:pos x="396" y="77"/>
                </a:cxn>
                <a:cxn ang="0">
                  <a:pos x="0" y="77"/>
                </a:cxn>
                <a:cxn ang="0">
                  <a:pos x="27" y="0"/>
                </a:cxn>
              </a:cxnLst>
              <a:rect l="0" t="0" r="r" b="b"/>
              <a:pathLst>
                <a:path w="397" h="78">
                  <a:moveTo>
                    <a:pt x="27" y="0"/>
                  </a:moveTo>
                  <a:lnTo>
                    <a:pt x="370" y="0"/>
                  </a:lnTo>
                  <a:lnTo>
                    <a:pt x="396" y="77"/>
                  </a:lnTo>
                  <a:lnTo>
                    <a:pt x="0" y="77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010" name="Freeform 714"/>
            <p:cNvSpPr>
              <a:spLocks/>
            </p:cNvSpPr>
            <p:nvPr/>
          </p:nvSpPr>
          <p:spPr bwMode="auto">
            <a:xfrm>
              <a:off x="3673" y="2724"/>
              <a:ext cx="39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6" y="15"/>
                </a:cxn>
                <a:cxn ang="0">
                  <a:pos x="396" y="0"/>
                </a:cxn>
              </a:cxnLst>
              <a:rect l="0" t="0" r="r" b="b"/>
              <a:pathLst>
                <a:path w="397" h="16">
                  <a:moveTo>
                    <a:pt x="0" y="0"/>
                  </a:moveTo>
                  <a:lnTo>
                    <a:pt x="0" y="15"/>
                  </a:lnTo>
                  <a:lnTo>
                    <a:pt x="396" y="15"/>
                  </a:lnTo>
                  <a:lnTo>
                    <a:pt x="39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011" name="Line 715"/>
            <p:cNvSpPr>
              <a:spLocks noChangeShapeType="1"/>
            </p:cNvSpPr>
            <p:nvPr/>
          </p:nvSpPr>
          <p:spPr bwMode="auto">
            <a:xfrm>
              <a:off x="3724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12" name="Line 716"/>
            <p:cNvSpPr>
              <a:spLocks noChangeShapeType="1"/>
            </p:cNvSpPr>
            <p:nvPr/>
          </p:nvSpPr>
          <p:spPr bwMode="auto">
            <a:xfrm>
              <a:off x="3720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13" name="Line 717"/>
            <p:cNvSpPr>
              <a:spLocks noChangeShapeType="1"/>
            </p:cNvSpPr>
            <p:nvPr/>
          </p:nvSpPr>
          <p:spPr bwMode="auto">
            <a:xfrm>
              <a:off x="3715" y="2684"/>
              <a:ext cx="21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14" name="Line 718"/>
            <p:cNvSpPr>
              <a:spLocks noChangeShapeType="1"/>
            </p:cNvSpPr>
            <p:nvPr/>
          </p:nvSpPr>
          <p:spPr bwMode="auto">
            <a:xfrm>
              <a:off x="3710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15" name="Line 719"/>
            <p:cNvSpPr>
              <a:spLocks noChangeShapeType="1"/>
            </p:cNvSpPr>
            <p:nvPr/>
          </p:nvSpPr>
          <p:spPr bwMode="auto">
            <a:xfrm>
              <a:off x="3705" y="2715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16" name="Line 720"/>
            <p:cNvSpPr>
              <a:spLocks noChangeShapeType="1"/>
            </p:cNvSpPr>
            <p:nvPr/>
          </p:nvSpPr>
          <p:spPr bwMode="auto">
            <a:xfrm flipH="1">
              <a:off x="3697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17" name="Line 721"/>
            <p:cNvSpPr>
              <a:spLocks noChangeShapeType="1"/>
            </p:cNvSpPr>
            <p:nvPr/>
          </p:nvSpPr>
          <p:spPr bwMode="auto">
            <a:xfrm flipH="1">
              <a:off x="371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18" name="Line 722"/>
            <p:cNvSpPr>
              <a:spLocks noChangeShapeType="1"/>
            </p:cNvSpPr>
            <p:nvPr/>
          </p:nvSpPr>
          <p:spPr bwMode="auto">
            <a:xfrm flipH="1">
              <a:off x="3738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19" name="Line 723"/>
            <p:cNvSpPr>
              <a:spLocks noChangeShapeType="1"/>
            </p:cNvSpPr>
            <p:nvPr/>
          </p:nvSpPr>
          <p:spPr bwMode="auto">
            <a:xfrm flipH="1">
              <a:off x="3760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20" name="Line 724"/>
            <p:cNvSpPr>
              <a:spLocks noChangeShapeType="1"/>
            </p:cNvSpPr>
            <p:nvPr/>
          </p:nvSpPr>
          <p:spPr bwMode="auto">
            <a:xfrm flipH="1">
              <a:off x="3781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21" name="Line 725"/>
            <p:cNvSpPr>
              <a:spLocks noChangeShapeType="1"/>
            </p:cNvSpPr>
            <p:nvPr/>
          </p:nvSpPr>
          <p:spPr bwMode="auto">
            <a:xfrm flipH="1">
              <a:off x="3799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22" name="Line 726"/>
            <p:cNvSpPr>
              <a:spLocks noChangeShapeType="1"/>
            </p:cNvSpPr>
            <p:nvPr/>
          </p:nvSpPr>
          <p:spPr bwMode="auto">
            <a:xfrm flipH="1">
              <a:off x="3819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23" name="Line 727"/>
            <p:cNvSpPr>
              <a:spLocks noChangeShapeType="1"/>
            </p:cNvSpPr>
            <p:nvPr/>
          </p:nvSpPr>
          <p:spPr bwMode="auto">
            <a:xfrm flipH="1">
              <a:off x="3836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24" name="Line 728"/>
            <p:cNvSpPr>
              <a:spLocks noChangeShapeType="1"/>
            </p:cNvSpPr>
            <p:nvPr/>
          </p:nvSpPr>
          <p:spPr bwMode="auto">
            <a:xfrm>
              <a:off x="3858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25" name="Line 729"/>
            <p:cNvSpPr>
              <a:spLocks noChangeShapeType="1"/>
            </p:cNvSpPr>
            <p:nvPr/>
          </p:nvSpPr>
          <p:spPr bwMode="auto">
            <a:xfrm>
              <a:off x="3878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26" name="Line 730"/>
            <p:cNvSpPr>
              <a:spLocks noChangeShapeType="1"/>
            </p:cNvSpPr>
            <p:nvPr/>
          </p:nvSpPr>
          <p:spPr bwMode="auto">
            <a:xfrm>
              <a:off x="389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27" name="Line 731"/>
            <p:cNvSpPr>
              <a:spLocks noChangeShapeType="1"/>
            </p:cNvSpPr>
            <p:nvPr/>
          </p:nvSpPr>
          <p:spPr bwMode="auto">
            <a:xfrm>
              <a:off x="3915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28" name="Line 732"/>
            <p:cNvSpPr>
              <a:spLocks noChangeShapeType="1"/>
            </p:cNvSpPr>
            <p:nvPr/>
          </p:nvSpPr>
          <p:spPr bwMode="auto">
            <a:xfrm>
              <a:off x="3933" y="2661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29" name="Line 733"/>
            <p:cNvSpPr>
              <a:spLocks noChangeShapeType="1"/>
            </p:cNvSpPr>
            <p:nvPr/>
          </p:nvSpPr>
          <p:spPr bwMode="auto">
            <a:xfrm>
              <a:off x="3979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30" name="Line 734"/>
            <p:cNvSpPr>
              <a:spLocks noChangeShapeType="1"/>
            </p:cNvSpPr>
            <p:nvPr/>
          </p:nvSpPr>
          <p:spPr bwMode="auto">
            <a:xfrm>
              <a:off x="3981" y="2669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31" name="Line 735"/>
            <p:cNvSpPr>
              <a:spLocks noChangeShapeType="1"/>
            </p:cNvSpPr>
            <p:nvPr/>
          </p:nvSpPr>
          <p:spPr bwMode="auto">
            <a:xfrm>
              <a:off x="3984" y="2684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32" name="Line 736"/>
            <p:cNvSpPr>
              <a:spLocks noChangeShapeType="1"/>
            </p:cNvSpPr>
            <p:nvPr/>
          </p:nvSpPr>
          <p:spPr bwMode="auto">
            <a:xfrm>
              <a:off x="398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33" name="Line 737"/>
            <p:cNvSpPr>
              <a:spLocks noChangeShapeType="1"/>
            </p:cNvSpPr>
            <p:nvPr/>
          </p:nvSpPr>
          <p:spPr bwMode="auto">
            <a:xfrm>
              <a:off x="3990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34" name="Line 738"/>
            <p:cNvSpPr>
              <a:spLocks noChangeShapeType="1"/>
            </p:cNvSpPr>
            <p:nvPr/>
          </p:nvSpPr>
          <p:spPr bwMode="auto">
            <a:xfrm>
              <a:off x="3979" y="2661"/>
              <a:ext cx="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35" name="Line 739"/>
            <p:cNvSpPr>
              <a:spLocks noChangeShapeType="1"/>
            </p:cNvSpPr>
            <p:nvPr/>
          </p:nvSpPr>
          <p:spPr bwMode="auto">
            <a:xfrm>
              <a:off x="3997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36" name="Line 740"/>
            <p:cNvSpPr>
              <a:spLocks noChangeShapeType="1"/>
            </p:cNvSpPr>
            <p:nvPr/>
          </p:nvSpPr>
          <p:spPr bwMode="auto">
            <a:xfrm>
              <a:off x="4015" y="2661"/>
              <a:ext cx="5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37" name="Line 741"/>
            <p:cNvSpPr>
              <a:spLocks noChangeShapeType="1"/>
            </p:cNvSpPr>
            <p:nvPr/>
          </p:nvSpPr>
          <p:spPr bwMode="auto">
            <a:xfrm>
              <a:off x="4031" y="2661"/>
              <a:ext cx="1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38" name="Freeform 742"/>
            <p:cNvSpPr>
              <a:spLocks/>
            </p:cNvSpPr>
            <p:nvPr/>
          </p:nvSpPr>
          <p:spPr bwMode="auto">
            <a:xfrm>
              <a:off x="4202" y="2647"/>
              <a:ext cx="396" cy="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7"/>
                </a:cxn>
                <a:cxn ang="0">
                  <a:pos x="0" y="77"/>
                </a:cxn>
                <a:cxn ang="0">
                  <a:pos x="26" y="0"/>
                </a:cxn>
              </a:cxnLst>
              <a:rect l="0" t="0" r="r" b="b"/>
              <a:pathLst>
                <a:path w="396" h="78">
                  <a:moveTo>
                    <a:pt x="26" y="0"/>
                  </a:moveTo>
                  <a:lnTo>
                    <a:pt x="369" y="0"/>
                  </a:lnTo>
                  <a:lnTo>
                    <a:pt x="395" y="77"/>
                  </a:lnTo>
                  <a:lnTo>
                    <a:pt x="0" y="77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039" name="Freeform 743"/>
            <p:cNvSpPr>
              <a:spLocks/>
            </p:cNvSpPr>
            <p:nvPr/>
          </p:nvSpPr>
          <p:spPr bwMode="auto">
            <a:xfrm>
              <a:off x="4202" y="2724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040" name="Line 744"/>
            <p:cNvSpPr>
              <a:spLocks noChangeShapeType="1"/>
            </p:cNvSpPr>
            <p:nvPr/>
          </p:nvSpPr>
          <p:spPr bwMode="auto">
            <a:xfrm>
              <a:off x="4253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41" name="Line 745"/>
            <p:cNvSpPr>
              <a:spLocks noChangeShapeType="1"/>
            </p:cNvSpPr>
            <p:nvPr/>
          </p:nvSpPr>
          <p:spPr bwMode="auto">
            <a:xfrm>
              <a:off x="4248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42" name="Line 746"/>
            <p:cNvSpPr>
              <a:spLocks noChangeShapeType="1"/>
            </p:cNvSpPr>
            <p:nvPr/>
          </p:nvSpPr>
          <p:spPr bwMode="auto">
            <a:xfrm>
              <a:off x="4244" y="2684"/>
              <a:ext cx="21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43" name="Line 747"/>
            <p:cNvSpPr>
              <a:spLocks noChangeShapeType="1"/>
            </p:cNvSpPr>
            <p:nvPr/>
          </p:nvSpPr>
          <p:spPr bwMode="auto">
            <a:xfrm>
              <a:off x="4239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44" name="Line 748"/>
            <p:cNvSpPr>
              <a:spLocks noChangeShapeType="1"/>
            </p:cNvSpPr>
            <p:nvPr/>
          </p:nvSpPr>
          <p:spPr bwMode="auto">
            <a:xfrm>
              <a:off x="4233" y="2715"/>
              <a:ext cx="230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45" name="Line 749"/>
            <p:cNvSpPr>
              <a:spLocks noChangeShapeType="1"/>
            </p:cNvSpPr>
            <p:nvPr/>
          </p:nvSpPr>
          <p:spPr bwMode="auto">
            <a:xfrm flipH="1">
              <a:off x="4225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46" name="Line 750"/>
            <p:cNvSpPr>
              <a:spLocks noChangeShapeType="1"/>
            </p:cNvSpPr>
            <p:nvPr/>
          </p:nvSpPr>
          <p:spPr bwMode="auto">
            <a:xfrm flipH="1">
              <a:off x="424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47" name="Line 751"/>
            <p:cNvSpPr>
              <a:spLocks noChangeShapeType="1"/>
            </p:cNvSpPr>
            <p:nvPr/>
          </p:nvSpPr>
          <p:spPr bwMode="auto">
            <a:xfrm flipH="1">
              <a:off x="4266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48" name="Line 752"/>
            <p:cNvSpPr>
              <a:spLocks noChangeShapeType="1"/>
            </p:cNvSpPr>
            <p:nvPr/>
          </p:nvSpPr>
          <p:spPr bwMode="auto">
            <a:xfrm flipH="1">
              <a:off x="4289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49" name="Line 753"/>
            <p:cNvSpPr>
              <a:spLocks noChangeShapeType="1"/>
            </p:cNvSpPr>
            <p:nvPr/>
          </p:nvSpPr>
          <p:spPr bwMode="auto">
            <a:xfrm flipH="1">
              <a:off x="4309" y="2661"/>
              <a:ext cx="12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50" name="Line 754"/>
            <p:cNvSpPr>
              <a:spLocks noChangeShapeType="1"/>
            </p:cNvSpPr>
            <p:nvPr/>
          </p:nvSpPr>
          <p:spPr bwMode="auto">
            <a:xfrm flipH="1">
              <a:off x="4328" y="2661"/>
              <a:ext cx="1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51" name="Line 755"/>
            <p:cNvSpPr>
              <a:spLocks noChangeShapeType="1"/>
            </p:cNvSpPr>
            <p:nvPr/>
          </p:nvSpPr>
          <p:spPr bwMode="auto">
            <a:xfrm flipH="1">
              <a:off x="4347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52" name="Line 756"/>
            <p:cNvSpPr>
              <a:spLocks noChangeShapeType="1"/>
            </p:cNvSpPr>
            <p:nvPr/>
          </p:nvSpPr>
          <p:spPr bwMode="auto">
            <a:xfrm>
              <a:off x="4370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53" name="Line 757"/>
            <p:cNvSpPr>
              <a:spLocks noChangeShapeType="1"/>
            </p:cNvSpPr>
            <p:nvPr/>
          </p:nvSpPr>
          <p:spPr bwMode="auto">
            <a:xfrm>
              <a:off x="4387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54" name="Line 758"/>
            <p:cNvSpPr>
              <a:spLocks noChangeShapeType="1"/>
            </p:cNvSpPr>
            <p:nvPr/>
          </p:nvSpPr>
          <p:spPr bwMode="auto">
            <a:xfrm>
              <a:off x="440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55" name="Line 759"/>
            <p:cNvSpPr>
              <a:spLocks noChangeShapeType="1"/>
            </p:cNvSpPr>
            <p:nvPr/>
          </p:nvSpPr>
          <p:spPr bwMode="auto">
            <a:xfrm>
              <a:off x="4425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56" name="Line 760"/>
            <p:cNvSpPr>
              <a:spLocks noChangeShapeType="1"/>
            </p:cNvSpPr>
            <p:nvPr/>
          </p:nvSpPr>
          <p:spPr bwMode="auto">
            <a:xfrm>
              <a:off x="4444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57" name="Line 761"/>
            <p:cNvSpPr>
              <a:spLocks noChangeShapeType="1"/>
            </p:cNvSpPr>
            <p:nvPr/>
          </p:nvSpPr>
          <p:spPr bwMode="auto">
            <a:xfrm>
              <a:off x="4461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58" name="Line 762"/>
            <p:cNvSpPr>
              <a:spLocks noChangeShapeType="1"/>
            </p:cNvSpPr>
            <p:nvPr/>
          </p:nvSpPr>
          <p:spPr bwMode="auto">
            <a:xfrm>
              <a:off x="4508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59" name="Line 763"/>
            <p:cNvSpPr>
              <a:spLocks noChangeShapeType="1"/>
            </p:cNvSpPr>
            <p:nvPr/>
          </p:nvSpPr>
          <p:spPr bwMode="auto">
            <a:xfrm>
              <a:off x="4510" y="2669"/>
              <a:ext cx="4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60" name="Line 764"/>
            <p:cNvSpPr>
              <a:spLocks noChangeShapeType="1"/>
            </p:cNvSpPr>
            <p:nvPr/>
          </p:nvSpPr>
          <p:spPr bwMode="auto">
            <a:xfrm>
              <a:off x="4513" y="2684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61" name="Line 765"/>
            <p:cNvSpPr>
              <a:spLocks noChangeShapeType="1"/>
            </p:cNvSpPr>
            <p:nvPr/>
          </p:nvSpPr>
          <p:spPr bwMode="auto">
            <a:xfrm>
              <a:off x="451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62" name="Line 766"/>
            <p:cNvSpPr>
              <a:spLocks noChangeShapeType="1"/>
            </p:cNvSpPr>
            <p:nvPr/>
          </p:nvSpPr>
          <p:spPr bwMode="auto">
            <a:xfrm>
              <a:off x="4518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63" name="Line 767"/>
            <p:cNvSpPr>
              <a:spLocks noChangeShapeType="1"/>
            </p:cNvSpPr>
            <p:nvPr/>
          </p:nvSpPr>
          <p:spPr bwMode="auto">
            <a:xfrm>
              <a:off x="4504" y="2661"/>
              <a:ext cx="7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64" name="Line 768"/>
            <p:cNvSpPr>
              <a:spLocks noChangeShapeType="1"/>
            </p:cNvSpPr>
            <p:nvPr/>
          </p:nvSpPr>
          <p:spPr bwMode="auto">
            <a:xfrm>
              <a:off x="4525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65" name="Line 769"/>
            <p:cNvSpPr>
              <a:spLocks noChangeShapeType="1"/>
            </p:cNvSpPr>
            <p:nvPr/>
          </p:nvSpPr>
          <p:spPr bwMode="auto">
            <a:xfrm>
              <a:off x="4544" y="2661"/>
              <a:ext cx="4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66" name="Line 770"/>
            <p:cNvSpPr>
              <a:spLocks noChangeShapeType="1"/>
            </p:cNvSpPr>
            <p:nvPr/>
          </p:nvSpPr>
          <p:spPr bwMode="auto">
            <a:xfrm>
              <a:off x="4561" y="2661"/>
              <a:ext cx="8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67" name="Line 771"/>
            <p:cNvSpPr>
              <a:spLocks noChangeShapeType="1"/>
            </p:cNvSpPr>
            <p:nvPr/>
          </p:nvSpPr>
          <p:spPr bwMode="auto">
            <a:xfrm flipH="1">
              <a:off x="4766" y="2668"/>
              <a:ext cx="24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68" name="Line 772"/>
            <p:cNvSpPr>
              <a:spLocks noChangeShapeType="1"/>
            </p:cNvSpPr>
            <p:nvPr/>
          </p:nvSpPr>
          <p:spPr bwMode="auto">
            <a:xfrm flipH="1">
              <a:off x="4788" y="2668"/>
              <a:ext cx="20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69" name="Line 773"/>
            <p:cNvSpPr>
              <a:spLocks noChangeShapeType="1"/>
            </p:cNvSpPr>
            <p:nvPr/>
          </p:nvSpPr>
          <p:spPr bwMode="auto">
            <a:xfrm flipH="1">
              <a:off x="4807" y="2668"/>
              <a:ext cx="19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70" name="Line 774"/>
            <p:cNvSpPr>
              <a:spLocks noChangeShapeType="1"/>
            </p:cNvSpPr>
            <p:nvPr/>
          </p:nvSpPr>
          <p:spPr bwMode="auto">
            <a:xfrm flipH="1">
              <a:off x="4831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71" name="Line 775"/>
            <p:cNvSpPr>
              <a:spLocks noChangeShapeType="1"/>
            </p:cNvSpPr>
            <p:nvPr/>
          </p:nvSpPr>
          <p:spPr bwMode="auto">
            <a:xfrm flipH="1">
              <a:off x="4849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72" name="Line 776"/>
            <p:cNvSpPr>
              <a:spLocks noChangeShapeType="1"/>
            </p:cNvSpPr>
            <p:nvPr/>
          </p:nvSpPr>
          <p:spPr bwMode="auto">
            <a:xfrm flipH="1">
              <a:off x="4869" y="2668"/>
              <a:ext cx="1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73" name="Line 777"/>
            <p:cNvSpPr>
              <a:spLocks noChangeShapeType="1"/>
            </p:cNvSpPr>
            <p:nvPr/>
          </p:nvSpPr>
          <p:spPr bwMode="auto">
            <a:xfrm flipH="1">
              <a:off x="4888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74" name="Line 778"/>
            <p:cNvSpPr>
              <a:spLocks noChangeShapeType="1"/>
            </p:cNvSpPr>
            <p:nvPr/>
          </p:nvSpPr>
          <p:spPr bwMode="auto">
            <a:xfrm flipH="1">
              <a:off x="4906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75" name="Line 779"/>
            <p:cNvSpPr>
              <a:spLocks noChangeShapeType="1"/>
            </p:cNvSpPr>
            <p:nvPr/>
          </p:nvSpPr>
          <p:spPr bwMode="auto">
            <a:xfrm>
              <a:off x="4928" y="2668"/>
              <a:ext cx="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76" name="Line 780"/>
            <p:cNvSpPr>
              <a:spLocks noChangeShapeType="1"/>
            </p:cNvSpPr>
            <p:nvPr/>
          </p:nvSpPr>
          <p:spPr bwMode="auto">
            <a:xfrm>
              <a:off x="4947" y="2668"/>
              <a:ext cx="1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12077" name="Group 781"/>
            <p:cNvGrpSpPr>
              <a:grpSpLocks/>
            </p:cNvGrpSpPr>
            <p:nvPr/>
          </p:nvGrpSpPr>
          <p:grpSpPr bwMode="auto">
            <a:xfrm>
              <a:off x="3825" y="2735"/>
              <a:ext cx="1109" cy="139"/>
              <a:chOff x="3825" y="2735"/>
              <a:chExt cx="1109" cy="139"/>
            </a:xfrm>
          </p:grpSpPr>
          <p:sp>
            <p:nvSpPr>
              <p:cNvPr id="312078" name="Line 782"/>
              <p:cNvSpPr>
                <a:spLocks noChangeShapeType="1"/>
              </p:cNvSpPr>
              <p:nvPr/>
            </p:nvSpPr>
            <p:spPr bwMode="auto">
              <a:xfrm flipV="1">
                <a:off x="4934" y="2735"/>
                <a:ext cx="0" cy="139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079" name="Line 783"/>
              <p:cNvSpPr>
                <a:spLocks noChangeShapeType="1"/>
              </p:cNvSpPr>
              <p:nvPr/>
            </p:nvSpPr>
            <p:spPr bwMode="auto">
              <a:xfrm>
                <a:off x="3832" y="2872"/>
                <a:ext cx="519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080" name="Line 784"/>
              <p:cNvSpPr>
                <a:spLocks noChangeShapeType="1"/>
              </p:cNvSpPr>
              <p:nvPr/>
            </p:nvSpPr>
            <p:spPr bwMode="auto">
              <a:xfrm>
                <a:off x="382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081" name="Line 785"/>
              <p:cNvSpPr>
                <a:spLocks noChangeShapeType="1"/>
              </p:cNvSpPr>
              <p:nvPr/>
            </p:nvSpPr>
            <p:spPr bwMode="auto">
              <a:xfrm>
                <a:off x="435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082" name="Line 786"/>
              <p:cNvSpPr>
                <a:spLocks noChangeShapeType="1"/>
              </p:cNvSpPr>
              <p:nvPr/>
            </p:nvSpPr>
            <p:spPr bwMode="auto">
              <a:xfrm>
                <a:off x="4349" y="2870"/>
                <a:ext cx="572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12083" name="Line 787"/>
            <p:cNvSpPr>
              <a:spLocks noChangeShapeType="1"/>
            </p:cNvSpPr>
            <p:nvPr/>
          </p:nvSpPr>
          <p:spPr bwMode="auto">
            <a:xfrm>
              <a:off x="4775" y="2721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2084" name="Line 788"/>
          <p:cNvSpPr>
            <a:spLocks noChangeShapeType="1"/>
          </p:cNvSpPr>
          <p:nvPr/>
        </p:nvSpPr>
        <p:spPr bwMode="auto">
          <a:xfrm>
            <a:off x="3581400" y="4495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085" name="Line 789"/>
          <p:cNvSpPr>
            <a:spLocks noChangeShapeType="1"/>
          </p:cNvSpPr>
          <p:nvPr/>
        </p:nvSpPr>
        <p:spPr bwMode="auto">
          <a:xfrm>
            <a:off x="1371600" y="3810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086" name="Line 790"/>
          <p:cNvSpPr>
            <a:spLocks noChangeShapeType="1"/>
          </p:cNvSpPr>
          <p:nvPr/>
        </p:nvSpPr>
        <p:spPr bwMode="auto">
          <a:xfrm flipV="1">
            <a:off x="1219200" y="4267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087" name="Line 791"/>
          <p:cNvSpPr>
            <a:spLocks noChangeShapeType="1"/>
          </p:cNvSpPr>
          <p:nvPr/>
        </p:nvSpPr>
        <p:spPr bwMode="auto">
          <a:xfrm flipH="1" flipV="1">
            <a:off x="990600" y="3810000"/>
            <a:ext cx="76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088" name="Text Box 792"/>
          <p:cNvSpPr txBox="1">
            <a:spLocks noChangeArrowheads="1"/>
          </p:cNvSpPr>
          <p:nvPr/>
        </p:nvSpPr>
        <p:spPr bwMode="auto">
          <a:xfrm>
            <a:off x="746125" y="5934075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800" b="1"/>
              <a:t>Internet</a:t>
            </a:r>
            <a:endParaRPr lang="it-IT"/>
          </a:p>
        </p:txBody>
      </p:sp>
      <p:grpSp>
        <p:nvGrpSpPr>
          <p:cNvPr id="312089" name="Group 793"/>
          <p:cNvGrpSpPr>
            <a:grpSpLocks/>
          </p:cNvGrpSpPr>
          <p:nvPr/>
        </p:nvGrpSpPr>
        <p:grpSpPr bwMode="auto">
          <a:xfrm>
            <a:off x="5715000" y="5105400"/>
            <a:ext cx="630238" cy="776288"/>
            <a:chOff x="3552" y="3111"/>
            <a:chExt cx="397" cy="489"/>
          </a:xfrm>
        </p:grpSpPr>
        <p:sp>
          <p:nvSpPr>
            <p:cNvPr id="312090" name="AutoShape 794"/>
            <p:cNvSpPr>
              <a:spLocks noChangeArrowheads="1"/>
            </p:cNvSpPr>
            <p:nvPr/>
          </p:nvSpPr>
          <p:spPr bwMode="auto">
            <a:xfrm>
              <a:off x="3598" y="3111"/>
              <a:ext cx="303" cy="252"/>
            </a:xfrm>
            <a:prstGeom prst="roundRect">
              <a:avLst>
                <a:gd name="adj" fmla="val 12458"/>
              </a:avLst>
            </a:prstGeom>
            <a:solidFill>
              <a:srgbClr val="FFFF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91" name="AutoShape 795"/>
            <p:cNvSpPr>
              <a:spLocks noChangeArrowheads="1"/>
            </p:cNvSpPr>
            <p:nvPr/>
          </p:nvSpPr>
          <p:spPr bwMode="auto">
            <a:xfrm>
              <a:off x="3632" y="314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FDE3BA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92" name="Line 796"/>
            <p:cNvSpPr>
              <a:spLocks noChangeShapeType="1"/>
            </p:cNvSpPr>
            <p:nvPr/>
          </p:nvSpPr>
          <p:spPr bwMode="auto">
            <a:xfrm>
              <a:off x="3667" y="337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93" name="Line 797"/>
            <p:cNvSpPr>
              <a:spLocks noChangeShapeType="1"/>
            </p:cNvSpPr>
            <p:nvPr/>
          </p:nvSpPr>
          <p:spPr bwMode="auto">
            <a:xfrm>
              <a:off x="3834" y="337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94" name="Rectangle 798"/>
            <p:cNvSpPr>
              <a:spLocks noChangeArrowheads="1"/>
            </p:cNvSpPr>
            <p:nvPr/>
          </p:nvSpPr>
          <p:spPr bwMode="auto">
            <a:xfrm>
              <a:off x="3580" y="3401"/>
              <a:ext cx="339" cy="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95" name="Line 799"/>
            <p:cNvSpPr>
              <a:spLocks noChangeShapeType="1"/>
            </p:cNvSpPr>
            <p:nvPr/>
          </p:nvSpPr>
          <p:spPr bwMode="auto">
            <a:xfrm>
              <a:off x="3597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96" name="Line 800"/>
            <p:cNvSpPr>
              <a:spLocks noChangeShapeType="1"/>
            </p:cNvSpPr>
            <p:nvPr/>
          </p:nvSpPr>
          <p:spPr bwMode="auto">
            <a:xfrm>
              <a:off x="3605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97" name="Line 801"/>
            <p:cNvSpPr>
              <a:spLocks noChangeShapeType="1"/>
            </p:cNvSpPr>
            <p:nvPr/>
          </p:nvSpPr>
          <p:spPr bwMode="auto">
            <a:xfrm>
              <a:off x="3613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98" name="Line 802"/>
            <p:cNvSpPr>
              <a:spLocks noChangeShapeType="1"/>
            </p:cNvSpPr>
            <p:nvPr/>
          </p:nvSpPr>
          <p:spPr bwMode="auto">
            <a:xfrm>
              <a:off x="3623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099" name="Line 803"/>
            <p:cNvSpPr>
              <a:spLocks noChangeShapeType="1"/>
            </p:cNvSpPr>
            <p:nvPr/>
          </p:nvSpPr>
          <p:spPr bwMode="auto">
            <a:xfrm>
              <a:off x="3632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00" name="Line 804"/>
            <p:cNvSpPr>
              <a:spLocks noChangeShapeType="1"/>
            </p:cNvSpPr>
            <p:nvPr/>
          </p:nvSpPr>
          <p:spPr bwMode="auto">
            <a:xfrm>
              <a:off x="3639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01" name="Line 805"/>
            <p:cNvSpPr>
              <a:spLocks noChangeShapeType="1"/>
            </p:cNvSpPr>
            <p:nvPr/>
          </p:nvSpPr>
          <p:spPr bwMode="auto">
            <a:xfrm>
              <a:off x="3649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02" name="Line 806"/>
            <p:cNvSpPr>
              <a:spLocks noChangeShapeType="1"/>
            </p:cNvSpPr>
            <p:nvPr/>
          </p:nvSpPr>
          <p:spPr bwMode="auto">
            <a:xfrm>
              <a:off x="3659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03" name="Line 807"/>
            <p:cNvSpPr>
              <a:spLocks noChangeShapeType="1"/>
            </p:cNvSpPr>
            <p:nvPr/>
          </p:nvSpPr>
          <p:spPr bwMode="auto">
            <a:xfrm>
              <a:off x="3667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04" name="Line 808"/>
            <p:cNvSpPr>
              <a:spLocks noChangeShapeType="1"/>
            </p:cNvSpPr>
            <p:nvPr/>
          </p:nvSpPr>
          <p:spPr bwMode="auto">
            <a:xfrm>
              <a:off x="3676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05" name="Line 809"/>
            <p:cNvSpPr>
              <a:spLocks noChangeShapeType="1"/>
            </p:cNvSpPr>
            <p:nvPr/>
          </p:nvSpPr>
          <p:spPr bwMode="auto">
            <a:xfrm>
              <a:off x="3685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06" name="Line 810"/>
            <p:cNvSpPr>
              <a:spLocks noChangeShapeType="1"/>
            </p:cNvSpPr>
            <p:nvPr/>
          </p:nvSpPr>
          <p:spPr bwMode="auto">
            <a:xfrm>
              <a:off x="3693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07" name="Line 811"/>
            <p:cNvSpPr>
              <a:spLocks noChangeShapeType="1"/>
            </p:cNvSpPr>
            <p:nvPr/>
          </p:nvSpPr>
          <p:spPr bwMode="auto">
            <a:xfrm>
              <a:off x="3703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08" name="Line 812"/>
            <p:cNvSpPr>
              <a:spLocks noChangeShapeType="1"/>
            </p:cNvSpPr>
            <p:nvPr/>
          </p:nvSpPr>
          <p:spPr bwMode="auto">
            <a:xfrm>
              <a:off x="3711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09" name="Line 813"/>
            <p:cNvSpPr>
              <a:spLocks noChangeShapeType="1"/>
            </p:cNvSpPr>
            <p:nvPr/>
          </p:nvSpPr>
          <p:spPr bwMode="auto">
            <a:xfrm>
              <a:off x="3720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10" name="Line 814"/>
            <p:cNvSpPr>
              <a:spLocks noChangeShapeType="1"/>
            </p:cNvSpPr>
            <p:nvPr/>
          </p:nvSpPr>
          <p:spPr bwMode="auto">
            <a:xfrm>
              <a:off x="3730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11" name="Line 815"/>
            <p:cNvSpPr>
              <a:spLocks noChangeShapeType="1"/>
            </p:cNvSpPr>
            <p:nvPr/>
          </p:nvSpPr>
          <p:spPr bwMode="auto">
            <a:xfrm>
              <a:off x="3737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12" name="Line 816"/>
            <p:cNvSpPr>
              <a:spLocks noChangeShapeType="1"/>
            </p:cNvSpPr>
            <p:nvPr/>
          </p:nvSpPr>
          <p:spPr bwMode="auto">
            <a:xfrm>
              <a:off x="3747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13" name="Line 817"/>
            <p:cNvSpPr>
              <a:spLocks noChangeShapeType="1"/>
            </p:cNvSpPr>
            <p:nvPr/>
          </p:nvSpPr>
          <p:spPr bwMode="auto">
            <a:xfrm>
              <a:off x="3756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14" name="Rectangle 818"/>
            <p:cNvSpPr>
              <a:spLocks noChangeArrowheads="1"/>
            </p:cNvSpPr>
            <p:nvPr/>
          </p:nvSpPr>
          <p:spPr bwMode="auto">
            <a:xfrm>
              <a:off x="3835" y="3425"/>
              <a:ext cx="30" cy="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15" name="Rectangle 819"/>
            <p:cNvSpPr>
              <a:spLocks noChangeArrowheads="1"/>
            </p:cNvSpPr>
            <p:nvPr/>
          </p:nvSpPr>
          <p:spPr bwMode="auto">
            <a:xfrm>
              <a:off x="3799" y="342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16" name="Rectangle 820"/>
            <p:cNvSpPr>
              <a:spLocks noChangeArrowheads="1"/>
            </p:cNvSpPr>
            <p:nvPr/>
          </p:nvSpPr>
          <p:spPr bwMode="auto">
            <a:xfrm>
              <a:off x="3835" y="3456"/>
              <a:ext cx="30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17" name="Rectangle 821"/>
            <p:cNvSpPr>
              <a:spLocks noChangeArrowheads="1"/>
            </p:cNvSpPr>
            <p:nvPr/>
          </p:nvSpPr>
          <p:spPr bwMode="auto">
            <a:xfrm>
              <a:off x="3799" y="345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18" name="Rectangle 822"/>
            <p:cNvSpPr>
              <a:spLocks noChangeArrowheads="1"/>
            </p:cNvSpPr>
            <p:nvPr/>
          </p:nvSpPr>
          <p:spPr bwMode="auto">
            <a:xfrm>
              <a:off x="3728" y="3351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19" name="Rectangle 823"/>
            <p:cNvSpPr>
              <a:spLocks noChangeArrowheads="1"/>
            </p:cNvSpPr>
            <p:nvPr/>
          </p:nvSpPr>
          <p:spPr bwMode="auto">
            <a:xfrm>
              <a:off x="3683" y="3157"/>
              <a:ext cx="133" cy="12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20" name="Rectangle 824"/>
            <p:cNvSpPr>
              <a:spLocks noChangeArrowheads="1"/>
            </p:cNvSpPr>
            <p:nvPr/>
          </p:nvSpPr>
          <p:spPr bwMode="auto">
            <a:xfrm>
              <a:off x="3681" y="321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21" name="Rectangle 825"/>
            <p:cNvSpPr>
              <a:spLocks noChangeArrowheads="1"/>
            </p:cNvSpPr>
            <p:nvPr/>
          </p:nvSpPr>
          <p:spPr bwMode="auto">
            <a:xfrm>
              <a:off x="3728" y="3222"/>
              <a:ext cx="134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22" name="Rectangle 826"/>
            <p:cNvSpPr>
              <a:spLocks noChangeArrowheads="1"/>
            </p:cNvSpPr>
            <p:nvPr/>
          </p:nvSpPr>
          <p:spPr bwMode="auto">
            <a:xfrm>
              <a:off x="3773" y="3262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23" name="Freeform 827"/>
            <p:cNvSpPr>
              <a:spLocks/>
            </p:cNvSpPr>
            <p:nvPr/>
          </p:nvSpPr>
          <p:spPr bwMode="auto">
            <a:xfrm>
              <a:off x="3552" y="3507"/>
              <a:ext cx="397" cy="7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0" y="0"/>
                </a:cxn>
                <a:cxn ang="0">
                  <a:pos x="396" y="77"/>
                </a:cxn>
                <a:cxn ang="0">
                  <a:pos x="0" y="77"/>
                </a:cxn>
                <a:cxn ang="0">
                  <a:pos x="27" y="0"/>
                </a:cxn>
              </a:cxnLst>
              <a:rect l="0" t="0" r="r" b="b"/>
              <a:pathLst>
                <a:path w="397" h="78">
                  <a:moveTo>
                    <a:pt x="27" y="0"/>
                  </a:moveTo>
                  <a:lnTo>
                    <a:pt x="370" y="0"/>
                  </a:lnTo>
                  <a:lnTo>
                    <a:pt x="396" y="77"/>
                  </a:lnTo>
                  <a:lnTo>
                    <a:pt x="0" y="77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124" name="Freeform 828"/>
            <p:cNvSpPr>
              <a:spLocks/>
            </p:cNvSpPr>
            <p:nvPr/>
          </p:nvSpPr>
          <p:spPr bwMode="auto">
            <a:xfrm>
              <a:off x="3552" y="3584"/>
              <a:ext cx="39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6" y="15"/>
                </a:cxn>
                <a:cxn ang="0">
                  <a:pos x="396" y="0"/>
                </a:cxn>
              </a:cxnLst>
              <a:rect l="0" t="0" r="r" b="b"/>
              <a:pathLst>
                <a:path w="397" h="16">
                  <a:moveTo>
                    <a:pt x="0" y="0"/>
                  </a:moveTo>
                  <a:lnTo>
                    <a:pt x="0" y="15"/>
                  </a:lnTo>
                  <a:lnTo>
                    <a:pt x="396" y="15"/>
                  </a:lnTo>
                  <a:lnTo>
                    <a:pt x="39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125" name="Line 829"/>
            <p:cNvSpPr>
              <a:spLocks noChangeShapeType="1"/>
            </p:cNvSpPr>
            <p:nvPr/>
          </p:nvSpPr>
          <p:spPr bwMode="auto">
            <a:xfrm>
              <a:off x="3603" y="351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26" name="Line 830"/>
            <p:cNvSpPr>
              <a:spLocks noChangeShapeType="1"/>
            </p:cNvSpPr>
            <p:nvPr/>
          </p:nvSpPr>
          <p:spPr bwMode="auto">
            <a:xfrm>
              <a:off x="3599" y="352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27" name="Line 831"/>
            <p:cNvSpPr>
              <a:spLocks noChangeShapeType="1"/>
            </p:cNvSpPr>
            <p:nvPr/>
          </p:nvSpPr>
          <p:spPr bwMode="auto">
            <a:xfrm>
              <a:off x="3594" y="3544"/>
              <a:ext cx="21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28" name="Line 832"/>
            <p:cNvSpPr>
              <a:spLocks noChangeShapeType="1"/>
            </p:cNvSpPr>
            <p:nvPr/>
          </p:nvSpPr>
          <p:spPr bwMode="auto">
            <a:xfrm>
              <a:off x="3589" y="356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29" name="Line 833"/>
            <p:cNvSpPr>
              <a:spLocks noChangeShapeType="1"/>
            </p:cNvSpPr>
            <p:nvPr/>
          </p:nvSpPr>
          <p:spPr bwMode="auto">
            <a:xfrm>
              <a:off x="3584" y="3575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30" name="Line 834"/>
            <p:cNvSpPr>
              <a:spLocks noChangeShapeType="1"/>
            </p:cNvSpPr>
            <p:nvPr/>
          </p:nvSpPr>
          <p:spPr bwMode="auto">
            <a:xfrm flipH="1">
              <a:off x="3576" y="352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31" name="Line 835"/>
            <p:cNvSpPr>
              <a:spLocks noChangeShapeType="1"/>
            </p:cNvSpPr>
            <p:nvPr/>
          </p:nvSpPr>
          <p:spPr bwMode="auto">
            <a:xfrm flipH="1">
              <a:off x="3597" y="352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32" name="Line 836"/>
            <p:cNvSpPr>
              <a:spLocks noChangeShapeType="1"/>
            </p:cNvSpPr>
            <p:nvPr/>
          </p:nvSpPr>
          <p:spPr bwMode="auto">
            <a:xfrm flipH="1">
              <a:off x="3617" y="352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33" name="Line 837"/>
            <p:cNvSpPr>
              <a:spLocks noChangeShapeType="1"/>
            </p:cNvSpPr>
            <p:nvPr/>
          </p:nvSpPr>
          <p:spPr bwMode="auto">
            <a:xfrm flipH="1">
              <a:off x="3639" y="352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34" name="Line 838"/>
            <p:cNvSpPr>
              <a:spLocks noChangeShapeType="1"/>
            </p:cNvSpPr>
            <p:nvPr/>
          </p:nvSpPr>
          <p:spPr bwMode="auto">
            <a:xfrm flipH="1">
              <a:off x="3660" y="352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35" name="Line 839"/>
            <p:cNvSpPr>
              <a:spLocks noChangeShapeType="1"/>
            </p:cNvSpPr>
            <p:nvPr/>
          </p:nvSpPr>
          <p:spPr bwMode="auto">
            <a:xfrm flipH="1">
              <a:off x="3678" y="352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36" name="Line 840"/>
            <p:cNvSpPr>
              <a:spLocks noChangeShapeType="1"/>
            </p:cNvSpPr>
            <p:nvPr/>
          </p:nvSpPr>
          <p:spPr bwMode="auto">
            <a:xfrm flipH="1">
              <a:off x="3698" y="352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37" name="Line 841"/>
            <p:cNvSpPr>
              <a:spLocks noChangeShapeType="1"/>
            </p:cNvSpPr>
            <p:nvPr/>
          </p:nvSpPr>
          <p:spPr bwMode="auto">
            <a:xfrm flipH="1">
              <a:off x="3715" y="352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38" name="Line 842"/>
            <p:cNvSpPr>
              <a:spLocks noChangeShapeType="1"/>
            </p:cNvSpPr>
            <p:nvPr/>
          </p:nvSpPr>
          <p:spPr bwMode="auto">
            <a:xfrm>
              <a:off x="3737" y="352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39" name="Line 843"/>
            <p:cNvSpPr>
              <a:spLocks noChangeShapeType="1"/>
            </p:cNvSpPr>
            <p:nvPr/>
          </p:nvSpPr>
          <p:spPr bwMode="auto">
            <a:xfrm>
              <a:off x="3757" y="352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40" name="Line 844"/>
            <p:cNvSpPr>
              <a:spLocks noChangeShapeType="1"/>
            </p:cNvSpPr>
            <p:nvPr/>
          </p:nvSpPr>
          <p:spPr bwMode="auto">
            <a:xfrm>
              <a:off x="3775" y="352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41" name="Line 845"/>
            <p:cNvSpPr>
              <a:spLocks noChangeShapeType="1"/>
            </p:cNvSpPr>
            <p:nvPr/>
          </p:nvSpPr>
          <p:spPr bwMode="auto">
            <a:xfrm>
              <a:off x="3794" y="352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42" name="Line 846"/>
            <p:cNvSpPr>
              <a:spLocks noChangeShapeType="1"/>
            </p:cNvSpPr>
            <p:nvPr/>
          </p:nvSpPr>
          <p:spPr bwMode="auto">
            <a:xfrm>
              <a:off x="3812" y="3521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43" name="Line 847"/>
            <p:cNvSpPr>
              <a:spLocks noChangeShapeType="1"/>
            </p:cNvSpPr>
            <p:nvPr/>
          </p:nvSpPr>
          <p:spPr bwMode="auto">
            <a:xfrm>
              <a:off x="3858" y="351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44" name="Line 848"/>
            <p:cNvSpPr>
              <a:spLocks noChangeShapeType="1"/>
            </p:cNvSpPr>
            <p:nvPr/>
          </p:nvSpPr>
          <p:spPr bwMode="auto">
            <a:xfrm>
              <a:off x="3860" y="3529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45" name="Line 849"/>
            <p:cNvSpPr>
              <a:spLocks noChangeShapeType="1"/>
            </p:cNvSpPr>
            <p:nvPr/>
          </p:nvSpPr>
          <p:spPr bwMode="auto">
            <a:xfrm>
              <a:off x="3863" y="3544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46" name="Line 850"/>
            <p:cNvSpPr>
              <a:spLocks noChangeShapeType="1"/>
            </p:cNvSpPr>
            <p:nvPr/>
          </p:nvSpPr>
          <p:spPr bwMode="auto">
            <a:xfrm>
              <a:off x="3867" y="356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47" name="Line 851"/>
            <p:cNvSpPr>
              <a:spLocks noChangeShapeType="1"/>
            </p:cNvSpPr>
            <p:nvPr/>
          </p:nvSpPr>
          <p:spPr bwMode="auto">
            <a:xfrm>
              <a:off x="3869" y="357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48" name="Line 852"/>
            <p:cNvSpPr>
              <a:spLocks noChangeShapeType="1"/>
            </p:cNvSpPr>
            <p:nvPr/>
          </p:nvSpPr>
          <p:spPr bwMode="auto">
            <a:xfrm>
              <a:off x="3858" y="3521"/>
              <a:ext cx="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49" name="Line 853"/>
            <p:cNvSpPr>
              <a:spLocks noChangeShapeType="1"/>
            </p:cNvSpPr>
            <p:nvPr/>
          </p:nvSpPr>
          <p:spPr bwMode="auto">
            <a:xfrm>
              <a:off x="3876" y="352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50" name="Line 854"/>
            <p:cNvSpPr>
              <a:spLocks noChangeShapeType="1"/>
            </p:cNvSpPr>
            <p:nvPr/>
          </p:nvSpPr>
          <p:spPr bwMode="auto">
            <a:xfrm>
              <a:off x="3894" y="3521"/>
              <a:ext cx="5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151" name="Line 855"/>
            <p:cNvSpPr>
              <a:spLocks noChangeShapeType="1"/>
            </p:cNvSpPr>
            <p:nvPr/>
          </p:nvSpPr>
          <p:spPr bwMode="auto">
            <a:xfrm>
              <a:off x="3910" y="3521"/>
              <a:ext cx="1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2152" name="Text Box 856"/>
          <p:cNvSpPr txBox="1">
            <a:spLocks noChangeArrowheads="1"/>
          </p:cNvSpPr>
          <p:nvPr/>
        </p:nvSpPr>
        <p:spPr bwMode="auto">
          <a:xfrm>
            <a:off x="6384925" y="4891088"/>
            <a:ext cx="1987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/>
              <a:t>Computer in Rete</a:t>
            </a:r>
          </a:p>
          <a:p>
            <a:pPr eaLnBrk="0" hangingPunct="0"/>
            <a:r>
              <a:rPr lang="it-IT" sz="2000"/>
              <a:t>- driver TCP/IP</a:t>
            </a:r>
          </a:p>
          <a:p>
            <a:pPr eaLnBrk="0" hangingPunct="0"/>
            <a:r>
              <a:rPr lang="it-IT" sz="2000"/>
              <a:t>- client o server </a:t>
            </a:r>
          </a:p>
          <a:p>
            <a:pPr eaLnBrk="0" hangingPunct="0"/>
            <a:r>
              <a:rPr lang="it-IT" sz="2000"/>
              <a:t>   applicativi</a:t>
            </a:r>
            <a:r>
              <a:rPr lang="it-IT"/>
              <a:t> </a:t>
            </a:r>
          </a:p>
        </p:txBody>
      </p:sp>
      <p:sp>
        <p:nvSpPr>
          <p:cNvPr id="312153" name="Line 857"/>
          <p:cNvSpPr>
            <a:spLocks noChangeShapeType="1"/>
          </p:cNvSpPr>
          <p:nvPr/>
        </p:nvSpPr>
        <p:spPr bwMode="auto">
          <a:xfrm flipV="1">
            <a:off x="6172200" y="3733800"/>
            <a:ext cx="838200" cy="12954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154" name="Line 858"/>
          <p:cNvSpPr>
            <a:spLocks noChangeShapeType="1"/>
          </p:cNvSpPr>
          <p:nvPr/>
        </p:nvSpPr>
        <p:spPr bwMode="auto">
          <a:xfrm flipV="1">
            <a:off x="5181600" y="35814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155" name="Arc 859"/>
          <p:cNvSpPr>
            <a:spLocks/>
          </p:cNvSpPr>
          <p:nvPr/>
        </p:nvSpPr>
        <p:spPr bwMode="auto">
          <a:xfrm>
            <a:off x="2438400" y="2667000"/>
            <a:ext cx="1676400" cy="3810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156" name="Text Box 860"/>
          <p:cNvSpPr txBox="1">
            <a:spLocks noChangeArrowheads="1"/>
          </p:cNvSpPr>
          <p:nvPr/>
        </p:nvSpPr>
        <p:spPr bwMode="auto">
          <a:xfrm>
            <a:off x="3810000" y="4648200"/>
            <a:ext cx="197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 b="1"/>
              <a:t>Router/Gateway</a:t>
            </a:r>
            <a:endParaRPr lang="it-IT"/>
          </a:p>
        </p:txBody>
      </p:sp>
      <p:sp>
        <p:nvSpPr>
          <p:cNvPr id="312157" name="Rectangle 861"/>
          <p:cNvSpPr>
            <a:spLocks noChangeArrowheads="1"/>
          </p:cNvSpPr>
          <p:nvPr/>
        </p:nvSpPr>
        <p:spPr bwMode="auto">
          <a:xfrm>
            <a:off x="7010400" y="3733800"/>
            <a:ext cx="146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 b="1"/>
              <a:t>Rete Locale</a:t>
            </a:r>
          </a:p>
        </p:txBody>
      </p:sp>
    </p:spTree>
    <p:extLst>
      <p:ext uri="{BB962C8B-B14F-4D97-AF65-F5344CB8AC3E}">
        <p14:creationId xmlns:p14="http://schemas.microsoft.com/office/powerpoint/2010/main" val="4277271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322" name="AutoShape 2"/>
          <p:cNvCxnSpPr>
            <a:cxnSpLocks noChangeShapeType="1"/>
            <a:stCxn id="312922" idx="1"/>
          </p:cNvCxnSpPr>
          <p:nvPr/>
        </p:nvCxnSpPr>
        <p:spPr bwMode="auto">
          <a:xfrm rot="10800000">
            <a:off x="5410200" y="3200400"/>
            <a:ext cx="927100" cy="33338"/>
          </a:xfrm>
          <a:prstGeom prst="curvedConnector4">
            <a:avLst>
              <a:gd name="adj1" fmla="val 21231"/>
              <a:gd name="adj2" fmla="val 78571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2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Collegamenti in Rete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collegamento PPP su linea commutata</a:t>
            </a:r>
          </a:p>
        </p:txBody>
      </p:sp>
      <p:grpSp>
        <p:nvGrpSpPr>
          <p:cNvPr id="312325" name="Group 5"/>
          <p:cNvGrpSpPr>
            <a:grpSpLocks/>
          </p:cNvGrpSpPr>
          <p:nvPr/>
        </p:nvGrpSpPr>
        <p:grpSpPr bwMode="auto">
          <a:xfrm>
            <a:off x="4572000" y="4724400"/>
            <a:ext cx="585788" cy="495300"/>
            <a:chOff x="3917" y="3006"/>
            <a:chExt cx="369" cy="312"/>
          </a:xfrm>
        </p:grpSpPr>
        <p:sp>
          <p:nvSpPr>
            <p:cNvPr id="312326" name="Freeform 6"/>
            <p:cNvSpPr>
              <a:spLocks/>
            </p:cNvSpPr>
            <p:nvPr/>
          </p:nvSpPr>
          <p:spPr bwMode="auto">
            <a:xfrm>
              <a:off x="3917" y="3006"/>
              <a:ext cx="369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8" y="0"/>
                </a:cxn>
                <a:cxn ang="0">
                  <a:pos x="368" y="311"/>
                </a:cxn>
                <a:cxn ang="0">
                  <a:pos x="355" y="311"/>
                </a:cxn>
                <a:cxn ang="0">
                  <a:pos x="355" y="299"/>
                </a:cxn>
                <a:cxn ang="0">
                  <a:pos x="259" y="299"/>
                </a:cxn>
                <a:cxn ang="0">
                  <a:pos x="259" y="311"/>
                </a:cxn>
                <a:cxn ang="0">
                  <a:pos x="231" y="311"/>
                </a:cxn>
                <a:cxn ang="0">
                  <a:pos x="231" y="299"/>
                </a:cxn>
                <a:cxn ang="0">
                  <a:pos x="136" y="299"/>
                </a:cxn>
                <a:cxn ang="0">
                  <a:pos x="136" y="311"/>
                </a:cxn>
                <a:cxn ang="0">
                  <a:pos x="108" y="311"/>
                </a:cxn>
                <a:cxn ang="0">
                  <a:pos x="108" y="299"/>
                </a:cxn>
                <a:cxn ang="0">
                  <a:pos x="14" y="299"/>
                </a:cxn>
                <a:cxn ang="0">
                  <a:pos x="14" y="311"/>
                </a:cxn>
                <a:cxn ang="0">
                  <a:pos x="0" y="311"/>
                </a:cxn>
                <a:cxn ang="0">
                  <a:pos x="0" y="0"/>
                </a:cxn>
              </a:cxnLst>
              <a:rect l="0" t="0" r="r" b="b"/>
              <a:pathLst>
                <a:path w="369" h="312">
                  <a:moveTo>
                    <a:pt x="0" y="0"/>
                  </a:moveTo>
                  <a:lnTo>
                    <a:pt x="368" y="0"/>
                  </a:lnTo>
                  <a:lnTo>
                    <a:pt x="368" y="311"/>
                  </a:lnTo>
                  <a:lnTo>
                    <a:pt x="355" y="311"/>
                  </a:lnTo>
                  <a:lnTo>
                    <a:pt x="355" y="299"/>
                  </a:lnTo>
                  <a:lnTo>
                    <a:pt x="259" y="299"/>
                  </a:lnTo>
                  <a:lnTo>
                    <a:pt x="259" y="311"/>
                  </a:lnTo>
                  <a:lnTo>
                    <a:pt x="231" y="311"/>
                  </a:lnTo>
                  <a:lnTo>
                    <a:pt x="231" y="299"/>
                  </a:lnTo>
                  <a:lnTo>
                    <a:pt x="136" y="299"/>
                  </a:lnTo>
                  <a:lnTo>
                    <a:pt x="136" y="311"/>
                  </a:lnTo>
                  <a:lnTo>
                    <a:pt x="108" y="311"/>
                  </a:lnTo>
                  <a:lnTo>
                    <a:pt x="108" y="299"/>
                  </a:lnTo>
                  <a:lnTo>
                    <a:pt x="14" y="299"/>
                  </a:lnTo>
                  <a:lnTo>
                    <a:pt x="14" y="311"/>
                  </a:lnTo>
                  <a:lnTo>
                    <a:pt x="0" y="311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327" name="Line 7"/>
            <p:cNvSpPr>
              <a:spLocks noChangeShapeType="1"/>
            </p:cNvSpPr>
            <p:nvPr/>
          </p:nvSpPr>
          <p:spPr bwMode="auto">
            <a:xfrm>
              <a:off x="3924" y="3024"/>
              <a:ext cx="35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28" name="Line 8"/>
            <p:cNvSpPr>
              <a:spLocks noChangeShapeType="1"/>
            </p:cNvSpPr>
            <p:nvPr/>
          </p:nvSpPr>
          <p:spPr bwMode="auto">
            <a:xfrm>
              <a:off x="4168" y="3053"/>
              <a:ext cx="11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29" name="Line 9"/>
            <p:cNvSpPr>
              <a:spLocks noChangeShapeType="1"/>
            </p:cNvSpPr>
            <p:nvPr/>
          </p:nvSpPr>
          <p:spPr bwMode="auto">
            <a:xfrm>
              <a:off x="3924" y="3185"/>
              <a:ext cx="11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30" name="Line 10"/>
            <p:cNvSpPr>
              <a:spLocks noChangeShapeType="1"/>
            </p:cNvSpPr>
            <p:nvPr/>
          </p:nvSpPr>
          <p:spPr bwMode="auto">
            <a:xfrm>
              <a:off x="3924" y="3253"/>
              <a:ext cx="35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31" name="Line 11"/>
            <p:cNvSpPr>
              <a:spLocks noChangeShapeType="1"/>
            </p:cNvSpPr>
            <p:nvPr/>
          </p:nvSpPr>
          <p:spPr bwMode="auto">
            <a:xfrm>
              <a:off x="3924" y="3293"/>
              <a:ext cx="35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32" name="Line 12"/>
            <p:cNvSpPr>
              <a:spLocks noChangeShapeType="1"/>
            </p:cNvSpPr>
            <p:nvPr/>
          </p:nvSpPr>
          <p:spPr bwMode="auto">
            <a:xfrm>
              <a:off x="3938" y="3031"/>
              <a:ext cx="0" cy="1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33" name="Line 13"/>
            <p:cNvSpPr>
              <a:spLocks noChangeShapeType="1"/>
            </p:cNvSpPr>
            <p:nvPr/>
          </p:nvSpPr>
          <p:spPr bwMode="auto">
            <a:xfrm>
              <a:off x="3974" y="3031"/>
              <a:ext cx="0" cy="1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34" name="Rectangle 14"/>
            <p:cNvSpPr>
              <a:spLocks noChangeArrowheads="1"/>
            </p:cNvSpPr>
            <p:nvPr/>
          </p:nvSpPr>
          <p:spPr bwMode="auto">
            <a:xfrm>
              <a:off x="4079" y="3158"/>
              <a:ext cx="44" cy="29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35" name="Line 15"/>
            <p:cNvSpPr>
              <a:spLocks noChangeShapeType="1"/>
            </p:cNvSpPr>
            <p:nvPr/>
          </p:nvSpPr>
          <p:spPr bwMode="auto">
            <a:xfrm>
              <a:off x="4040" y="3013"/>
              <a:ext cx="0" cy="30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36" name="Line 16"/>
            <p:cNvSpPr>
              <a:spLocks noChangeShapeType="1"/>
            </p:cNvSpPr>
            <p:nvPr/>
          </p:nvSpPr>
          <p:spPr bwMode="auto">
            <a:xfrm>
              <a:off x="4161" y="3013"/>
              <a:ext cx="0" cy="30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2337" name="Group 17"/>
          <p:cNvGrpSpPr>
            <a:grpSpLocks/>
          </p:cNvGrpSpPr>
          <p:nvPr/>
        </p:nvGrpSpPr>
        <p:grpSpPr bwMode="auto">
          <a:xfrm>
            <a:off x="762000" y="2895600"/>
            <a:ext cx="1676400" cy="762000"/>
            <a:chOff x="3673" y="2251"/>
            <a:chExt cx="1466" cy="623"/>
          </a:xfrm>
        </p:grpSpPr>
        <p:sp>
          <p:nvSpPr>
            <p:cNvPr id="312338" name="AutoShape 18"/>
            <p:cNvSpPr>
              <a:spLocks noChangeArrowheads="1"/>
            </p:cNvSpPr>
            <p:nvPr/>
          </p:nvSpPr>
          <p:spPr bwMode="auto">
            <a:xfrm>
              <a:off x="3719" y="2251"/>
              <a:ext cx="303" cy="252"/>
            </a:xfrm>
            <a:prstGeom prst="roundRect">
              <a:avLst>
                <a:gd name="adj" fmla="val 12458"/>
              </a:avLst>
            </a:prstGeom>
            <a:solidFill>
              <a:srgbClr val="FFFF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39" name="AutoShape 19"/>
            <p:cNvSpPr>
              <a:spLocks noChangeArrowheads="1"/>
            </p:cNvSpPr>
            <p:nvPr/>
          </p:nvSpPr>
          <p:spPr bwMode="auto">
            <a:xfrm>
              <a:off x="3753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FDE3BA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40" name="Line 20"/>
            <p:cNvSpPr>
              <a:spLocks noChangeShapeType="1"/>
            </p:cNvSpPr>
            <p:nvPr/>
          </p:nvSpPr>
          <p:spPr bwMode="auto">
            <a:xfrm>
              <a:off x="3788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41" name="Line 21"/>
            <p:cNvSpPr>
              <a:spLocks noChangeShapeType="1"/>
            </p:cNvSpPr>
            <p:nvPr/>
          </p:nvSpPr>
          <p:spPr bwMode="auto">
            <a:xfrm>
              <a:off x="3955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42" name="Rectangle 22"/>
            <p:cNvSpPr>
              <a:spLocks noChangeArrowheads="1"/>
            </p:cNvSpPr>
            <p:nvPr/>
          </p:nvSpPr>
          <p:spPr bwMode="auto">
            <a:xfrm>
              <a:off x="3701" y="2541"/>
              <a:ext cx="339" cy="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43" name="Line 23"/>
            <p:cNvSpPr>
              <a:spLocks noChangeShapeType="1"/>
            </p:cNvSpPr>
            <p:nvPr/>
          </p:nvSpPr>
          <p:spPr bwMode="auto">
            <a:xfrm>
              <a:off x="371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44" name="Line 24"/>
            <p:cNvSpPr>
              <a:spLocks noChangeShapeType="1"/>
            </p:cNvSpPr>
            <p:nvPr/>
          </p:nvSpPr>
          <p:spPr bwMode="auto">
            <a:xfrm>
              <a:off x="37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45" name="Line 25"/>
            <p:cNvSpPr>
              <a:spLocks noChangeShapeType="1"/>
            </p:cNvSpPr>
            <p:nvPr/>
          </p:nvSpPr>
          <p:spPr bwMode="auto">
            <a:xfrm>
              <a:off x="37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46" name="Line 26"/>
            <p:cNvSpPr>
              <a:spLocks noChangeShapeType="1"/>
            </p:cNvSpPr>
            <p:nvPr/>
          </p:nvSpPr>
          <p:spPr bwMode="auto">
            <a:xfrm>
              <a:off x="374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47" name="Line 27"/>
            <p:cNvSpPr>
              <a:spLocks noChangeShapeType="1"/>
            </p:cNvSpPr>
            <p:nvPr/>
          </p:nvSpPr>
          <p:spPr bwMode="auto">
            <a:xfrm>
              <a:off x="375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48" name="Line 28"/>
            <p:cNvSpPr>
              <a:spLocks noChangeShapeType="1"/>
            </p:cNvSpPr>
            <p:nvPr/>
          </p:nvSpPr>
          <p:spPr bwMode="auto">
            <a:xfrm>
              <a:off x="376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49" name="Line 29"/>
            <p:cNvSpPr>
              <a:spLocks noChangeShapeType="1"/>
            </p:cNvSpPr>
            <p:nvPr/>
          </p:nvSpPr>
          <p:spPr bwMode="auto">
            <a:xfrm>
              <a:off x="377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50" name="Line 30"/>
            <p:cNvSpPr>
              <a:spLocks noChangeShapeType="1"/>
            </p:cNvSpPr>
            <p:nvPr/>
          </p:nvSpPr>
          <p:spPr bwMode="auto">
            <a:xfrm>
              <a:off x="378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51" name="Line 31"/>
            <p:cNvSpPr>
              <a:spLocks noChangeShapeType="1"/>
            </p:cNvSpPr>
            <p:nvPr/>
          </p:nvSpPr>
          <p:spPr bwMode="auto">
            <a:xfrm>
              <a:off x="378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52" name="Line 32"/>
            <p:cNvSpPr>
              <a:spLocks noChangeShapeType="1"/>
            </p:cNvSpPr>
            <p:nvPr/>
          </p:nvSpPr>
          <p:spPr bwMode="auto">
            <a:xfrm>
              <a:off x="37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53" name="Line 33"/>
            <p:cNvSpPr>
              <a:spLocks noChangeShapeType="1"/>
            </p:cNvSpPr>
            <p:nvPr/>
          </p:nvSpPr>
          <p:spPr bwMode="auto">
            <a:xfrm>
              <a:off x="380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54" name="Line 34"/>
            <p:cNvSpPr>
              <a:spLocks noChangeShapeType="1"/>
            </p:cNvSpPr>
            <p:nvPr/>
          </p:nvSpPr>
          <p:spPr bwMode="auto">
            <a:xfrm>
              <a:off x="381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55" name="Line 35"/>
            <p:cNvSpPr>
              <a:spLocks noChangeShapeType="1"/>
            </p:cNvSpPr>
            <p:nvPr/>
          </p:nvSpPr>
          <p:spPr bwMode="auto">
            <a:xfrm>
              <a:off x="382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56" name="Line 36"/>
            <p:cNvSpPr>
              <a:spLocks noChangeShapeType="1"/>
            </p:cNvSpPr>
            <p:nvPr/>
          </p:nvSpPr>
          <p:spPr bwMode="auto">
            <a:xfrm>
              <a:off x="383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57" name="Line 37"/>
            <p:cNvSpPr>
              <a:spLocks noChangeShapeType="1"/>
            </p:cNvSpPr>
            <p:nvPr/>
          </p:nvSpPr>
          <p:spPr bwMode="auto">
            <a:xfrm>
              <a:off x="384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58" name="Line 38"/>
            <p:cNvSpPr>
              <a:spLocks noChangeShapeType="1"/>
            </p:cNvSpPr>
            <p:nvPr/>
          </p:nvSpPr>
          <p:spPr bwMode="auto">
            <a:xfrm>
              <a:off x="385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59" name="Line 39"/>
            <p:cNvSpPr>
              <a:spLocks noChangeShapeType="1"/>
            </p:cNvSpPr>
            <p:nvPr/>
          </p:nvSpPr>
          <p:spPr bwMode="auto">
            <a:xfrm>
              <a:off x="385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60" name="Line 40"/>
            <p:cNvSpPr>
              <a:spLocks noChangeShapeType="1"/>
            </p:cNvSpPr>
            <p:nvPr/>
          </p:nvSpPr>
          <p:spPr bwMode="auto">
            <a:xfrm>
              <a:off x="386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61" name="Line 41"/>
            <p:cNvSpPr>
              <a:spLocks noChangeShapeType="1"/>
            </p:cNvSpPr>
            <p:nvPr/>
          </p:nvSpPr>
          <p:spPr bwMode="auto">
            <a:xfrm>
              <a:off x="387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62" name="Rectangle 42"/>
            <p:cNvSpPr>
              <a:spLocks noChangeArrowheads="1"/>
            </p:cNvSpPr>
            <p:nvPr/>
          </p:nvSpPr>
          <p:spPr bwMode="auto">
            <a:xfrm>
              <a:off x="3956" y="2565"/>
              <a:ext cx="30" cy="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63" name="Rectangle 43"/>
            <p:cNvSpPr>
              <a:spLocks noChangeArrowheads="1"/>
            </p:cNvSpPr>
            <p:nvPr/>
          </p:nvSpPr>
          <p:spPr bwMode="auto">
            <a:xfrm>
              <a:off x="3920" y="256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64" name="Rectangle 44"/>
            <p:cNvSpPr>
              <a:spLocks noChangeArrowheads="1"/>
            </p:cNvSpPr>
            <p:nvPr/>
          </p:nvSpPr>
          <p:spPr bwMode="auto">
            <a:xfrm>
              <a:off x="3956" y="2596"/>
              <a:ext cx="30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65" name="Rectangle 45"/>
            <p:cNvSpPr>
              <a:spLocks noChangeArrowheads="1"/>
            </p:cNvSpPr>
            <p:nvPr/>
          </p:nvSpPr>
          <p:spPr bwMode="auto">
            <a:xfrm>
              <a:off x="3920" y="259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66" name="Rectangle 46"/>
            <p:cNvSpPr>
              <a:spLocks noChangeArrowheads="1"/>
            </p:cNvSpPr>
            <p:nvPr/>
          </p:nvSpPr>
          <p:spPr bwMode="auto">
            <a:xfrm>
              <a:off x="3849" y="2491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67" name="Rectangle 47"/>
            <p:cNvSpPr>
              <a:spLocks noChangeArrowheads="1"/>
            </p:cNvSpPr>
            <p:nvPr/>
          </p:nvSpPr>
          <p:spPr bwMode="auto">
            <a:xfrm>
              <a:off x="3804" y="2297"/>
              <a:ext cx="133" cy="12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68" name="Rectangle 48"/>
            <p:cNvSpPr>
              <a:spLocks noChangeArrowheads="1"/>
            </p:cNvSpPr>
            <p:nvPr/>
          </p:nvSpPr>
          <p:spPr bwMode="auto">
            <a:xfrm>
              <a:off x="380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69" name="Rectangle 49"/>
            <p:cNvSpPr>
              <a:spLocks noChangeArrowheads="1"/>
            </p:cNvSpPr>
            <p:nvPr/>
          </p:nvSpPr>
          <p:spPr bwMode="auto">
            <a:xfrm>
              <a:off x="3849" y="2362"/>
              <a:ext cx="134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70" name="Rectangle 50"/>
            <p:cNvSpPr>
              <a:spLocks noChangeArrowheads="1"/>
            </p:cNvSpPr>
            <p:nvPr/>
          </p:nvSpPr>
          <p:spPr bwMode="auto">
            <a:xfrm>
              <a:off x="3894" y="2402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71" name="AutoShape 51"/>
            <p:cNvSpPr>
              <a:spLocks noChangeArrowheads="1"/>
            </p:cNvSpPr>
            <p:nvPr/>
          </p:nvSpPr>
          <p:spPr bwMode="auto">
            <a:xfrm>
              <a:off x="4247" y="2251"/>
              <a:ext cx="304" cy="252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72" name="AutoShape 52"/>
            <p:cNvSpPr>
              <a:spLocks noChangeArrowheads="1"/>
            </p:cNvSpPr>
            <p:nvPr/>
          </p:nvSpPr>
          <p:spPr bwMode="auto">
            <a:xfrm>
              <a:off x="4282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73" name="Line 53"/>
            <p:cNvSpPr>
              <a:spLocks noChangeShapeType="1"/>
            </p:cNvSpPr>
            <p:nvPr/>
          </p:nvSpPr>
          <p:spPr bwMode="auto">
            <a:xfrm>
              <a:off x="4317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74" name="Line 54"/>
            <p:cNvSpPr>
              <a:spLocks noChangeShapeType="1"/>
            </p:cNvSpPr>
            <p:nvPr/>
          </p:nvSpPr>
          <p:spPr bwMode="auto">
            <a:xfrm>
              <a:off x="4483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75" name="Rectangle 55"/>
            <p:cNvSpPr>
              <a:spLocks noChangeArrowheads="1"/>
            </p:cNvSpPr>
            <p:nvPr/>
          </p:nvSpPr>
          <p:spPr bwMode="auto">
            <a:xfrm>
              <a:off x="4229" y="2541"/>
              <a:ext cx="339" cy="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76" name="Line 56"/>
            <p:cNvSpPr>
              <a:spLocks noChangeShapeType="1"/>
            </p:cNvSpPr>
            <p:nvPr/>
          </p:nvSpPr>
          <p:spPr bwMode="auto">
            <a:xfrm>
              <a:off x="424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77" name="Line 57"/>
            <p:cNvSpPr>
              <a:spLocks noChangeShapeType="1"/>
            </p:cNvSpPr>
            <p:nvPr/>
          </p:nvSpPr>
          <p:spPr bwMode="auto">
            <a:xfrm>
              <a:off x="425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78" name="Line 58"/>
            <p:cNvSpPr>
              <a:spLocks noChangeShapeType="1"/>
            </p:cNvSpPr>
            <p:nvPr/>
          </p:nvSpPr>
          <p:spPr bwMode="auto">
            <a:xfrm>
              <a:off x="426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79" name="Line 59"/>
            <p:cNvSpPr>
              <a:spLocks noChangeShapeType="1"/>
            </p:cNvSpPr>
            <p:nvPr/>
          </p:nvSpPr>
          <p:spPr bwMode="auto">
            <a:xfrm>
              <a:off x="427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80" name="Line 60"/>
            <p:cNvSpPr>
              <a:spLocks noChangeShapeType="1"/>
            </p:cNvSpPr>
            <p:nvPr/>
          </p:nvSpPr>
          <p:spPr bwMode="auto">
            <a:xfrm>
              <a:off x="428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81" name="Line 61"/>
            <p:cNvSpPr>
              <a:spLocks noChangeShapeType="1"/>
            </p:cNvSpPr>
            <p:nvPr/>
          </p:nvSpPr>
          <p:spPr bwMode="auto">
            <a:xfrm>
              <a:off x="429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82" name="Line 62"/>
            <p:cNvSpPr>
              <a:spLocks noChangeShapeType="1"/>
            </p:cNvSpPr>
            <p:nvPr/>
          </p:nvSpPr>
          <p:spPr bwMode="auto">
            <a:xfrm>
              <a:off x="429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83" name="Line 63"/>
            <p:cNvSpPr>
              <a:spLocks noChangeShapeType="1"/>
            </p:cNvSpPr>
            <p:nvPr/>
          </p:nvSpPr>
          <p:spPr bwMode="auto">
            <a:xfrm>
              <a:off x="430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84" name="Line 64"/>
            <p:cNvSpPr>
              <a:spLocks noChangeShapeType="1"/>
            </p:cNvSpPr>
            <p:nvPr/>
          </p:nvSpPr>
          <p:spPr bwMode="auto">
            <a:xfrm>
              <a:off x="431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85" name="Line 65"/>
            <p:cNvSpPr>
              <a:spLocks noChangeShapeType="1"/>
            </p:cNvSpPr>
            <p:nvPr/>
          </p:nvSpPr>
          <p:spPr bwMode="auto">
            <a:xfrm>
              <a:off x="43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86" name="Line 66"/>
            <p:cNvSpPr>
              <a:spLocks noChangeShapeType="1"/>
            </p:cNvSpPr>
            <p:nvPr/>
          </p:nvSpPr>
          <p:spPr bwMode="auto">
            <a:xfrm>
              <a:off x="43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87" name="Line 67"/>
            <p:cNvSpPr>
              <a:spLocks noChangeShapeType="1"/>
            </p:cNvSpPr>
            <p:nvPr/>
          </p:nvSpPr>
          <p:spPr bwMode="auto">
            <a:xfrm>
              <a:off x="434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88" name="Line 68"/>
            <p:cNvSpPr>
              <a:spLocks noChangeShapeType="1"/>
            </p:cNvSpPr>
            <p:nvPr/>
          </p:nvSpPr>
          <p:spPr bwMode="auto">
            <a:xfrm>
              <a:off x="435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89" name="Line 69"/>
            <p:cNvSpPr>
              <a:spLocks noChangeShapeType="1"/>
            </p:cNvSpPr>
            <p:nvPr/>
          </p:nvSpPr>
          <p:spPr bwMode="auto">
            <a:xfrm>
              <a:off x="436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90" name="Line 70"/>
            <p:cNvSpPr>
              <a:spLocks noChangeShapeType="1"/>
            </p:cNvSpPr>
            <p:nvPr/>
          </p:nvSpPr>
          <p:spPr bwMode="auto">
            <a:xfrm>
              <a:off x="437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91" name="Line 71"/>
            <p:cNvSpPr>
              <a:spLocks noChangeShapeType="1"/>
            </p:cNvSpPr>
            <p:nvPr/>
          </p:nvSpPr>
          <p:spPr bwMode="auto">
            <a:xfrm>
              <a:off x="437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92" name="Line 72"/>
            <p:cNvSpPr>
              <a:spLocks noChangeShapeType="1"/>
            </p:cNvSpPr>
            <p:nvPr/>
          </p:nvSpPr>
          <p:spPr bwMode="auto">
            <a:xfrm>
              <a:off x="438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93" name="Line 73"/>
            <p:cNvSpPr>
              <a:spLocks noChangeShapeType="1"/>
            </p:cNvSpPr>
            <p:nvPr/>
          </p:nvSpPr>
          <p:spPr bwMode="auto">
            <a:xfrm>
              <a:off x="43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94" name="Line 74"/>
            <p:cNvSpPr>
              <a:spLocks noChangeShapeType="1"/>
            </p:cNvSpPr>
            <p:nvPr/>
          </p:nvSpPr>
          <p:spPr bwMode="auto">
            <a:xfrm>
              <a:off x="440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95" name="Rectangle 75"/>
            <p:cNvSpPr>
              <a:spLocks noChangeArrowheads="1"/>
            </p:cNvSpPr>
            <p:nvPr/>
          </p:nvSpPr>
          <p:spPr bwMode="auto">
            <a:xfrm>
              <a:off x="4484" y="2565"/>
              <a:ext cx="31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96" name="Rectangle 76"/>
            <p:cNvSpPr>
              <a:spLocks noChangeArrowheads="1"/>
            </p:cNvSpPr>
            <p:nvPr/>
          </p:nvSpPr>
          <p:spPr bwMode="auto">
            <a:xfrm>
              <a:off x="4449" y="256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97" name="Rectangle 77"/>
            <p:cNvSpPr>
              <a:spLocks noChangeArrowheads="1"/>
            </p:cNvSpPr>
            <p:nvPr/>
          </p:nvSpPr>
          <p:spPr bwMode="auto">
            <a:xfrm>
              <a:off x="4484" y="2596"/>
              <a:ext cx="31" cy="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98" name="Rectangle 78"/>
            <p:cNvSpPr>
              <a:spLocks noChangeArrowheads="1"/>
            </p:cNvSpPr>
            <p:nvPr/>
          </p:nvSpPr>
          <p:spPr bwMode="auto">
            <a:xfrm>
              <a:off x="4449" y="259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399" name="Rectangle 79"/>
            <p:cNvSpPr>
              <a:spLocks noChangeArrowheads="1"/>
            </p:cNvSpPr>
            <p:nvPr/>
          </p:nvSpPr>
          <p:spPr bwMode="auto">
            <a:xfrm>
              <a:off x="4377" y="2491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00" name="Rectangle 80"/>
            <p:cNvSpPr>
              <a:spLocks noChangeArrowheads="1"/>
            </p:cNvSpPr>
            <p:nvPr/>
          </p:nvSpPr>
          <p:spPr bwMode="auto">
            <a:xfrm>
              <a:off x="4286" y="2297"/>
              <a:ext cx="133" cy="125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01" name="Rectangle 81"/>
            <p:cNvSpPr>
              <a:spLocks noChangeArrowheads="1"/>
            </p:cNvSpPr>
            <p:nvPr/>
          </p:nvSpPr>
          <p:spPr bwMode="auto">
            <a:xfrm>
              <a:off x="433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02" name="Rectangle 82"/>
            <p:cNvSpPr>
              <a:spLocks noChangeArrowheads="1"/>
            </p:cNvSpPr>
            <p:nvPr/>
          </p:nvSpPr>
          <p:spPr bwMode="auto">
            <a:xfrm>
              <a:off x="4378" y="2362"/>
              <a:ext cx="133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03" name="Rectangle 83"/>
            <p:cNvSpPr>
              <a:spLocks noChangeArrowheads="1"/>
            </p:cNvSpPr>
            <p:nvPr/>
          </p:nvSpPr>
          <p:spPr bwMode="auto">
            <a:xfrm>
              <a:off x="4423" y="2402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04" name="AutoShape 84"/>
            <p:cNvSpPr>
              <a:spLocks noChangeArrowheads="1"/>
            </p:cNvSpPr>
            <p:nvPr/>
          </p:nvSpPr>
          <p:spPr bwMode="auto">
            <a:xfrm>
              <a:off x="4788" y="2257"/>
              <a:ext cx="304" cy="253"/>
            </a:xfrm>
            <a:prstGeom prst="roundRect">
              <a:avLst>
                <a:gd name="adj" fmla="val 12458"/>
              </a:avLst>
            </a:prstGeom>
            <a:solidFill>
              <a:srgbClr val="00FF00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05" name="AutoShape 85"/>
            <p:cNvSpPr>
              <a:spLocks noChangeArrowheads="1"/>
            </p:cNvSpPr>
            <p:nvPr/>
          </p:nvSpPr>
          <p:spPr bwMode="auto">
            <a:xfrm>
              <a:off x="4824" y="2288"/>
              <a:ext cx="231" cy="191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06" name="Line 86"/>
            <p:cNvSpPr>
              <a:spLocks noChangeShapeType="1"/>
            </p:cNvSpPr>
            <p:nvPr/>
          </p:nvSpPr>
          <p:spPr bwMode="auto">
            <a:xfrm>
              <a:off x="4857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07" name="Line 87"/>
            <p:cNvSpPr>
              <a:spLocks noChangeShapeType="1"/>
            </p:cNvSpPr>
            <p:nvPr/>
          </p:nvSpPr>
          <p:spPr bwMode="auto">
            <a:xfrm>
              <a:off x="5024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08" name="Rectangle 88"/>
            <p:cNvSpPr>
              <a:spLocks noChangeArrowheads="1"/>
            </p:cNvSpPr>
            <p:nvPr/>
          </p:nvSpPr>
          <p:spPr bwMode="auto">
            <a:xfrm>
              <a:off x="4771" y="2546"/>
              <a:ext cx="338" cy="8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09" name="Line 89"/>
            <p:cNvSpPr>
              <a:spLocks noChangeShapeType="1"/>
            </p:cNvSpPr>
            <p:nvPr/>
          </p:nvSpPr>
          <p:spPr bwMode="auto">
            <a:xfrm>
              <a:off x="478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10" name="Line 90"/>
            <p:cNvSpPr>
              <a:spLocks noChangeShapeType="1"/>
            </p:cNvSpPr>
            <p:nvPr/>
          </p:nvSpPr>
          <p:spPr bwMode="auto">
            <a:xfrm>
              <a:off x="479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11" name="Line 91"/>
            <p:cNvSpPr>
              <a:spLocks noChangeShapeType="1"/>
            </p:cNvSpPr>
            <p:nvPr/>
          </p:nvSpPr>
          <p:spPr bwMode="auto">
            <a:xfrm>
              <a:off x="480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12" name="Line 92"/>
            <p:cNvSpPr>
              <a:spLocks noChangeShapeType="1"/>
            </p:cNvSpPr>
            <p:nvPr/>
          </p:nvSpPr>
          <p:spPr bwMode="auto">
            <a:xfrm>
              <a:off x="481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13" name="Line 93"/>
            <p:cNvSpPr>
              <a:spLocks noChangeShapeType="1"/>
            </p:cNvSpPr>
            <p:nvPr/>
          </p:nvSpPr>
          <p:spPr bwMode="auto">
            <a:xfrm>
              <a:off x="482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14" name="Line 94"/>
            <p:cNvSpPr>
              <a:spLocks noChangeShapeType="1"/>
            </p:cNvSpPr>
            <p:nvPr/>
          </p:nvSpPr>
          <p:spPr bwMode="auto">
            <a:xfrm>
              <a:off x="483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15" name="Line 95"/>
            <p:cNvSpPr>
              <a:spLocks noChangeShapeType="1"/>
            </p:cNvSpPr>
            <p:nvPr/>
          </p:nvSpPr>
          <p:spPr bwMode="auto">
            <a:xfrm>
              <a:off x="484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16" name="Line 96"/>
            <p:cNvSpPr>
              <a:spLocks noChangeShapeType="1"/>
            </p:cNvSpPr>
            <p:nvPr/>
          </p:nvSpPr>
          <p:spPr bwMode="auto">
            <a:xfrm>
              <a:off x="4849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17" name="Line 97"/>
            <p:cNvSpPr>
              <a:spLocks noChangeShapeType="1"/>
            </p:cNvSpPr>
            <p:nvPr/>
          </p:nvSpPr>
          <p:spPr bwMode="auto">
            <a:xfrm>
              <a:off x="485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18" name="Line 98"/>
            <p:cNvSpPr>
              <a:spLocks noChangeShapeType="1"/>
            </p:cNvSpPr>
            <p:nvPr/>
          </p:nvSpPr>
          <p:spPr bwMode="auto">
            <a:xfrm>
              <a:off x="486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19" name="Line 99"/>
            <p:cNvSpPr>
              <a:spLocks noChangeShapeType="1"/>
            </p:cNvSpPr>
            <p:nvPr/>
          </p:nvSpPr>
          <p:spPr bwMode="auto">
            <a:xfrm>
              <a:off x="487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20" name="Line 100"/>
            <p:cNvSpPr>
              <a:spLocks noChangeShapeType="1"/>
            </p:cNvSpPr>
            <p:nvPr/>
          </p:nvSpPr>
          <p:spPr bwMode="auto">
            <a:xfrm>
              <a:off x="488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21" name="Line 101"/>
            <p:cNvSpPr>
              <a:spLocks noChangeShapeType="1"/>
            </p:cNvSpPr>
            <p:nvPr/>
          </p:nvSpPr>
          <p:spPr bwMode="auto">
            <a:xfrm>
              <a:off x="489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22" name="Line 102"/>
            <p:cNvSpPr>
              <a:spLocks noChangeShapeType="1"/>
            </p:cNvSpPr>
            <p:nvPr/>
          </p:nvSpPr>
          <p:spPr bwMode="auto">
            <a:xfrm>
              <a:off x="4902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23" name="Line 103"/>
            <p:cNvSpPr>
              <a:spLocks noChangeShapeType="1"/>
            </p:cNvSpPr>
            <p:nvPr/>
          </p:nvSpPr>
          <p:spPr bwMode="auto">
            <a:xfrm>
              <a:off x="491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24" name="Line 104"/>
            <p:cNvSpPr>
              <a:spLocks noChangeShapeType="1"/>
            </p:cNvSpPr>
            <p:nvPr/>
          </p:nvSpPr>
          <p:spPr bwMode="auto">
            <a:xfrm>
              <a:off x="492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25" name="Line 105"/>
            <p:cNvSpPr>
              <a:spLocks noChangeShapeType="1"/>
            </p:cNvSpPr>
            <p:nvPr/>
          </p:nvSpPr>
          <p:spPr bwMode="auto">
            <a:xfrm>
              <a:off x="4928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26" name="Line 106"/>
            <p:cNvSpPr>
              <a:spLocks noChangeShapeType="1"/>
            </p:cNvSpPr>
            <p:nvPr/>
          </p:nvSpPr>
          <p:spPr bwMode="auto">
            <a:xfrm>
              <a:off x="493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27" name="Line 107"/>
            <p:cNvSpPr>
              <a:spLocks noChangeShapeType="1"/>
            </p:cNvSpPr>
            <p:nvPr/>
          </p:nvSpPr>
          <p:spPr bwMode="auto">
            <a:xfrm>
              <a:off x="494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28" name="Rectangle 108"/>
            <p:cNvSpPr>
              <a:spLocks noChangeArrowheads="1"/>
            </p:cNvSpPr>
            <p:nvPr/>
          </p:nvSpPr>
          <p:spPr bwMode="auto">
            <a:xfrm>
              <a:off x="5025" y="257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29" name="Rectangle 109"/>
            <p:cNvSpPr>
              <a:spLocks noChangeArrowheads="1"/>
            </p:cNvSpPr>
            <p:nvPr/>
          </p:nvSpPr>
          <p:spPr bwMode="auto">
            <a:xfrm>
              <a:off x="4989" y="2573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30" name="Rectangle 110"/>
            <p:cNvSpPr>
              <a:spLocks noChangeArrowheads="1"/>
            </p:cNvSpPr>
            <p:nvPr/>
          </p:nvSpPr>
          <p:spPr bwMode="auto">
            <a:xfrm>
              <a:off x="5025" y="260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31" name="Rectangle 111"/>
            <p:cNvSpPr>
              <a:spLocks noChangeArrowheads="1"/>
            </p:cNvSpPr>
            <p:nvPr/>
          </p:nvSpPr>
          <p:spPr bwMode="auto">
            <a:xfrm>
              <a:off x="4989" y="2604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32" name="Freeform 112"/>
            <p:cNvSpPr>
              <a:spLocks/>
            </p:cNvSpPr>
            <p:nvPr/>
          </p:nvSpPr>
          <p:spPr bwMode="auto">
            <a:xfrm>
              <a:off x="4743" y="2653"/>
              <a:ext cx="396" cy="7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6"/>
                </a:cxn>
                <a:cxn ang="0">
                  <a:pos x="0" y="76"/>
                </a:cxn>
                <a:cxn ang="0">
                  <a:pos x="26" y="0"/>
                </a:cxn>
              </a:cxnLst>
              <a:rect l="0" t="0" r="r" b="b"/>
              <a:pathLst>
                <a:path w="396" h="77">
                  <a:moveTo>
                    <a:pt x="26" y="0"/>
                  </a:moveTo>
                  <a:lnTo>
                    <a:pt x="369" y="0"/>
                  </a:lnTo>
                  <a:lnTo>
                    <a:pt x="395" y="76"/>
                  </a:lnTo>
                  <a:lnTo>
                    <a:pt x="0" y="7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433" name="Freeform 113"/>
            <p:cNvSpPr>
              <a:spLocks/>
            </p:cNvSpPr>
            <p:nvPr/>
          </p:nvSpPr>
          <p:spPr bwMode="auto">
            <a:xfrm>
              <a:off x="4743" y="2730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434" name="Line 114"/>
            <p:cNvSpPr>
              <a:spLocks noChangeShapeType="1"/>
            </p:cNvSpPr>
            <p:nvPr/>
          </p:nvSpPr>
          <p:spPr bwMode="auto">
            <a:xfrm>
              <a:off x="5048" y="2660"/>
              <a:ext cx="4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35" name="Line 115"/>
            <p:cNvSpPr>
              <a:spLocks noChangeShapeType="1"/>
            </p:cNvSpPr>
            <p:nvPr/>
          </p:nvSpPr>
          <p:spPr bwMode="auto">
            <a:xfrm>
              <a:off x="5051" y="2676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36" name="Line 116"/>
            <p:cNvSpPr>
              <a:spLocks noChangeShapeType="1"/>
            </p:cNvSpPr>
            <p:nvPr/>
          </p:nvSpPr>
          <p:spPr bwMode="auto">
            <a:xfrm>
              <a:off x="5054" y="2690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37" name="Line 117"/>
            <p:cNvSpPr>
              <a:spLocks noChangeShapeType="1"/>
            </p:cNvSpPr>
            <p:nvPr/>
          </p:nvSpPr>
          <p:spPr bwMode="auto">
            <a:xfrm>
              <a:off x="5057" y="2705"/>
              <a:ext cx="4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38" name="Line 118"/>
            <p:cNvSpPr>
              <a:spLocks noChangeShapeType="1"/>
            </p:cNvSpPr>
            <p:nvPr/>
          </p:nvSpPr>
          <p:spPr bwMode="auto">
            <a:xfrm>
              <a:off x="5088" y="2721"/>
              <a:ext cx="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39" name="Line 119"/>
            <p:cNvSpPr>
              <a:spLocks noChangeShapeType="1"/>
            </p:cNvSpPr>
            <p:nvPr/>
          </p:nvSpPr>
          <p:spPr bwMode="auto">
            <a:xfrm>
              <a:off x="5048" y="2667"/>
              <a:ext cx="0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40" name="Line 120"/>
            <p:cNvSpPr>
              <a:spLocks noChangeShapeType="1"/>
            </p:cNvSpPr>
            <p:nvPr/>
          </p:nvSpPr>
          <p:spPr bwMode="auto">
            <a:xfrm>
              <a:off x="5067" y="2667"/>
              <a:ext cx="3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41" name="Line 121"/>
            <p:cNvSpPr>
              <a:spLocks noChangeShapeType="1"/>
            </p:cNvSpPr>
            <p:nvPr/>
          </p:nvSpPr>
          <p:spPr bwMode="auto">
            <a:xfrm>
              <a:off x="5084" y="2667"/>
              <a:ext cx="4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42" name="Line 122"/>
            <p:cNvSpPr>
              <a:spLocks noChangeShapeType="1"/>
            </p:cNvSpPr>
            <p:nvPr/>
          </p:nvSpPr>
          <p:spPr bwMode="auto">
            <a:xfrm>
              <a:off x="5102" y="2667"/>
              <a:ext cx="9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43" name="Rectangle 123"/>
            <p:cNvSpPr>
              <a:spLocks noChangeArrowheads="1"/>
            </p:cNvSpPr>
            <p:nvPr/>
          </p:nvSpPr>
          <p:spPr bwMode="auto">
            <a:xfrm>
              <a:off x="4918" y="2497"/>
              <a:ext cx="45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44" name="Rectangle 124"/>
            <p:cNvSpPr>
              <a:spLocks noChangeArrowheads="1"/>
            </p:cNvSpPr>
            <p:nvPr/>
          </p:nvSpPr>
          <p:spPr bwMode="auto">
            <a:xfrm>
              <a:off x="4826" y="2301"/>
              <a:ext cx="135" cy="12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45" name="Rectangle 125"/>
            <p:cNvSpPr>
              <a:spLocks noChangeArrowheads="1"/>
            </p:cNvSpPr>
            <p:nvPr/>
          </p:nvSpPr>
          <p:spPr bwMode="auto">
            <a:xfrm>
              <a:off x="4872" y="2364"/>
              <a:ext cx="46" cy="28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46" name="Rectangle 126"/>
            <p:cNvSpPr>
              <a:spLocks noChangeArrowheads="1"/>
            </p:cNvSpPr>
            <p:nvPr/>
          </p:nvSpPr>
          <p:spPr bwMode="auto">
            <a:xfrm>
              <a:off x="4905" y="2313"/>
              <a:ext cx="133" cy="8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47" name="Rectangle 127"/>
            <p:cNvSpPr>
              <a:spLocks noChangeArrowheads="1"/>
            </p:cNvSpPr>
            <p:nvPr/>
          </p:nvSpPr>
          <p:spPr bwMode="auto">
            <a:xfrm>
              <a:off x="4964" y="2408"/>
              <a:ext cx="46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48" name="Line 128"/>
            <p:cNvSpPr>
              <a:spLocks noChangeShapeType="1"/>
            </p:cNvSpPr>
            <p:nvPr/>
          </p:nvSpPr>
          <p:spPr bwMode="auto">
            <a:xfrm>
              <a:off x="4794" y="2660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49" name="Line 129"/>
            <p:cNvSpPr>
              <a:spLocks noChangeShapeType="1"/>
            </p:cNvSpPr>
            <p:nvPr/>
          </p:nvSpPr>
          <p:spPr bwMode="auto">
            <a:xfrm>
              <a:off x="4789" y="2676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50" name="Line 130"/>
            <p:cNvSpPr>
              <a:spLocks noChangeShapeType="1"/>
            </p:cNvSpPr>
            <p:nvPr/>
          </p:nvSpPr>
          <p:spPr bwMode="auto">
            <a:xfrm>
              <a:off x="4786" y="2690"/>
              <a:ext cx="21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51" name="Line 131"/>
            <p:cNvSpPr>
              <a:spLocks noChangeShapeType="1"/>
            </p:cNvSpPr>
            <p:nvPr/>
          </p:nvSpPr>
          <p:spPr bwMode="auto">
            <a:xfrm>
              <a:off x="4779" y="2705"/>
              <a:ext cx="2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52" name="Line 132"/>
            <p:cNvSpPr>
              <a:spLocks noChangeShapeType="1"/>
            </p:cNvSpPr>
            <p:nvPr/>
          </p:nvSpPr>
          <p:spPr bwMode="auto">
            <a:xfrm>
              <a:off x="4967" y="2667"/>
              <a:ext cx="1" cy="34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53" name="Line 133"/>
            <p:cNvSpPr>
              <a:spLocks noChangeShapeType="1"/>
            </p:cNvSpPr>
            <p:nvPr/>
          </p:nvSpPr>
          <p:spPr bwMode="auto">
            <a:xfrm>
              <a:off x="4985" y="2667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54" name="Line 134"/>
            <p:cNvSpPr>
              <a:spLocks noChangeShapeType="1"/>
            </p:cNvSpPr>
            <p:nvPr/>
          </p:nvSpPr>
          <p:spPr bwMode="auto">
            <a:xfrm>
              <a:off x="5002" y="2667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55" name="Freeform 135"/>
            <p:cNvSpPr>
              <a:spLocks/>
            </p:cNvSpPr>
            <p:nvPr/>
          </p:nvSpPr>
          <p:spPr bwMode="auto">
            <a:xfrm>
              <a:off x="3673" y="2647"/>
              <a:ext cx="397" cy="7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0" y="0"/>
                </a:cxn>
                <a:cxn ang="0">
                  <a:pos x="396" y="77"/>
                </a:cxn>
                <a:cxn ang="0">
                  <a:pos x="0" y="77"/>
                </a:cxn>
                <a:cxn ang="0">
                  <a:pos x="27" y="0"/>
                </a:cxn>
              </a:cxnLst>
              <a:rect l="0" t="0" r="r" b="b"/>
              <a:pathLst>
                <a:path w="397" h="78">
                  <a:moveTo>
                    <a:pt x="27" y="0"/>
                  </a:moveTo>
                  <a:lnTo>
                    <a:pt x="370" y="0"/>
                  </a:lnTo>
                  <a:lnTo>
                    <a:pt x="396" y="77"/>
                  </a:lnTo>
                  <a:lnTo>
                    <a:pt x="0" y="77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456" name="Freeform 136"/>
            <p:cNvSpPr>
              <a:spLocks/>
            </p:cNvSpPr>
            <p:nvPr/>
          </p:nvSpPr>
          <p:spPr bwMode="auto">
            <a:xfrm>
              <a:off x="3673" y="2724"/>
              <a:ext cx="39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6" y="15"/>
                </a:cxn>
                <a:cxn ang="0">
                  <a:pos x="396" y="0"/>
                </a:cxn>
              </a:cxnLst>
              <a:rect l="0" t="0" r="r" b="b"/>
              <a:pathLst>
                <a:path w="397" h="16">
                  <a:moveTo>
                    <a:pt x="0" y="0"/>
                  </a:moveTo>
                  <a:lnTo>
                    <a:pt x="0" y="15"/>
                  </a:lnTo>
                  <a:lnTo>
                    <a:pt x="396" y="15"/>
                  </a:lnTo>
                  <a:lnTo>
                    <a:pt x="39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457" name="Line 137"/>
            <p:cNvSpPr>
              <a:spLocks noChangeShapeType="1"/>
            </p:cNvSpPr>
            <p:nvPr/>
          </p:nvSpPr>
          <p:spPr bwMode="auto">
            <a:xfrm>
              <a:off x="3724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58" name="Line 138"/>
            <p:cNvSpPr>
              <a:spLocks noChangeShapeType="1"/>
            </p:cNvSpPr>
            <p:nvPr/>
          </p:nvSpPr>
          <p:spPr bwMode="auto">
            <a:xfrm>
              <a:off x="3720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59" name="Line 139"/>
            <p:cNvSpPr>
              <a:spLocks noChangeShapeType="1"/>
            </p:cNvSpPr>
            <p:nvPr/>
          </p:nvSpPr>
          <p:spPr bwMode="auto">
            <a:xfrm>
              <a:off x="3715" y="2684"/>
              <a:ext cx="21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60" name="Line 140"/>
            <p:cNvSpPr>
              <a:spLocks noChangeShapeType="1"/>
            </p:cNvSpPr>
            <p:nvPr/>
          </p:nvSpPr>
          <p:spPr bwMode="auto">
            <a:xfrm>
              <a:off x="3710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61" name="Line 141"/>
            <p:cNvSpPr>
              <a:spLocks noChangeShapeType="1"/>
            </p:cNvSpPr>
            <p:nvPr/>
          </p:nvSpPr>
          <p:spPr bwMode="auto">
            <a:xfrm>
              <a:off x="3705" y="2715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62" name="Line 142"/>
            <p:cNvSpPr>
              <a:spLocks noChangeShapeType="1"/>
            </p:cNvSpPr>
            <p:nvPr/>
          </p:nvSpPr>
          <p:spPr bwMode="auto">
            <a:xfrm flipH="1">
              <a:off x="3697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63" name="Line 143"/>
            <p:cNvSpPr>
              <a:spLocks noChangeShapeType="1"/>
            </p:cNvSpPr>
            <p:nvPr/>
          </p:nvSpPr>
          <p:spPr bwMode="auto">
            <a:xfrm flipH="1">
              <a:off x="371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64" name="Line 144"/>
            <p:cNvSpPr>
              <a:spLocks noChangeShapeType="1"/>
            </p:cNvSpPr>
            <p:nvPr/>
          </p:nvSpPr>
          <p:spPr bwMode="auto">
            <a:xfrm flipH="1">
              <a:off x="3738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65" name="Line 145"/>
            <p:cNvSpPr>
              <a:spLocks noChangeShapeType="1"/>
            </p:cNvSpPr>
            <p:nvPr/>
          </p:nvSpPr>
          <p:spPr bwMode="auto">
            <a:xfrm flipH="1">
              <a:off x="3760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66" name="Line 146"/>
            <p:cNvSpPr>
              <a:spLocks noChangeShapeType="1"/>
            </p:cNvSpPr>
            <p:nvPr/>
          </p:nvSpPr>
          <p:spPr bwMode="auto">
            <a:xfrm flipH="1">
              <a:off x="3781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67" name="Line 147"/>
            <p:cNvSpPr>
              <a:spLocks noChangeShapeType="1"/>
            </p:cNvSpPr>
            <p:nvPr/>
          </p:nvSpPr>
          <p:spPr bwMode="auto">
            <a:xfrm flipH="1">
              <a:off x="3799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68" name="Line 148"/>
            <p:cNvSpPr>
              <a:spLocks noChangeShapeType="1"/>
            </p:cNvSpPr>
            <p:nvPr/>
          </p:nvSpPr>
          <p:spPr bwMode="auto">
            <a:xfrm flipH="1">
              <a:off x="3819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69" name="Line 149"/>
            <p:cNvSpPr>
              <a:spLocks noChangeShapeType="1"/>
            </p:cNvSpPr>
            <p:nvPr/>
          </p:nvSpPr>
          <p:spPr bwMode="auto">
            <a:xfrm flipH="1">
              <a:off x="3836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70" name="Line 150"/>
            <p:cNvSpPr>
              <a:spLocks noChangeShapeType="1"/>
            </p:cNvSpPr>
            <p:nvPr/>
          </p:nvSpPr>
          <p:spPr bwMode="auto">
            <a:xfrm>
              <a:off x="3858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71" name="Line 151"/>
            <p:cNvSpPr>
              <a:spLocks noChangeShapeType="1"/>
            </p:cNvSpPr>
            <p:nvPr/>
          </p:nvSpPr>
          <p:spPr bwMode="auto">
            <a:xfrm>
              <a:off x="3878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72" name="Line 152"/>
            <p:cNvSpPr>
              <a:spLocks noChangeShapeType="1"/>
            </p:cNvSpPr>
            <p:nvPr/>
          </p:nvSpPr>
          <p:spPr bwMode="auto">
            <a:xfrm>
              <a:off x="389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73" name="Line 153"/>
            <p:cNvSpPr>
              <a:spLocks noChangeShapeType="1"/>
            </p:cNvSpPr>
            <p:nvPr/>
          </p:nvSpPr>
          <p:spPr bwMode="auto">
            <a:xfrm>
              <a:off x="3915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74" name="Line 154"/>
            <p:cNvSpPr>
              <a:spLocks noChangeShapeType="1"/>
            </p:cNvSpPr>
            <p:nvPr/>
          </p:nvSpPr>
          <p:spPr bwMode="auto">
            <a:xfrm>
              <a:off x="3933" y="2661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75" name="Line 155"/>
            <p:cNvSpPr>
              <a:spLocks noChangeShapeType="1"/>
            </p:cNvSpPr>
            <p:nvPr/>
          </p:nvSpPr>
          <p:spPr bwMode="auto">
            <a:xfrm>
              <a:off x="3979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76" name="Line 156"/>
            <p:cNvSpPr>
              <a:spLocks noChangeShapeType="1"/>
            </p:cNvSpPr>
            <p:nvPr/>
          </p:nvSpPr>
          <p:spPr bwMode="auto">
            <a:xfrm>
              <a:off x="3981" y="2669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77" name="Line 157"/>
            <p:cNvSpPr>
              <a:spLocks noChangeShapeType="1"/>
            </p:cNvSpPr>
            <p:nvPr/>
          </p:nvSpPr>
          <p:spPr bwMode="auto">
            <a:xfrm>
              <a:off x="3984" y="2684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78" name="Line 158"/>
            <p:cNvSpPr>
              <a:spLocks noChangeShapeType="1"/>
            </p:cNvSpPr>
            <p:nvPr/>
          </p:nvSpPr>
          <p:spPr bwMode="auto">
            <a:xfrm>
              <a:off x="398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79" name="Line 159"/>
            <p:cNvSpPr>
              <a:spLocks noChangeShapeType="1"/>
            </p:cNvSpPr>
            <p:nvPr/>
          </p:nvSpPr>
          <p:spPr bwMode="auto">
            <a:xfrm>
              <a:off x="3990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80" name="Line 160"/>
            <p:cNvSpPr>
              <a:spLocks noChangeShapeType="1"/>
            </p:cNvSpPr>
            <p:nvPr/>
          </p:nvSpPr>
          <p:spPr bwMode="auto">
            <a:xfrm>
              <a:off x="3979" y="2661"/>
              <a:ext cx="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81" name="Line 161"/>
            <p:cNvSpPr>
              <a:spLocks noChangeShapeType="1"/>
            </p:cNvSpPr>
            <p:nvPr/>
          </p:nvSpPr>
          <p:spPr bwMode="auto">
            <a:xfrm>
              <a:off x="3997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82" name="Line 162"/>
            <p:cNvSpPr>
              <a:spLocks noChangeShapeType="1"/>
            </p:cNvSpPr>
            <p:nvPr/>
          </p:nvSpPr>
          <p:spPr bwMode="auto">
            <a:xfrm>
              <a:off x="4015" y="2661"/>
              <a:ext cx="5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83" name="Line 163"/>
            <p:cNvSpPr>
              <a:spLocks noChangeShapeType="1"/>
            </p:cNvSpPr>
            <p:nvPr/>
          </p:nvSpPr>
          <p:spPr bwMode="auto">
            <a:xfrm>
              <a:off x="4031" y="2661"/>
              <a:ext cx="1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84" name="Freeform 164"/>
            <p:cNvSpPr>
              <a:spLocks/>
            </p:cNvSpPr>
            <p:nvPr/>
          </p:nvSpPr>
          <p:spPr bwMode="auto">
            <a:xfrm>
              <a:off x="4202" y="2647"/>
              <a:ext cx="396" cy="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7"/>
                </a:cxn>
                <a:cxn ang="0">
                  <a:pos x="0" y="77"/>
                </a:cxn>
                <a:cxn ang="0">
                  <a:pos x="26" y="0"/>
                </a:cxn>
              </a:cxnLst>
              <a:rect l="0" t="0" r="r" b="b"/>
              <a:pathLst>
                <a:path w="396" h="78">
                  <a:moveTo>
                    <a:pt x="26" y="0"/>
                  </a:moveTo>
                  <a:lnTo>
                    <a:pt x="369" y="0"/>
                  </a:lnTo>
                  <a:lnTo>
                    <a:pt x="395" y="77"/>
                  </a:lnTo>
                  <a:lnTo>
                    <a:pt x="0" y="77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485" name="Freeform 165"/>
            <p:cNvSpPr>
              <a:spLocks/>
            </p:cNvSpPr>
            <p:nvPr/>
          </p:nvSpPr>
          <p:spPr bwMode="auto">
            <a:xfrm>
              <a:off x="4202" y="2724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486" name="Line 166"/>
            <p:cNvSpPr>
              <a:spLocks noChangeShapeType="1"/>
            </p:cNvSpPr>
            <p:nvPr/>
          </p:nvSpPr>
          <p:spPr bwMode="auto">
            <a:xfrm>
              <a:off x="4253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87" name="Line 167"/>
            <p:cNvSpPr>
              <a:spLocks noChangeShapeType="1"/>
            </p:cNvSpPr>
            <p:nvPr/>
          </p:nvSpPr>
          <p:spPr bwMode="auto">
            <a:xfrm>
              <a:off x="4248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88" name="Line 168"/>
            <p:cNvSpPr>
              <a:spLocks noChangeShapeType="1"/>
            </p:cNvSpPr>
            <p:nvPr/>
          </p:nvSpPr>
          <p:spPr bwMode="auto">
            <a:xfrm>
              <a:off x="4244" y="2684"/>
              <a:ext cx="21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89" name="Line 169"/>
            <p:cNvSpPr>
              <a:spLocks noChangeShapeType="1"/>
            </p:cNvSpPr>
            <p:nvPr/>
          </p:nvSpPr>
          <p:spPr bwMode="auto">
            <a:xfrm>
              <a:off x="4239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90" name="Line 170"/>
            <p:cNvSpPr>
              <a:spLocks noChangeShapeType="1"/>
            </p:cNvSpPr>
            <p:nvPr/>
          </p:nvSpPr>
          <p:spPr bwMode="auto">
            <a:xfrm>
              <a:off x="4233" y="2715"/>
              <a:ext cx="230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91" name="Line 171"/>
            <p:cNvSpPr>
              <a:spLocks noChangeShapeType="1"/>
            </p:cNvSpPr>
            <p:nvPr/>
          </p:nvSpPr>
          <p:spPr bwMode="auto">
            <a:xfrm flipH="1">
              <a:off x="4225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92" name="Line 172"/>
            <p:cNvSpPr>
              <a:spLocks noChangeShapeType="1"/>
            </p:cNvSpPr>
            <p:nvPr/>
          </p:nvSpPr>
          <p:spPr bwMode="auto">
            <a:xfrm flipH="1">
              <a:off x="424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93" name="Line 173"/>
            <p:cNvSpPr>
              <a:spLocks noChangeShapeType="1"/>
            </p:cNvSpPr>
            <p:nvPr/>
          </p:nvSpPr>
          <p:spPr bwMode="auto">
            <a:xfrm flipH="1">
              <a:off x="4266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94" name="Line 174"/>
            <p:cNvSpPr>
              <a:spLocks noChangeShapeType="1"/>
            </p:cNvSpPr>
            <p:nvPr/>
          </p:nvSpPr>
          <p:spPr bwMode="auto">
            <a:xfrm flipH="1">
              <a:off x="4289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95" name="Line 175"/>
            <p:cNvSpPr>
              <a:spLocks noChangeShapeType="1"/>
            </p:cNvSpPr>
            <p:nvPr/>
          </p:nvSpPr>
          <p:spPr bwMode="auto">
            <a:xfrm flipH="1">
              <a:off x="4309" y="2661"/>
              <a:ext cx="12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96" name="Line 176"/>
            <p:cNvSpPr>
              <a:spLocks noChangeShapeType="1"/>
            </p:cNvSpPr>
            <p:nvPr/>
          </p:nvSpPr>
          <p:spPr bwMode="auto">
            <a:xfrm flipH="1">
              <a:off x="4328" y="2661"/>
              <a:ext cx="1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97" name="Line 177"/>
            <p:cNvSpPr>
              <a:spLocks noChangeShapeType="1"/>
            </p:cNvSpPr>
            <p:nvPr/>
          </p:nvSpPr>
          <p:spPr bwMode="auto">
            <a:xfrm flipH="1">
              <a:off x="4347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98" name="Line 178"/>
            <p:cNvSpPr>
              <a:spLocks noChangeShapeType="1"/>
            </p:cNvSpPr>
            <p:nvPr/>
          </p:nvSpPr>
          <p:spPr bwMode="auto">
            <a:xfrm>
              <a:off x="4370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499" name="Line 179"/>
            <p:cNvSpPr>
              <a:spLocks noChangeShapeType="1"/>
            </p:cNvSpPr>
            <p:nvPr/>
          </p:nvSpPr>
          <p:spPr bwMode="auto">
            <a:xfrm>
              <a:off x="4387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00" name="Line 180"/>
            <p:cNvSpPr>
              <a:spLocks noChangeShapeType="1"/>
            </p:cNvSpPr>
            <p:nvPr/>
          </p:nvSpPr>
          <p:spPr bwMode="auto">
            <a:xfrm>
              <a:off x="440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01" name="Line 181"/>
            <p:cNvSpPr>
              <a:spLocks noChangeShapeType="1"/>
            </p:cNvSpPr>
            <p:nvPr/>
          </p:nvSpPr>
          <p:spPr bwMode="auto">
            <a:xfrm>
              <a:off x="4425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02" name="Line 182"/>
            <p:cNvSpPr>
              <a:spLocks noChangeShapeType="1"/>
            </p:cNvSpPr>
            <p:nvPr/>
          </p:nvSpPr>
          <p:spPr bwMode="auto">
            <a:xfrm>
              <a:off x="4444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03" name="Line 183"/>
            <p:cNvSpPr>
              <a:spLocks noChangeShapeType="1"/>
            </p:cNvSpPr>
            <p:nvPr/>
          </p:nvSpPr>
          <p:spPr bwMode="auto">
            <a:xfrm>
              <a:off x="4461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04" name="Line 184"/>
            <p:cNvSpPr>
              <a:spLocks noChangeShapeType="1"/>
            </p:cNvSpPr>
            <p:nvPr/>
          </p:nvSpPr>
          <p:spPr bwMode="auto">
            <a:xfrm>
              <a:off x="4508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05" name="Line 185"/>
            <p:cNvSpPr>
              <a:spLocks noChangeShapeType="1"/>
            </p:cNvSpPr>
            <p:nvPr/>
          </p:nvSpPr>
          <p:spPr bwMode="auto">
            <a:xfrm>
              <a:off x="4510" y="2669"/>
              <a:ext cx="4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06" name="Line 186"/>
            <p:cNvSpPr>
              <a:spLocks noChangeShapeType="1"/>
            </p:cNvSpPr>
            <p:nvPr/>
          </p:nvSpPr>
          <p:spPr bwMode="auto">
            <a:xfrm>
              <a:off x="4513" y="2684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07" name="Line 187"/>
            <p:cNvSpPr>
              <a:spLocks noChangeShapeType="1"/>
            </p:cNvSpPr>
            <p:nvPr/>
          </p:nvSpPr>
          <p:spPr bwMode="auto">
            <a:xfrm>
              <a:off x="451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08" name="Line 188"/>
            <p:cNvSpPr>
              <a:spLocks noChangeShapeType="1"/>
            </p:cNvSpPr>
            <p:nvPr/>
          </p:nvSpPr>
          <p:spPr bwMode="auto">
            <a:xfrm>
              <a:off x="4518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09" name="Line 189"/>
            <p:cNvSpPr>
              <a:spLocks noChangeShapeType="1"/>
            </p:cNvSpPr>
            <p:nvPr/>
          </p:nvSpPr>
          <p:spPr bwMode="auto">
            <a:xfrm>
              <a:off x="4504" y="2661"/>
              <a:ext cx="7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10" name="Line 190"/>
            <p:cNvSpPr>
              <a:spLocks noChangeShapeType="1"/>
            </p:cNvSpPr>
            <p:nvPr/>
          </p:nvSpPr>
          <p:spPr bwMode="auto">
            <a:xfrm>
              <a:off x="4525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11" name="Line 191"/>
            <p:cNvSpPr>
              <a:spLocks noChangeShapeType="1"/>
            </p:cNvSpPr>
            <p:nvPr/>
          </p:nvSpPr>
          <p:spPr bwMode="auto">
            <a:xfrm>
              <a:off x="4544" y="2661"/>
              <a:ext cx="4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12" name="Line 192"/>
            <p:cNvSpPr>
              <a:spLocks noChangeShapeType="1"/>
            </p:cNvSpPr>
            <p:nvPr/>
          </p:nvSpPr>
          <p:spPr bwMode="auto">
            <a:xfrm>
              <a:off x="4561" y="2661"/>
              <a:ext cx="8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13" name="Line 193"/>
            <p:cNvSpPr>
              <a:spLocks noChangeShapeType="1"/>
            </p:cNvSpPr>
            <p:nvPr/>
          </p:nvSpPr>
          <p:spPr bwMode="auto">
            <a:xfrm flipH="1">
              <a:off x="4766" y="2668"/>
              <a:ext cx="24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14" name="Line 194"/>
            <p:cNvSpPr>
              <a:spLocks noChangeShapeType="1"/>
            </p:cNvSpPr>
            <p:nvPr/>
          </p:nvSpPr>
          <p:spPr bwMode="auto">
            <a:xfrm flipH="1">
              <a:off x="4788" y="2668"/>
              <a:ext cx="20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15" name="Line 195"/>
            <p:cNvSpPr>
              <a:spLocks noChangeShapeType="1"/>
            </p:cNvSpPr>
            <p:nvPr/>
          </p:nvSpPr>
          <p:spPr bwMode="auto">
            <a:xfrm flipH="1">
              <a:off x="4807" y="2668"/>
              <a:ext cx="19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16" name="Line 196"/>
            <p:cNvSpPr>
              <a:spLocks noChangeShapeType="1"/>
            </p:cNvSpPr>
            <p:nvPr/>
          </p:nvSpPr>
          <p:spPr bwMode="auto">
            <a:xfrm flipH="1">
              <a:off x="4831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17" name="Line 197"/>
            <p:cNvSpPr>
              <a:spLocks noChangeShapeType="1"/>
            </p:cNvSpPr>
            <p:nvPr/>
          </p:nvSpPr>
          <p:spPr bwMode="auto">
            <a:xfrm flipH="1">
              <a:off x="4849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18" name="Line 198"/>
            <p:cNvSpPr>
              <a:spLocks noChangeShapeType="1"/>
            </p:cNvSpPr>
            <p:nvPr/>
          </p:nvSpPr>
          <p:spPr bwMode="auto">
            <a:xfrm flipH="1">
              <a:off x="4869" y="2668"/>
              <a:ext cx="1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19" name="Line 199"/>
            <p:cNvSpPr>
              <a:spLocks noChangeShapeType="1"/>
            </p:cNvSpPr>
            <p:nvPr/>
          </p:nvSpPr>
          <p:spPr bwMode="auto">
            <a:xfrm flipH="1">
              <a:off x="4888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20" name="Line 200"/>
            <p:cNvSpPr>
              <a:spLocks noChangeShapeType="1"/>
            </p:cNvSpPr>
            <p:nvPr/>
          </p:nvSpPr>
          <p:spPr bwMode="auto">
            <a:xfrm flipH="1">
              <a:off x="4906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21" name="Line 201"/>
            <p:cNvSpPr>
              <a:spLocks noChangeShapeType="1"/>
            </p:cNvSpPr>
            <p:nvPr/>
          </p:nvSpPr>
          <p:spPr bwMode="auto">
            <a:xfrm>
              <a:off x="4928" y="2668"/>
              <a:ext cx="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22" name="Line 202"/>
            <p:cNvSpPr>
              <a:spLocks noChangeShapeType="1"/>
            </p:cNvSpPr>
            <p:nvPr/>
          </p:nvSpPr>
          <p:spPr bwMode="auto">
            <a:xfrm>
              <a:off x="4947" y="2668"/>
              <a:ext cx="1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12523" name="Group 203"/>
            <p:cNvGrpSpPr>
              <a:grpSpLocks/>
            </p:cNvGrpSpPr>
            <p:nvPr/>
          </p:nvGrpSpPr>
          <p:grpSpPr bwMode="auto">
            <a:xfrm>
              <a:off x="3825" y="2735"/>
              <a:ext cx="1109" cy="139"/>
              <a:chOff x="3825" y="2735"/>
              <a:chExt cx="1109" cy="139"/>
            </a:xfrm>
          </p:grpSpPr>
          <p:sp>
            <p:nvSpPr>
              <p:cNvPr id="312524" name="Line 204"/>
              <p:cNvSpPr>
                <a:spLocks noChangeShapeType="1"/>
              </p:cNvSpPr>
              <p:nvPr/>
            </p:nvSpPr>
            <p:spPr bwMode="auto">
              <a:xfrm flipV="1">
                <a:off x="4934" y="2735"/>
                <a:ext cx="0" cy="139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525" name="Line 205"/>
              <p:cNvSpPr>
                <a:spLocks noChangeShapeType="1"/>
              </p:cNvSpPr>
              <p:nvPr/>
            </p:nvSpPr>
            <p:spPr bwMode="auto">
              <a:xfrm>
                <a:off x="3832" y="2872"/>
                <a:ext cx="519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526" name="Line 206"/>
              <p:cNvSpPr>
                <a:spLocks noChangeShapeType="1"/>
              </p:cNvSpPr>
              <p:nvPr/>
            </p:nvSpPr>
            <p:spPr bwMode="auto">
              <a:xfrm>
                <a:off x="382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527" name="Line 207"/>
              <p:cNvSpPr>
                <a:spLocks noChangeShapeType="1"/>
              </p:cNvSpPr>
              <p:nvPr/>
            </p:nvSpPr>
            <p:spPr bwMode="auto">
              <a:xfrm>
                <a:off x="435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528" name="Line 208"/>
              <p:cNvSpPr>
                <a:spLocks noChangeShapeType="1"/>
              </p:cNvSpPr>
              <p:nvPr/>
            </p:nvSpPr>
            <p:spPr bwMode="auto">
              <a:xfrm>
                <a:off x="4349" y="2870"/>
                <a:ext cx="572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12529" name="Line 209"/>
            <p:cNvSpPr>
              <a:spLocks noChangeShapeType="1"/>
            </p:cNvSpPr>
            <p:nvPr/>
          </p:nvSpPr>
          <p:spPr bwMode="auto">
            <a:xfrm>
              <a:off x="4775" y="2721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2530" name="Group 210"/>
          <p:cNvGrpSpPr>
            <a:grpSpLocks/>
          </p:cNvGrpSpPr>
          <p:nvPr/>
        </p:nvGrpSpPr>
        <p:grpSpPr bwMode="auto">
          <a:xfrm>
            <a:off x="533400" y="4953000"/>
            <a:ext cx="1676400" cy="762000"/>
            <a:chOff x="3673" y="2251"/>
            <a:chExt cx="1466" cy="623"/>
          </a:xfrm>
        </p:grpSpPr>
        <p:sp>
          <p:nvSpPr>
            <p:cNvPr id="312531" name="AutoShape 211"/>
            <p:cNvSpPr>
              <a:spLocks noChangeArrowheads="1"/>
            </p:cNvSpPr>
            <p:nvPr/>
          </p:nvSpPr>
          <p:spPr bwMode="auto">
            <a:xfrm>
              <a:off x="3719" y="2251"/>
              <a:ext cx="303" cy="252"/>
            </a:xfrm>
            <a:prstGeom prst="roundRect">
              <a:avLst>
                <a:gd name="adj" fmla="val 12458"/>
              </a:avLst>
            </a:prstGeom>
            <a:solidFill>
              <a:srgbClr val="FFFF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32" name="AutoShape 212"/>
            <p:cNvSpPr>
              <a:spLocks noChangeArrowheads="1"/>
            </p:cNvSpPr>
            <p:nvPr/>
          </p:nvSpPr>
          <p:spPr bwMode="auto">
            <a:xfrm>
              <a:off x="3753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FDE3BA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33" name="Line 213"/>
            <p:cNvSpPr>
              <a:spLocks noChangeShapeType="1"/>
            </p:cNvSpPr>
            <p:nvPr/>
          </p:nvSpPr>
          <p:spPr bwMode="auto">
            <a:xfrm>
              <a:off x="3788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34" name="Line 214"/>
            <p:cNvSpPr>
              <a:spLocks noChangeShapeType="1"/>
            </p:cNvSpPr>
            <p:nvPr/>
          </p:nvSpPr>
          <p:spPr bwMode="auto">
            <a:xfrm>
              <a:off x="3955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35" name="Rectangle 215"/>
            <p:cNvSpPr>
              <a:spLocks noChangeArrowheads="1"/>
            </p:cNvSpPr>
            <p:nvPr/>
          </p:nvSpPr>
          <p:spPr bwMode="auto">
            <a:xfrm>
              <a:off x="3701" y="2541"/>
              <a:ext cx="339" cy="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36" name="Line 216"/>
            <p:cNvSpPr>
              <a:spLocks noChangeShapeType="1"/>
            </p:cNvSpPr>
            <p:nvPr/>
          </p:nvSpPr>
          <p:spPr bwMode="auto">
            <a:xfrm>
              <a:off x="371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37" name="Line 217"/>
            <p:cNvSpPr>
              <a:spLocks noChangeShapeType="1"/>
            </p:cNvSpPr>
            <p:nvPr/>
          </p:nvSpPr>
          <p:spPr bwMode="auto">
            <a:xfrm>
              <a:off x="37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38" name="Line 218"/>
            <p:cNvSpPr>
              <a:spLocks noChangeShapeType="1"/>
            </p:cNvSpPr>
            <p:nvPr/>
          </p:nvSpPr>
          <p:spPr bwMode="auto">
            <a:xfrm>
              <a:off x="37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39" name="Line 219"/>
            <p:cNvSpPr>
              <a:spLocks noChangeShapeType="1"/>
            </p:cNvSpPr>
            <p:nvPr/>
          </p:nvSpPr>
          <p:spPr bwMode="auto">
            <a:xfrm>
              <a:off x="374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40" name="Line 220"/>
            <p:cNvSpPr>
              <a:spLocks noChangeShapeType="1"/>
            </p:cNvSpPr>
            <p:nvPr/>
          </p:nvSpPr>
          <p:spPr bwMode="auto">
            <a:xfrm>
              <a:off x="375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41" name="Line 221"/>
            <p:cNvSpPr>
              <a:spLocks noChangeShapeType="1"/>
            </p:cNvSpPr>
            <p:nvPr/>
          </p:nvSpPr>
          <p:spPr bwMode="auto">
            <a:xfrm>
              <a:off x="376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42" name="Line 222"/>
            <p:cNvSpPr>
              <a:spLocks noChangeShapeType="1"/>
            </p:cNvSpPr>
            <p:nvPr/>
          </p:nvSpPr>
          <p:spPr bwMode="auto">
            <a:xfrm>
              <a:off x="377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43" name="Line 223"/>
            <p:cNvSpPr>
              <a:spLocks noChangeShapeType="1"/>
            </p:cNvSpPr>
            <p:nvPr/>
          </p:nvSpPr>
          <p:spPr bwMode="auto">
            <a:xfrm>
              <a:off x="378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44" name="Line 224"/>
            <p:cNvSpPr>
              <a:spLocks noChangeShapeType="1"/>
            </p:cNvSpPr>
            <p:nvPr/>
          </p:nvSpPr>
          <p:spPr bwMode="auto">
            <a:xfrm>
              <a:off x="378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45" name="Line 225"/>
            <p:cNvSpPr>
              <a:spLocks noChangeShapeType="1"/>
            </p:cNvSpPr>
            <p:nvPr/>
          </p:nvSpPr>
          <p:spPr bwMode="auto">
            <a:xfrm>
              <a:off x="37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46" name="Line 226"/>
            <p:cNvSpPr>
              <a:spLocks noChangeShapeType="1"/>
            </p:cNvSpPr>
            <p:nvPr/>
          </p:nvSpPr>
          <p:spPr bwMode="auto">
            <a:xfrm>
              <a:off x="380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47" name="Line 227"/>
            <p:cNvSpPr>
              <a:spLocks noChangeShapeType="1"/>
            </p:cNvSpPr>
            <p:nvPr/>
          </p:nvSpPr>
          <p:spPr bwMode="auto">
            <a:xfrm>
              <a:off x="381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48" name="Line 228"/>
            <p:cNvSpPr>
              <a:spLocks noChangeShapeType="1"/>
            </p:cNvSpPr>
            <p:nvPr/>
          </p:nvSpPr>
          <p:spPr bwMode="auto">
            <a:xfrm>
              <a:off x="382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49" name="Line 229"/>
            <p:cNvSpPr>
              <a:spLocks noChangeShapeType="1"/>
            </p:cNvSpPr>
            <p:nvPr/>
          </p:nvSpPr>
          <p:spPr bwMode="auto">
            <a:xfrm>
              <a:off x="383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50" name="Line 230"/>
            <p:cNvSpPr>
              <a:spLocks noChangeShapeType="1"/>
            </p:cNvSpPr>
            <p:nvPr/>
          </p:nvSpPr>
          <p:spPr bwMode="auto">
            <a:xfrm>
              <a:off x="384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51" name="Line 231"/>
            <p:cNvSpPr>
              <a:spLocks noChangeShapeType="1"/>
            </p:cNvSpPr>
            <p:nvPr/>
          </p:nvSpPr>
          <p:spPr bwMode="auto">
            <a:xfrm>
              <a:off x="385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52" name="Line 232"/>
            <p:cNvSpPr>
              <a:spLocks noChangeShapeType="1"/>
            </p:cNvSpPr>
            <p:nvPr/>
          </p:nvSpPr>
          <p:spPr bwMode="auto">
            <a:xfrm>
              <a:off x="385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53" name="Line 233"/>
            <p:cNvSpPr>
              <a:spLocks noChangeShapeType="1"/>
            </p:cNvSpPr>
            <p:nvPr/>
          </p:nvSpPr>
          <p:spPr bwMode="auto">
            <a:xfrm>
              <a:off x="386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54" name="Line 234"/>
            <p:cNvSpPr>
              <a:spLocks noChangeShapeType="1"/>
            </p:cNvSpPr>
            <p:nvPr/>
          </p:nvSpPr>
          <p:spPr bwMode="auto">
            <a:xfrm>
              <a:off x="387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55" name="Rectangle 235"/>
            <p:cNvSpPr>
              <a:spLocks noChangeArrowheads="1"/>
            </p:cNvSpPr>
            <p:nvPr/>
          </p:nvSpPr>
          <p:spPr bwMode="auto">
            <a:xfrm>
              <a:off x="3956" y="2565"/>
              <a:ext cx="30" cy="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56" name="Rectangle 236"/>
            <p:cNvSpPr>
              <a:spLocks noChangeArrowheads="1"/>
            </p:cNvSpPr>
            <p:nvPr/>
          </p:nvSpPr>
          <p:spPr bwMode="auto">
            <a:xfrm>
              <a:off x="3920" y="256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57" name="Rectangle 237"/>
            <p:cNvSpPr>
              <a:spLocks noChangeArrowheads="1"/>
            </p:cNvSpPr>
            <p:nvPr/>
          </p:nvSpPr>
          <p:spPr bwMode="auto">
            <a:xfrm>
              <a:off x="3956" y="2596"/>
              <a:ext cx="30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58" name="Rectangle 238"/>
            <p:cNvSpPr>
              <a:spLocks noChangeArrowheads="1"/>
            </p:cNvSpPr>
            <p:nvPr/>
          </p:nvSpPr>
          <p:spPr bwMode="auto">
            <a:xfrm>
              <a:off x="3920" y="259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59" name="Rectangle 239"/>
            <p:cNvSpPr>
              <a:spLocks noChangeArrowheads="1"/>
            </p:cNvSpPr>
            <p:nvPr/>
          </p:nvSpPr>
          <p:spPr bwMode="auto">
            <a:xfrm>
              <a:off x="3849" y="2491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60" name="Rectangle 240"/>
            <p:cNvSpPr>
              <a:spLocks noChangeArrowheads="1"/>
            </p:cNvSpPr>
            <p:nvPr/>
          </p:nvSpPr>
          <p:spPr bwMode="auto">
            <a:xfrm>
              <a:off x="3804" y="2297"/>
              <a:ext cx="133" cy="12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61" name="Rectangle 241"/>
            <p:cNvSpPr>
              <a:spLocks noChangeArrowheads="1"/>
            </p:cNvSpPr>
            <p:nvPr/>
          </p:nvSpPr>
          <p:spPr bwMode="auto">
            <a:xfrm>
              <a:off x="380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62" name="Rectangle 242"/>
            <p:cNvSpPr>
              <a:spLocks noChangeArrowheads="1"/>
            </p:cNvSpPr>
            <p:nvPr/>
          </p:nvSpPr>
          <p:spPr bwMode="auto">
            <a:xfrm>
              <a:off x="3849" y="2362"/>
              <a:ext cx="134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63" name="Rectangle 243"/>
            <p:cNvSpPr>
              <a:spLocks noChangeArrowheads="1"/>
            </p:cNvSpPr>
            <p:nvPr/>
          </p:nvSpPr>
          <p:spPr bwMode="auto">
            <a:xfrm>
              <a:off x="3894" y="2402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64" name="AutoShape 244"/>
            <p:cNvSpPr>
              <a:spLocks noChangeArrowheads="1"/>
            </p:cNvSpPr>
            <p:nvPr/>
          </p:nvSpPr>
          <p:spPr bwMode="auto">
            <a:xfrm>
              <a:off x="4247" y="2251"/>
              <a:ext cx="304" cy="252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65" name="AutoShape 245"/>
            <p:cNvSpPr>
              <a:spLocks noChangeArrowheads="1"/>
            </p:cNvSpPr>
            <p:nvPr/>
          </p:nvSpPr>
          <p:spPr bwMode="auto">
            <a:xfrm>
              <a:off x="4282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66" name="Line 246"/>
            <p:cNvSpPr>
              <a:spLocks noChangeShapeType="1"/>
            </p:cNvSpPr>
            <p:nvPr/>
          </p:nvSpPr>
          <p:spPr bwMode="auto">
            <a:xfrm>
              <a:off x="4317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67" name="Line 247"/>
            <p:cNvSpPr>
              <a:spLocks noChangeShapeType="1"/>
            </p:cNvSpPr>
            <p:nvPr/>
          </p:nvSpPr>
          <p:spPr bwMode="auto">
            <a:xfrm>
              <a:off x="4483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68" name="Rectangle 248"/>
            <p:cNvSpPr>
              <a:spLocks noChangeArrowheads="1"/>
            </p:cNvSpPr>
            <p:nvPr/>
          </p:nvSpPr>
          <p:spPr bwMode="auto">
            <a:xfrm>
              <a:off x="4229" y="2541"/>
              <a:ext cx="339" cy="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69" name="Line 249"/>
            <p:cNvSpPr>
              <a:spLocks noChangeShapeType="1"/>
            </p:cNvSpPr>
            <p:nvPr/>
          </p:nvSpPr>
          <p:spPr bwMode="auto">
            <a:xfrm>
              <a:off x="424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70" name="Line 250"/>
            <p:cNvSpPr>
              <a:spLocks noChangeShapeType="1"/>
            </p:cNvSpPr>
            <p:nvPr/>
          </p:nvSpPr>
          <p:spPr bwMode="auto">
            <a:xfrm>
              <a:off x="425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71" name="Line 251"/>
            <p:cNvSpPr>
              <a:spLocks noChangeShapeType="1"/>
            </p:cNvSpPr>
            <p:nvPr/>
          </p:nvSpPr>
          <p:spPr bwMode="auto">
            <a:xfrm>
              <a:off x="426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72" name="Line 252"/>
            <p:cNvSpPr>
              <a:spLocks noChangeShapeType="1"/>
            </p:cNvSpPr>
            <p:nvPr/>
          </p:nvSpPr>
          <p:spPr bwMode="auto">
            <a:xfrm>
              <a:off x="427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73" name="Line 253"/>
            <p:cNvSpPr>
              <a:spLocks noChangeShapeType="1"/>
            </p:cNvSpPr>
            <p:nvPr/>
          </p:nvSpPr>
          <p:spPr bwMode="auto">
            <a:xfrm>
              <a:off x="428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74" name="Line 254"/>
            <p:cNvSpPr>
              <a:spLocks noChangeShapeType="1"/>
            </p:cNvSpPr>
            <p:nvPr/>
          </p:nvSpPr>
          <p:spPr bwMode="auto">
            <a:xfrm>
              <a:off x="429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75" name="Line 255"/>
            <p:cNvSpPr>
              <a:spLocks noChangeShapeType="1"/>
            </p:cNvSpPr>
            <p:nvPr/>
          </p:nvSpPr>
          <p:spPr bwMode="auto">
            <a:xfrm>
              <a:off x="429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76" name="Line 256"/>
            <p:cNvSpPr>
              <a:spLocks noChangeShapeType="1"/>
            </p:cNvSpPr>
            <p:nvPr/>
          </p:nvSpPr>
          <p:spPr bwMode="auto">
            <a:xfrm>
              <a:off x="430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77" name="Line 257"/>
            <p:cNvSpPr>
              <a:spLocks noChangeShapeType="1"/>
            </p:cNvSpPr>
            <p:nvPr/>
          </p:nvSpPr>
          <p:spPr bwMode="auto">
            <a:xfrm>
              <a:off x="431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78" name="Line 258"/>
            <p:cNvSpPr>
              <a:spLocks noChangeShapeType="1"/>
            </p:cNvSpPr>
            <p:nvPr/>
          </p:nvSpPr>
          <p:spPr bwMode="auto">
            <a:xfrm>
              <a:off x="43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79" name="Line 259"/>
            <p:cNvSpPr>
              <a:spLocks noChangeShapeType="1"/>
            </p:cNvSpPr>
            <p:nvPr/>
          </p:nvSpPr>
          <p:spPr bwMode="auto">
            <a:xfrm>
              <a:off x="43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80" name="Line 260"/>
            <p:cNvSpPr>
              <a:spLocks noChangeShapeType="1"/>
            </p:cNvSpPr>
            <p:nvPr/>
          </p:nvSpPr>
          <p:spPr bwMode="auto">
            <a:xfrm>
              <a:off x="434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81" name="Line 261"/>
            <p:cNvSpPr>
              <a:spLocks noChangeShapeType="1"/>
            </p:cNvSpPr>
            <p:nvPr/>
          </p:nvSpPr>
          <p:spPr bwMode="auto">
            <a:xfrm>
              <a:off x="435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82" name="Line 262"/>
            <p:cNvSpPr>
              <a:spLocks noChangeShapeType="1"/>
            </p:cNvSpPr>
            <p:nvPr/>
          </p:nvSpPr>
          <p:spPr bwMode="auto">
            <a:xfrm>
              <a:off x="436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83" name="Line 263"/>
            <p:cNvSpPr>
              <a:spLocks noChangeShapeType="1"/>
            </p:cNvSpPr>
            <p:nvPr/>
          </p:nvSpPr>
          <p:spPr bwMode="auto">
            <a:xfrm>
              <a:off x="437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84" name="Line 264"/>
            <p:cNvSpPr>
              <a:spLocks noChangeShapeType="1"/>
            </p:cNvSpPr>
            <p:nvPr/>
          </p:nvSpPr>
          <p:spPr bwMode="auto">
            <a:xfrm>
              <a:off x="437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85" name="Line 265"/>
            <p:cNvSpPr>
              <a:spLocks noChangeShapeType="1"/>
            </p:cNvSpPr>
            <p:nvPr/>
          </p:nvSpPr>
          <p:spPr bwMode="auto">
            <a:xfrm>
              <a:off x="438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86" name="Line 266"/>
            <p:cNvSpPr>
              <a:spLocks noChangeShapeType="1"/>
            </p:cNvSpPr>
            <p:nvPr/>
          </p:nvSpPr>
          <p:spPr bwMode="auto">
            <a:xfrm>
              <a:off x="43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87" name="Line 267"/>
            <p:cNvSpPr>
              <a:spLocks noChangeShapeType="1"/>
            </p:cNvSpPr>
            <p:nvPr/>
          </p:nvSpPr>
          <p:spPr bwMode="auto">
            <a:xfrm>
              <a:off x="440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88" name="Rectangle 268"/>
            <p:cNvSpPr>
              <a:spLocks noChangeArrowheads="1"/>
            </p:cNvSpPr>
            <p:nvPr/>
          </p:nvSpPr>
          <p:spPr bwMode="auto">
            <a:xfrm>
              <a:off x="4484" y="2565"/>
              <a:ext cx="31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89" name="Rectangle 269"/>
            <p:cNvSpPr>
              <a:spLocks noChangeArrowheads="1"/>
            </p:cNvSpPr>
            <p:nvPr/>
          </p:nvSpPr>
          <p:spPr bwMode="auto">
            <a:xfrm>
              <a:off x="4449" y="256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90" name="Rectangle 270"/>
            <p:cNvSpPr>
              <a:spLocks noChangeArrowheads="1"/>
            </p:cNvSpPr>
            <p:nvPr/>
          </p:nvSpPr>
          <p:spPr bwMode="auto">
            <a:xfrm>
              <a:off x="4484" y="2596"/>
              <a:ext cx="31" cy="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91" name="Rectangle 271"/>
            <p:cNvSpPr>
              <a:spLocks noChangeArrowheads="1"/>
            </p:cNvSpPr>
            <p:nvPr/>
          </p:nvSpPr>
          <p:spPr bwMode="auto">
            <a:xfrm>
              <a:off x="4449" y="259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92" name="Rectangle 272"/>
            <p:cNvSpPr>
              <a:spLocks noChangeArrowheads="1"/>
            </p:cNvSpPr>
            <p:nvPr/>
          </p:nvSpPr>
          <p:spPr bwMode="auto">
            <a:xfrm>
              <a:off x="4377" y="2491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93" name="Rectangle 273"/>
            <p:cNvSpPr>
              <a:spLocks noChangeArrowheads="1"/>
            </p:cNvSpPr>
            <p:nvPr/>
          </p:nvSpPr>
          <p:spPr bwMode="auto">
            <a:xfrm>
              <a:off x="4286" y="2297"/>
              <a:ext cx="133" cy="125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94" name="Rectangle 274"/>
            <p:cNvSpPr>
              <a:spLocks noChangeArrowheads="1"/>
            </p:cNvSpPr>
            <p:nvPr/>
          </p:nvSpPr>
          <p:spPr bwMode="auto">
            <a:xfrm>
              <a:off x="433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95" name="Rectangle 275"/>
            <p:cNvSpPr>
              <a:spLocks noChangeArrowheads="1"/>
            </p:cNvSpPr>
            <p:nvPr/>
          </p:nvSpPr>
          <p:spPr bwMode="auto">
            <a:xfrm>
              <a:off x="4378" y="2362"/>
              <a:ext cx="133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96" name="Rectangle 276"/>
            <p:cNvSpPr>
              <a:spLocks noChangeArrowheads="1"/>
            </p:cNvSpPr>
            <p:nvPr/>
          </p:nvSpPr>
          <p:spPr bwMode="auto">
            <a:xfrm>
              <a:off x="4423" y="2402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97" name="AutoShape 277"/>
            <p:cNvSpPr>
              <a:spLocks noChangeArrowheads="1"/>
            </p:cNvSpPr>
            <p:nvPr/>
          </p:nvSpPr>
          <p:spPr bwMode="auto">
            <a:xfrm>
              <a:off x="4788" y="2257"/>
              <a:ext cx="304" cy="253"/>
            </a:xfrm>
            <a:prstGeom prst="roundRect">
              <a:avLst>
                <a:gd name="adj" fmla="val 12458"/>
              </a:avLst>
            </a:prstGeom>
            <a:solidFill>
              <a:srgbClr val="00FF00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98" name="AutoShape 278"/>
            <p:cNvSpPr>
              <a:spLocks noChangeArrowheads="1"/>
            </p:cNvSpPr>
            <p:nvPr/>
          </p:nvSpPr>
          <p:spPr bwMode="auto">
            <a:xfrm>
              <a:off x="4824" y="2288"/>
              <a:ext cx="231" cy="191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599" name="Line 279"/>
            <p:cNvSpPr>
              <a:spLocks noChangeShapeType="1"/>
            </p:cNvSpPr>
            <p:nvPr/>
          </p:nvSpPr>
          <p:spPr bwMode="auto">
            <a:xfrm>
              <a:off x="4857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00" name="Line 280"/>
            <p:cNvSpPr>
              <a:spLocks noChangeShapeType="1"/>
            </p:cNvSpPr>
            <p:nvPr/>
          </p:nvSpPr>
          <p:spPr bwMode="auto">
            <a:xfrm>
              <a:off x="5024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01" name="Rectangle 281"/>
            <p:cNvSpPr>
              <a:spLocks noChangeArrowheads="1"/>
            </p:cNvSpPr>
            <p:nvPr/>
          </p:nvSpPr>
          <p:spPr bwMode="auto">
            <a:xfrm>
              <a:off x="4771" y="2546"/>
              <a:ext cx="338" cy="8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02" name="Line 282"/>
            <p:cNvSpPr>
              <a:spLocks noChangeShapeType="1"/>
            </p:cNvSpPr>
            <p:nvPr/>
          </p:nvSpPr>
          <p:spPr bwMode="auto">
            <a:xfrm>
              <a:off x="478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03" name="Line 283"/>
            <p:cNvSpPr>
              <a:spLocks noChangeShapeType="1"/>
            </p:cNvSpPr>
            <p:nvPr/>
          </p:nvSpPr>
          <p:spPr bwMode="auto">
            <a:xfrm>
              <a:off x="479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04" name="Line 284"/>
            <p:cNvSpPr>
              <a:spLocks noChangeShapeType="1"/>
            </p:cNvSpPr>
            <p:nvPr/>
          </p:nvSpPr>
          <p:spPr bwMode="auto">
            <a:xfrm>
              <a:off x="480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05" name="Line 285"/>
            <p:cNvSpPr>
              <a:spLocks noChangeShapeType="1"/>
            </p:cNvSpPr>
            <p:nvPr/>
          </p:nvSpPr>
          <p:spPr bwMode="auto">
            <a:xfrm>
              <a:off x="481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06" name="Line 286"/>
            <p:cNvSpPr>
              <a:spLocks noChangeShapeType="1"/>
            </p:cNvSpPr>
            <p:nvPr/>
          </p:nvSpPr>
          <p:spPr bwMode="auto">
            <a:xfrm>
              <a:off x="482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07" name="Line 287"/>
            <p:cNvSpPr>
              <a:spLocks noChangeShapeType="1"/>
            </p:cNvSpPr>
            <p:nvPr/>
          </p:nvSpPr>
          <p:spPr bwMode="auto">
            <a:xfrm>
              <a:off x="483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08" name="Line 288"/>
            <p:cNvSpPr>
              <a:spLocks noChangeShapeType="1"/>
            </p:cNvSpPr>
            <p:nvPr/>
          </p:nvSpPr>
          <p:spPr bwMode="auto">
            <a:xfrm>
              <a:off x="484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09" name="Line 289"/>
            <p:cNvSpPr>
              <a:spLocks noChangeShapeType="1"/>
            </p:cNvSpPr>
            <p:nvPr/>
          </p:nvSpPr>
          <p:spPr bwMode="auto">
            <a:xfrm>
              <a:off x="4849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10" name="Line 290"/>
            <p:cNvSpPr>
              <a:spLocks noChangeShapeType="1"/>
            </p:cNvSpPr>
            <p:nvPr/>
          </p:nvSpPr>
          <p:spPr bwMode="auto">
            <a:xfrm>
              <a:off x="485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11" name="Line 291"/>
            <p:cNvSpPr>
              <a:spLocks noChangeShapeType="1"/>
            </p:cNvSpPr>
            <p:nvPr/>
          </p:nvSpPr>
          <p:spPr bwMode="auto">
            <a:xfrm>
              <a:off x="486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12" name="Line 292"/>
            <p:cNvSpPr>
              <a:spLocks noChangeShapeType="1"/>
            </p:cNvSpPr>
            <p:nvPr/>
          </p:nvSpPr>
          <p:spPr bwMode="auto">
            <a:xfrm>
              <a:off x="487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13" name="Line 293"/>
            <p:cNvSpPr>
              <a:spLocks noChangeShapeType="1"/>
            </p:cNvSpPr>
            <p:nvPr/>
          </p:nvSpPr>
          <p:spPr bwMode="auto">
            <a:xfrm>
              <a:off x="488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14" name="Line 294"/>
            <p:cNvSpPr>
              <a:spLocks noChangeShapeType="1"/>
            </p:cNvSpPr>
            <p:nvPr/>
          </p:nvSpPr>
          <p:spPr bwMode="auto">
            <a:xfrm>
              <a:off x="489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15" name="Line 295"/>
            <p:cNvSpPr>
              <a:spLocks noChangeShapeType="1"/>
            </p:cNvSpPr>
            <p:nvPr/>
          </p:nvSpPr>
          <p:spPr bwMode="auto">
            <a:xfrm>
              <a:off x="4902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16" name="Line 296"/>
            <p:cNvSpPr>
              <a:spLocks noChangeShapeType="1"/>
            </p:cNvSpPr>
            <p:nvPr/>
          </p:nvSpPr>
          <p:spPr bwMode="auto">
            <a:xfrm>
              <a:off x="491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17" name="Line 297"/>
            <p:cNvSpPr>
              <a:spLocks noChangeShapeType="1"/>
            </p:cNvSpPr>
            <p:nvPr/>
          </p:nvSpPr>
          <p:spPr bwMode="auto">
            <a:xfrm>
              <a:off x="492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18" name="Line 298"/>
            <p:cNvSpPr>
              <a:spLocks noChangeShapeType="1"/>
            </p:cNvSpPr>
            <p:nvPr/>
          </p:nvSpPr>
          <p:spPr bwMode="auto">
            <a:xfrm>
              <a:off x="4928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19" name="Line 299"/>
            <p:cNvSpPr>
              <a:spLocks noChangeShapeType="1"/>
            </p:cNvSpPr>
            <p:nvPr/>
          </p:nvSpPr>
          <p:spPr bwMode="auto">
            <a:xfrm>
              <a:off x="493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20" name="Line 300"/>
            <p:cNvSpPr>
              <a:spLocks noChangeShapeType="1"/>
            </p:cNvSpPr>
            <p:nvPr/>
          </p:nvSpPr>
          <p:spPr bwMode="auto">
            <a:xfrm>
              <a:off x="494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21" name="Rectangle 301"/>
            <p:cNvSpPr>
              <a:spLocks noChangeArrowheads="1"/>
            </p:cNvSpPr>
            <p:nvPr/>
          </p:nvSpPr>
          <p:spPr bwMode="auto">
            <a:xfrm>
              <a:off x="5025" y="257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22" name="Rectangle 302"/>
            <p:cNvSpPr>
              <a:spLocks noChangeArrowheads="1"/>
            </p:cNvSpPr>
            <p:nvPr/>
          </p:nvSpPr>
          <p:spPr bwMode="auto">
            <a:xfrm>
              <a:off x="4989" y="2573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23" name="Rectangle 303"/>
            <p:cNvSpPr>
              <a:spLocks noChangeArrowheads="1"/>
            </p:cNvSpPr>
            <p:nvPr/>
          </p:nvSpPr>
          <p:spPr bwMode="auto">
            <a:xfrm>
              <a:off x="5025" y="260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24" name="Rectangle 304"/>
            <p:cNvSpPr>
              <a:spLocks noChangeArrowheads="1"/>
            </p:cNvSpPr>
            <p:nvPr/>
          </p:nvSpPr>
          <p:spPr bwMode="auto">
            <a:xfrm>
              <a:off x="4989" y="2604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25" name="Freeform 305"/>
            <p:cNvSpPr>
              <a:spLocks/>
            </p:cNvSpPr>
            <p:nvPr/>
          </p:nvSpPr>
          <p:spPr bwMode="auto">
            <a:xfrm>
              <a:off x="4743" y="2653"/>
              <a:ext cx="396" cy="7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6"/>
                </a:cxn>
                <a:cxn ang="0">
                  <a:pos x="0" y="76"/>
                </a:cxn>
                <a:cxn ang="0">
                  <a:pos x="26" y="0"/>
                </a:cxn>
              </a:cxnLst>
              <a:rect l="0" t="0" r="r" b="b"/>
              <a:pathLst>
                <a:path w="396" h="77">
                  <a:moveTo>
                    <a:pt x="26" y="0"/>
                  </a:moveTo>
                  <a:lnTo>
                    <a:pt x="369" y="0"/>
                  </a:lnTo>
                  <a:lnTo>
                    <a:pt x="395" y="76"/>
                  </a:lnTo>
                  <a:lnTo>
                    <a:pt x="0" y="7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626" name="Freeform 306"/>
            <p:cNvSpPr>
              <a:spLocks/>
            </p:cNvSpPr>
            <p:nvPr/>
          </p:nvSpPr>
          <p:spPr bwMode="auto">
            <a:xfrm>
              <a:off x="4743" y="2730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627" name="Line 307"/>
            <p:cNvSpPr>
              <a:spLocks noChangeShapeType="1"/>
            </p:cNvSpPr>
            <p:nvPr/>
          </p:nvSpPr>
          <p:spPr bwMode="auto">
            <a:xfrm>
              <a:off x="5048" y="2660"/>
              <a:ext cx="4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28" name="Line 308"/>
            <p:cNvSpPr>
              <a:spLocks noChangeShapeType="1"/>
            </p:cNvSpPr>
            <p:nvPr/>
          </p:nvSpPr>
          <p:spPr bwMode="auto">
            <a:xfrm>
              <a:off x="5051" y="2676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29" name="Line 309"/>
            <p:cNvSpPr>
              <a:spLocks noChangeShapeType="1"/>
            </p:cNvSpPr>
            <p:nvPr/>
          </p:nvSpPr>
          <p:spPr bwMode="auto">
            <a:xfrm>
              <a:off x="5054" y="2690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30" name="Line 310"/>
            <p:cNvSpPr>
              <a:spLocks noChangeShapeType="1"/>
            </p:cNvSpPr>
            <p:nvPr/>
          </p:nvSpPr>
          <p:spPr bwMode="auto">
            <a:xfrm>
              <a:off x="5057" y="2705"/>
              <a:ext cx="4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31" name="Line 311"/>
            <p:cNvSpPr>
              <a:spLocks noChangeShapeType="1"/>
            </p:cNvSpPr>
            <p:nvPr/>
          </p:nvSpPr>
          <p:spPr bwMode="auto">
            <a:xfrm>
              <a:off x="5088" y="2721"/>
              <a:ext cx="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32" name="Line 312"/>
            <p:cNvSpPr>
              <a:spLocks noChangeShapeType="1"/>
            </p:cNvSpPr>
            <p:nvPr/>
          </p:nvSpPr>
          <p:spPr bwMode="auto">
            <a:xfrm>
              <a:off x="5048" y="2667"/>
              <a:ext cx="0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33" name="Line 313"/>
            <p:cNvSpPr>
              <a:spLocks noChangeShapeType="1"/>
            </p:cNvSpPr>
            <p:nvPr/>
          </p:nvSpPr>
          <p:spPr bwMode="auto">
            <a:xfrm>
              <a:off x="5067" y="2667"/>
              <a:ext cx="3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34" name="Line 314"/>
            <p:cNvSpPr>
              <a:spLocks noChangeShapeType="1"/>
            </p:cNvSpPr>
            <p:nvPr/>
          </p:nvSpPr>
          <p:spPr bwMode="auto">
            <a:xfrm>
              <a:off x="5084" y="2667"/>
              <a:ext cx="4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35" name="Line 315"/>
            <p:cNvSpPr>
              <a:spLocks noChangeShapeType="1"/>
            </p:cNvSpPr>
            <p:nvPr/>
          </p:nvSpPr>
          <p:spPr bwMode="auto">
            <a:xfrm>
              <a:off x="5102" y="2667"/>
              <a:ext cx="9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36" name="Rectangle 316"/>
            <p:cNvSpPr>
              <a:spLocks noChangeArrowheads="1"/>
            </p:cNvSpPr>
            <p:nvPr/>
          </p:nvSpPr>
          <p:spPr bwMode="auto">
            <a:xfrm>
              <a:off x="4918" y="2497"/>
              <a:ext cx="45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37" name="Rectangle 317"/>
            <p:cNvSpPr>
              <a:spLocks noChangeArrowheads="1"/>
            </p:cNvSpPr>
            <p:nvPr/>
          </p:nvSpPr>
          <p:spPr bwMode="auto">
            <a:xfrm>
              <a:off x="4826" y="2301"/>
              <a:ext cx="135" cy="12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38" name="Rectangle 318"/>
            <p:cNvSpPr>
              <a:spLocks noChangeArrowheads="1"/>
            </p:cNvSpPr>
            <p:nvPr/>
          </p:nvSpPr>
          <p:spPr bwMode="auto">
            <a:xfrm>
              <a:off x="4872" y="2364"/>
              <a:ext cx="46" cy="28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39" name="Rectangle 319"/>
            <p:cNvSpPr>
              <a:spLocks noChangeArrowheads="1"/>
            </p:cNvSpPr>
            <p:nvPr/>
          </p:nvSpPr>
          <p:spPr bwMode="auto">
            <a:xfrm>
              <a:off x="4905" y="2313"/>
              <a:ext cx="133" cy="8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40" name="Rectangle 320"/>
            <p:cNvSpPr>
              <a:spLocks noChangeArrowheads="1"/>
            </p:cNvSpPr>
            <p:nvPr/>
          </p:nvSpPr>
          <p:spPr bwMode="auto">
            <a:xfrm>
              <a:off x="4964" y="2408"/>
              <a:ext cx="46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41" name="Line 321"/>
            <p:cNvSpPr>
              <a:spLocks noChangeShapeType="1"/>
            </p:cNvSpPr>
            <p:nvPr/>
          </p:nvSpPr>
          <p:spPr bwMode="auto">
            <a:xfrm>
              <a:off x="4794" y="2660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42" name="Line 322"/>
            <p:cNvSpPr>
              <a:spLocks noChangeShapeType="1"/>
            </p:cNvSpPr>
            <p:nvPr/>
          </p:nvSpPr>
          <p:spPr bwMode="auto">
            <a:xfrm>
              <a:off x="4789" y="2676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43" name="Line 323"/>
            <p:cNvSpPr>
              <a:spLocks noChangeShapeType="1"/>
            </p:cNvSpPr>
            <p:nvPr/>
          </p:nvSpPr>
          <p:spPr bwMode="auto">
            <a:xfrm>
              <a:off x="4786" y="2690"/>
              <a:ext cx="21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44" name="Line 324"/>
            <p:cNvSpPr>
              <a:spLocks noChangeShapeType="1"/>
            </p:cNvSpPr>
            <p:nvPr/>
          </p:nvSpPr>
          <p:spPr bwMode="auto">
            <a:xfrm>
              <a:off x="4779" y="2705"/>
              <a:ext cx="2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45" name="Line 325"/>
            <p:cNvSpPr>
              <a:spLocks noChangeShapeType="1"/>
            </p:cNvSpPr>
            <p:nvPr/>
          </p:nvSpPr>
          <p:spPr bwMode="auto">
            <a:xfrm>
              <a:off x="4967" y="2667"/>
              <a:ext cx="1" cy="34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46" name="Line 326"/>
            <p:cNvSpPr>
              <a:spLocks noChangeShapeType="1"/>
            </p:cNvSpPr>
            <p:nvPr/>
          </p:nvSpPr>
          <p:spPr bwMode="auto">
            <a:xfrm>
              <a:off x="4985" y="2667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47" name="Line 327"/>
            <p:cNvSpPr>
              <a:spLocks noChangeShapeType="1"/>
            </p:cNvSpPr>
            <p:nvPr/>
          </p:nvSpPr>
          <p:spPr bwMode="auto">
            <a:xfrm>
              <a:off x="5002" y="2667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48" name="Freeform 328"/>
            <p:cNvSpPr>
              <a:spLocks/>
            </p:cNvSpPr>
            <p:nvPr/>
          </p:nvSpPr>
          <p:spPr bwMode="auto">
            <a:xfrm>
              <a:off x="3673" y="2647"/>
              <a:ext cx="397" cy="7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0" y="0"/>
                </a:cxn>
                <a:cxn ang="0">
                  <a:pos x="396" y="77"/>
                </a:cxn>
                <a:cxn ang="0">
                  <a:pos x="0" y="77"/>
                </a:cxn>
                <a:cxn ang="0">
                  <a:pos x="27" y="0"/>
                </a:cxn>
              </a:cxnLst>
              <a:rect l="0" t="0" r="r" b="b"/>
              <a:pathLst>
                <a:path w="397" h="78">
                  <a:moveTo>
                    <a:pt x="27" y="0"/>
                  </a:moveTo>
                  <a:lnTo>
                    <a:pt x="370" y="0"/>
                  </a:lnTo>
                  <a:lnTo>
                    <a:pt x="396" y="77"/>
                  </a:lnTo>
                  <a:lnTo>
                    <a:pt x="0" y="77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649" name="Freeform 329"/>
            <p:cNvSpPr>
              <a:spLocks/>
            </p:cNvSpPr>
            <p:nvPr/>
          </p:nvSpPr>
          <p:spPr bwMode="auto">
            <a:xfrm>
              <a:off x="3673" y="2724"/>
              <a:ext cx="39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6" y="15"/>
                </a:cxn>
                <a:cxn ang="0">
                  <a:pos x="396" y="0"/>
                </a:cxn>
              </a:cxnLst>
              <a:rect l="0" t="0" r="r" b="b"/>
              <a:pathLst>
                <a:path w="397" h="16">
                  <a:moveTo>
                    <a:pt x="0" y="0"/>
                  </a:moveTo>
                  <a:lnTo>
                    <a:pt x="0" y="15"/>
                  </a:lnTo>
                  <a:lnTo>
                    <a:pt x="396" y="15"/>
                  </a:lnTo>
                  <a:lnTo>
                    <a:pt x="39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650" name="Line 330"/>
            <p:cNvSpPr>
              <a:spLocks noChangeShapeType="1"/>
            </p:cNvSpPr>
            <p:nvPr/>
          </p:nvSpPr>
          <p:spPr bwMode="auto">
            <a:xfrm>
              <a:off x="3724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51" name="Line 331"/>
            <p:cNvSpPr>
              <a:spLocks noChangeShapeType="1"/>
            </p:cNvSpPr>
            <p:nvPr/>
          </p:nvSpPr>
          <p:spPr bwMode="auto">
            <a:xfrm>
              <a:off x="3720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52" name="Line 332"/>
            <p:cNvSpPr>
              <a:spLocks noChangeShapeType="1"/>
            </p:cNvSpPr>
            <p:nvPr/>
          </p:nvSpPr>
          <p:spPr bwMode="auto">
            <a:xfrm>
              <a:off x="3715" y="2684"/>
              <a:ext cx="21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53" name="Line 333"/>
            <p:cNvSpPr>
              <a:spLocks noChangeShapeType="1"/>
            </p:cNvSpPr>
            <p:nvPr/>
          </p:nvSpPr>
          <p:spPr bwMode="auto">
            <a:xfrm>
              <a:off x="3710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54" name="Line 334"/>
            <p:cNvSpPr>
              <a:spLocks noChangeShapeType="1"/>
            </p:cNvSpPr>
            <p:nvPr/>
          </p:nvSpPr>
          <p:spPr bwMode="auto">
            <a:xfrm>
              <a:off x="3705" y="2715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55" name="Line 335"/>
            <p:cNvSpPr>
              <a:spLocks noChangeShapeType="1"/>
            </p:cNvSpPr>
            <p:nvPr/>
          </p:nvSpPr>
          <p:spPr bwMode="auto">
            <a:xfrm flipH="1">
              <a:off x="3697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56" name="Line 336"/>
            <p:cNvSpPr>
              <a:spLocks noChangeShapeType="1"/>
            </p:cNvSpPr>
            <p:nvPr/>
          </p:nvSpPr>
          <p:spPr bwMode="auto">
            <a:xfrm flipH="1">
              <a:off x="371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57" name="Line 337"/>
            <p:cNvSpPr>
              <a:spLocks noChangeShapeType="1"/>
            </p:cNvSpPr>
            <p:nvPr/>
          </p:nvSpPr>
          <p:spPr bwMode="auto">
            <a:xfrm flipH="1">
              <a:off x="3738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58" name="Line 338"/>
            <p:cNvSpPr>
              <a:spLocks noChangeShapeType="1"/>
            </p:cNvSpPr>
            <p:nvPr/>
          </p:nvSpPr>
          <p:spPr bwMode="auto">
            <a:xfrm flipH="1">
              <a:off x="3760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59" name="Line 339"/>
            <p:cNvSpPr>
              <a:spLocks noChangeShapeType="1"/>
            </p:cNvSpPr>
            <p:nvPr/>
          </p:nvSpPr>
          <p:spPr bwMode="auto">
            <a:xfrm flipH="1">
              <a:off x="3781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60" name="Line 340"/>
            <p:cNvSpPr>
              <a:spLocks noChangeShapeType="1"/>
            </p:cNvSpPr>
            <p:nvPr/>
          </p:nvSpPr>
          <p:spPr bwMode="auto">
            <a:xfrm flipH="1">
              <a:off x="3799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61" name="Line 341"/>
            <p:cNvSpPr>
              <a:spLocks noChangeShapeType="1"/>
            </p:cNvSpPr>
            <p:nvPr/>
          </p:nvSpPr>
          <p:spPr bwMode="auto">
            <a:xfrm flipH="1">
              <a:off x="3819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62" name="Line 342"/>
            <p:cNvSpPr>
              <a:spLocks noChangeShapeType="1"/>
            </p:cNvSpPr>
            <p:nvPr/>
          </p:nvSpPr>
          <p:spPr bwMode="auto">
            <a:xfrm flipH="1">
              <a:off x="3836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63" name="Line 343"/>
            <p:cNvSpPr>
              <a:spLocks noChangeShapeType="1"/>
            </p:cNvSpPr>
            <p:nvPr/>
          </p:nvSpPr>
          <p:spPr bwMode="auto">
            <a:xfrm>
              <a:off x="3858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64" name="Line 344"/>
            <p:cNvSpPr>
              <a:spLocks noChangeShapeType="1"/>
            </p:cNvSpPr>
            <p:nvPr/>
          </p:nvSpPr>
          <p:spPr bwMode="auto">
            <a:xfrm>
              <a:off x="3878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65" name="Line 345"/>
            <p:cNvSpPr>
              <a:spLocks noChangeShapeType="1"/>
            </p:cNvSpPr>
            <p:nvPr/>
          </p:nvSpPr>
          <p:spPr bwMode="auto">
            <a:xfrm>
              <a:off x="389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66" name="Line 346"/>
            <p:cNvSpPr>
              <a:spLocks noChangeShapeType="1"/>
            </p:cNvSpPr>
            <p:nvPr/>
          </p:nvSpPr>
          <p:spPr bwMode="auto">
            <a:xfrm>
              <a:off x="3915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67" name="Line 347"/>
            <p:cNvSpPr>
              <a:spLocks noChangeShapeType="1"/>
            </p:cNvSpPr>
            <p:nvPr/>
          </p:nvSpPr>
          <p:spPr bwMode="auto">
            <a:xfrm>
              <a:off x="3933" y="2661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68" name="Line 348"/>
            <p:cNvSpPr>
              <a:spLocks noChangeShapeType="1"/>
            </p:cNvSpPr>
            <p:nvPr/>
          </p:nvSpPr>
          <p:spPr bwMode="auto">
            <a:xfrm>
              <a:off x="3979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69" name="Line 349"/>
            <p:cNvSpPr>
              <a:spLocks noChangeShapeType="1"/>
            </p:cNvSpPr>
            <p:nvPr/>
          </p:nvSpPr>
          <p:spPr bwMode="auto">
            <a:xfrm>
              <a:off x="3981" y="2669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70" name="Line 350"/>
            <p:cNvSpPr>
              <a:spLocks noChangeShapeType="1"/>
            </p:cNvSpPr>
            <p:nvPr/>
          </p:nvSpPr>
          <p:spPr bwMode="auto">
            <a:xfrm>
              <a:off x="3984" y="2684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71" name="Line 351"/>
            <p:cNvSpPr>
              <a:spLocks noChangeShapeType="1"/>
            </p:cNvSpPr>
            <p:nvPr/>
          </p:nvSpPr>
          <p:spPr bwMode="auto">
            <a:xfrm>
              <a:off x="398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72" name="Line 352"/>
            <p:cNvSpPr>
              <a:spLocks noChangeShapeType="1"/>
            </p:cNvSpPr>
            <p:nvPr/>
          </p:nvSpPr>
          <p:spPr bwMode="auto">
            <a:xfrm>
              <a:off x="3990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73" name="Line 353"/>
            <p:cNvSpPr>
              <a:spLocks noChangeShapeType="1"/>
            </p:cNvSpPr>
            <p:nvPr/>
          </p:nvSpPr>
          <p:spPr bwMode="auto">
            <a:xfrm>
              <a:off x="3979" y="2661"/>
              <a:ext cx="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74" name="Line 354"/>
            <p:cNvSpPr>
              <a:spLocks noChangeShapeType="1"/>
            </p:cNvSpPr>
            <p:nvPr/>
          </p:nvSpPr>
          <p:spPr bwMode="auto">
            <a:xfrm>
              <a:off x="3997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75" name="Line 355"/>
            <p:cNvSpPr>
              <a:spLocks noChangeShapeType="1"/>
            </p:cNvSpPr>
            <p:nvPr/>
          </p:nvSpPr>
          <p:spPr bwMode="auto">
            <a:xfrm>
              <a:off x="4015" y="2661"/>
              <a:ext cx="5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76" name="Line 356"/>
            <p:cNvSpPr>
              <a:spLocks noChangeShapeType="1"/>
            </p:cNvSpPr>
            <p:nvPr/>
          </p:nvSpPr>
          <p:spPr bwMode="auto">
            <a:xfrm>
              <a:off x="4031" y="2661"/>
              <a:ext cx="1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77" name="Freeform 357"/>
            <p:cNvSpPr>
              <a:spLocks/>
            </p:cNvSpPr>
            <p:nvPr/>
          </p:nvSpPr>
          <p:spPr bwMode="auto">
            <a:xfrm>
              <a:off x="4202" y="2647"/>
              <a:ext cx="396" cy="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7"/>
                </a:cxn>
                <a:cxn ang="0">
                  <a:pos x="0" y="77"/>
                </a:cxn>
                <a:cxn ang="0">
                  <a:pos x="26" y="0"/>
                </a:cxn>
              </a:cxnLst>
              <a:rect l="0" t="0" r="r" b="b"/>
              <a:pathLst>
                <a:path w="396" h="78">
                  <a:moveTo>
                    <a:pt x="26" y="0"/>
                  </a:moveTo>
                  <a:lnTo>
                    <a:pt x="369" y="0"/>
                  </a:lnTo>
                  <a:lnTo>
                    <a:pt x="395" y="77"/>
                  </a:lnTo>
                  <a:lnTo>
                    <a:pt x="0" y="77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678" name="Freeform 358"/>
            <p:cNvSpPr>
              <a:spLocks/>
            </p:cNvSpPr>
            <p:nvPr/>
          </p:nvSpPr>
          <p:spPr bwMode="auto">
            <a:xfrm>
              <a:off x="4202" y="2724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679" name="Line 359"/>
            <p:cNvSpPr>
              <a:spLocks noChangeShapeType="1"/>
            </p:cNvSpPr>
            <p:nvPr/>
          </p:nvSpPr>
          <p:spPr bwMode="auto">
            <a:xfrm>
              <a:off x="4253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80" name="Line 360"/>
            <p:cNvSpPr>
              <a:spLocks noChangeShapeType="1"/>
            </p:cNvSpPr>
            <p:nvPr/>
          </p:nvSpPr>
          <p:spPr bwMode="auto">
            <a:xfrm>
              <a:off x="4248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81" name="Line 361"/>
            <p:cNvSpPr>
              <a:spLocks noChangeShapeType="1"/>
            </p:cNvSpPr>
            <p:nvPr/>
          </p:nvSpPr>
          <p:spPr bwMode="auto">
            <a:xfrm>
              <a:off x="4244" y="2684"/>
              <a:ext cx="21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82" name="Line 362"/>
            <p:cNvSpPr>
              <a:spLocks noChangeShapeType="1"/>
            </p:cNvSpPr>
            <p:nvPr/>
          </p:nvSpPr>
          <p:spPr bwMode="auto">
            <a:xfrm>
              <a:off x="4239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83" name="Line 363"/>
            <p:cNvSpPr>
              <a:spLocks noChangeShapeType="1"/>
            </p:cNvSpPr>
            <p:nvPr/>
          </p:nvSpPr>
          <p:spPr bwMode="auto">
            <a:xfrm>
              <a:off x="4233" y="2715"/>
              <a:ext cx="230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84" name="Line 364"/>
            <p:cNvSpPr>
              <a:spLocks noChangeShapeType="1"/>
            </p:cNvSpPr>
            <p:nvPr/>
          </p:nvSpPr>
          <p:spPr bwMode="auto">
            <a:xfrm flipH="1">
              <a:off x="4225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85" name="Line 365"/>
            <p:cNvSpPr>
              <a:spLocks noChangeShapeType="1"/>
            </p:cNvSpPr>
            <p:nvPr/>
          </p:nvSpPr>
          <p:spPr bwMode="auto">
            <a:xfrm flipH="1">
              <a:off x="424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86" name="Line 366"/>
            <p:cNvSpPr>
              <a:spLocks noChangeShapeType="1"/>
            </p:cNvSpPr>
            <p:nvPr/>
          </p:nvSpPr>
          <p:spPr bwMode="auto">
            <a:xfrm flipH="1">
              <a:off x="4266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87" name="Line 367"/>
            <p:cNvSpPr>
              <a:spLocks noChangeShapeType="1"/>
            </p:cNvSpPr>
            <p:nvPr/>
          </p:nvSpPr>
          <p:spPr bwMode="auto">
            <a:xfrm flipH="1">
              <a:off x="4289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88" name="Line 368"/>
            <p:cNvSpPr>
              <a:spLocks noChangeShapeType="1"/>
            </p:cNvSpPr>
            <p:nvPr/>
          </p:nvSpPr>
          <p:spPr bwMode="auto">
            <a:xfrm flipH="1">
              <a:off x="4309" y="2661"/>
              <a:ext cx="12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89" name="Line 369"/>
            <p:cNvSpPr>
              <a:spLocks noChangeShapeType="1"/>
            </p:cNvSpPr>
            <p:nvPr/>
          </p:nvSpPr>
          <p:spPr bwMode="auto">
            <a:xfrm flipH="1">
              <a:off x="4328" y="2661"/>
              <a:ext cx="1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90" name="Line 370"/>
            <p:cNvSpPr>
              <a:spLocks noChangeShapeType="1"/>
            </p:cNvSpPr>
            <p:nvPr/>
          </p:nvSpPr>
          <p:spPr bwMode="auto">
            <a:xfrm flipH="1">
              <a:off x="4347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91" name="Line 371"/>
            <p:cNvSpPr>
              <a:spLocks noChangeShapeType="1"/>
            </p:cNvSpPr>
            <p:nvPr/>
          </p:nvSpPr>
          <p:spPr bwMode="auto">
            <a:xfrm>
              <a:off x="4370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92" name="Line 372"/>
            <p:cNvSpPr>
              <a:spLocks noChangeShapeType="1"/>
            </p:cNvSpPr>
            <p:nvPr/>
          </p:nvSpPr>
          <p:spPr bwMode="auto">
            <a:xfrm>
              <a:off x="4387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93" name="Line 373"/>
            <p:cNvSpPr>
              <a:spLocks noChangeShapeType="1"/>
            </p:cNvSpPr>
            <p:nvPr/>
          </p:nvSpPr>
          <p:spPr bwMode="auto">
            <a:xfrm>
              <a:off x="440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94" name="Line 374"/>
            <p:cNvSpPr>
              <a:spLocks noChangeShapeType="1"/>
            </p:cNvSpPr>
            <p:nvPr/>
          </p:nvSpPr>
          <p:spPr bwMode="auto">
            <a:xfrm>
              <a:off x="4425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95" name="Line 375"/>
            <p:cNvSpPr>
              <a:spLocks noChangeShapeType="1"/>
            </p:cNvSpPr>
            <p:nvPr/>
          </p:nvSpPr>
          <p:spPr bwMode="auto">
            <a:xfrm>
              <a:off x="4444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96" name="Line 376"/>
            <p:cNvSpPr>
              <a:spLocks noChangeShapeType="1"/>
            </p:cNvSpPr>
            <p:nvPr/>
          </p:nvSpPr>
          <p:spPr bwMode="auto">
            <a:xfrm>
              <a:off x="4461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97" name="Line 377"/>
            <p:cNvSpPr>
              <a:spLocks noChangeShapeType="1"/>
            </p:cNvSpPr>
            <p:nvPr/>
          </p:nvSpPr>
          <p:spPr bwMode="auto">
            <a:xfrm>
              <a:off x="4508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98" name="Line 378"/>
            <p:cNvSpPr>
              <a:spLocks noChangeShapeType="1"/>
            </p:cNvSpPr>
            <p:nvPr/>
          </p:nvSpPr>
          <p:spPr bwMode="auto">
            <a:xfrm>
              <a:off x="4510" y="2669"/>
              <a:ext cx="4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699" name="Line 379"/>
            <p:cNvSpPr>
              <a:spLocks noChangeShapeType="1"/>
            </p:cNvSpPr>
            <p:nvPr/>
          </p:nvSpPr>
          <p:spPr bwMode="auto">
            <a:xfrm>
              <a:off x="4513" y="2684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00" name="Line 380"/>
            <p:cNvSpPr>
              <a:spLocks noChangeShapeType="1"/>
            </p:cNvSpPr>
            <p:nvPr/>
          </p:nvSpPr>
          <p:spPr bwMode="auto">
            <a:xfrm>
              <a:off x="451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01" name="Line 381"/>
            <p:cNvSpPr>
              <a:spLocks noChangeShapeType="1"/>
            </p:cNvSpPr>
            <p:nvPr/>
          </p:nvSpPr>
          <p:spPr bwMode="auto">
            <a:xfrm>
              <a:off x="4518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02" name="Line 382"/>
            <p:cNvSpPr>
              <a:spLocks noChangeShapeType="1"/>
            </p:cNvSpPr>
            <p:nvPr/>
          </p:nvSpPr>
          <p:spPr bwMode="auto">
            <a:xfrm>
              <a:off x="4504" y="2661"/>
              <a:ext cx="7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03" name="Line 383"/>
            <p:cNvSpPr>
              <a:spLocks noChangeShapeType="1"/>
            </p:cNvSpPr>
            <p:nvPr/>
          </p:nvSpPr>
          <p:spPr bwMode="auto">
            <a:xfrm>
              <a:off x="4525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04" name="Line 384"/>
            <p:cNvSpPr>
              <a:spLocks noChangeShapeType="1"/>
            </p:cNvSpPr>
            <p:nvPr/>
          </p:nvSpPr>
          <p:spPr bwMode="auto">
            <a:xfrm>
              <a:off x="4544" y="2661"/>
              <a:ext cx="4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05" name="Line 385"/>
            <p:cNvSpPr>
              <a:spLocks noChangeShapeType="1"/>
            </p:cNvSpPr>
            <p:nvPr/>
          </p:nvSpPr>
          <p:spPr bwMode="auto">
            <a:xfrm>
              <a:off x="4561" y="2661"/>
              <a:ext cx="8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06" name="Line 386"/>
            <p:cNvSpPr>
              <a:spLocks noChangeShapeType="1"/>
            </p:cNvSpPr>
            <p:nvPr/>
          </p:nvSpPr>
          <p:spPr bwMode="auto">
            <a:xfrm flipH="1">
              <a:off x="4766" y="2668"/>
              <a:ext cx="24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07" name="Line 387"/>
            <p:cNvSpPr>
              <a:spLocks noChangeShapeType="1"/>
            </p:cNvSpPr>
            <p:nvPr/>
          </p:nvSpPr>
          <p:spPr bwMode="auto">
            <a:xfrm flipH="1">
              <a:off x="4788" y="2668"/>
              <a:ext cx="20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08" name="Line 388"/>
            <p:cNvSpPr>
              <a:spLocks noChangeShapeType="1"/>
            </p:cNvSpPr>
            <p:nvPr/>
          </p:nvSpPr>
          <p:spPr bwMode="auto">
            <a:xfrm flipH="1">
              <a:off x="4807" y="2668"/>
              <a:ext cx="19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09" name="Line 389"/>
            <p:cNvSpPr>
              <a:spLocks noChangeShapeType="1"/>
            </p:cNvSpPr>
            <p:nvPr/>
          </p:nvSpPr>
          <p:spPr bwMode="auto">
            <a:xfrm flipH="1">
              <a:off x="4831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10" name="Line 390"/>
            <p:cNvSpPr>
              <a:spLocks noChangeShapeType="1"/>
            </p:cNvSpPr>
            <p:nvPr/>
          </p:nvSpPr>
          <p:spPr bwMode="auto">
            <a:xfrm flipH="1">
              <a:off x="4849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11" name="Line 391"/>
            <p:cNvSpPr>
              <a:spLocks noChangeShapeType="1"/>
            </p:cNvSpPr>
            <p:nvPr/>
          </p:nvSpPr>
          <p:spPr bwMode="auto">
            <a:xfrm flipH="1">
              <a:off x="4869" y="2668"/>
              <a:ext cx="1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12" name="Line 392"/>
            <p:cNvSpPr>
              <a:spLocks noChangeShapeType="1"/>
            </p:cNvSpPr>
            <p:nvPr/>
          </p:nvSpPr>
          <p:spPr bwMode="auto">
            <a:xfrm flipH="1">
              <a:off x="4888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13" name="Line 393"/>
            <p:cNvSpPr>
              <a:spLocks noChangeShapeType="1"/>
            </p:cNvSpPr>
            <p:nvPr/>
          </p:nvSpPr>
          <p:spPr bwMode="auto">
            <a:xfrm flipH="1">
              <a:off x="4906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14" name="Line 394"/>
            <p:cNvSpPr>
              <a:spLocks noChangeShapeType="1"/>
            </p:cNvSpPr>
            <p:nvPr/>
          </p:nvSpPr>
          <p:spPr bwMode="auto">
            <a:xfrm>
              <a:off x="4928" y="2668"/>
              <a:ext cx="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15" name="Line 395"/>
            <p:cNvSpPr>
              <a:spLocks noChangeShapeType="1"/>
            </p:cNvSpPr>
            <p:nvPr/>
          </p:nvSpPr>
          <p:spPr bwMode="auto">
            <a:xfrm>
              <a:off x="4947" y="2668"/>
              <a:ext cx="1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12716" name="Group 396"/>
            <p:cNvGrpSpPr>
              <a:grpSpLocks/>
            </p:cNvGrpSpPr>
            <p:nvPr/>
          </p:nvGrpSpPr>
          <p:grpSpPr bwMode="auto">
            <a:xfrm>
              <a:off x="3825" y="2735"/>
              <a:ext cx="1109" cy="139"/>
              <a:chOff x="3825" y="2735"/>
              <a:chExt cx="1109" cy="139"/>
            </a:xfrm>
          </p:grpSpPr>
          <p:sp>
            <p:nvSpPr>
              <p:cNvPr id="312717" name="Line 397"/>
              <p:cNvSpPr>
                <a:spLocks noChangeShapeType="1"/>
              </p:cNvSpPr>
              <p:nvPr/>
            </p:nvSpPr>
            <p:spPr bwMode="auto">
              <a:xfrm flipV="1">
                <a:off x="4934" y="2735"/>
                <a:ext cx="0" cy="139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718" name="Line 398"/>
              <p:cNvSpPr>
                <a:spLocks noChangeShapeType="1"/>
              </p:cNvSpPr>
              <p:nvPr/>
            </p:nvSpPr>
            <p:spPr bwMode="auto">
              <a:xfrm>
                <a:off x="3832" y="2872"/>
                <a:ext cx="519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719" name="Line 399"/>
              <p:cNvSpPr>
                <a:spLocks noChangeShapeType="1"/>
              </p:cNvSpPr>
              <p:nvPr/>
            </p:nvSpPr>
            <p:spPr bwMode="auto">
              <a:xfrm>
                <a:off x="382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720" name="Line 400"/>
              <p:cNvSpPr>
                <a:spLocks noChangeShapeType="1"/>
              </p:cNvSpPr>
              <p:nvPr/>
            </p:nvSpPr>
            <p:spPr bwMode="auto">
              <a:xfrm>
                <a:off x="435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721" name="Line 401"/>
              <p:cNvSpPr>
                <a:spLocks noChangeShapeType="1"/>
              </p:cNvSpPr>
              <p:nvPr/>
            </p:nvSpPr>
            <p:spPr bwMode="auto">
              <a:xfrm>
                <a:off x="4349" y="2870"/>
                <a:ext cx="572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12722" name="Line 402"/>
            <p:cNvSpPr>
              <a:spLocks noChangeShapeType="1"/>
            </p:cNvSpPr>
            <p:nvPr/>
          </p:nvSpPr>
          <p:spPr bwMode="auto">
            <a:xfrm>
              <a:off x="4775" y="2721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2723" name="Group 403"/>
          <p:cNvGrpSpPr>
            <a:grpSpLocks/>
          </p:cNvGrpSpPr>
          <p:nvPr/>
        </p:nvGrpSpPr>
        <p:grpSpPr bwMode="auto">
          <a:xfrm>
            <a:off x="1752600" y="3962400"/>
            <a:ext cx="1676400" cy="762000"/>
            <a:chOff x="3673" y="2251"/>
            <a:chExt cx="1466" cy="623"/>
          </a:xfrm>
        </p:grpSpPr>
        <p:sp>
          <p:nvSpPr>
            <p:cNvPr id="312724" name="AutoShape 404"/>
            <p:cNvSpPr>
              <a:spLocks noChangeArrowheads="1"/>
            </p:cNvSpPr>
            <p:nvPr/>
          </p:nvSpPr>
          <p:spPr bwMode="auto">
            <a:xfrm>
              <a:off x="3719" y="2251"/>
              <a:ext cx="303" cy="252"/>
            </a:xfrm>
            <a:prstGeom prst="roundRect">
              <a:avLst>
                <a:gd name="adj" fmla="val 12458"/>
              </a:avLst>
            </a:prstGeom>
            <a:solidFill>
              <a:srgbClr val="FFFF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25" name="AutoShape 405"/>
            <p:cNvSpPr>
              <a:spLocks noChangeArrowheads="1"/>
            </p:cNvSpPr>
            <p:nvPr/>
          </p:nvSpPr>
          <p:spPr bwMode="auto">
            <a:xfrm>
              <a:off x="3753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FDE3BA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26" name="Line 406"/>
            <p:cNvSpPr>
              <a:spLocks noChangeShapeType="1"/>
            </p:cNvSpPr>
            <p:nvPr/>
          </p:nvSpPr>
          <p:spPr bwMode="auto">
            <a:xfrm>
              <a:off x="3788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27" name="Line 407"/>
            <p:cNvSpPr>
              <a:spLocks noChangeShapeType="1"/>
            </p:cNvSpPr>
            <p:nvPr/>
          </p:nvSpPr>
          <p:spPr bwMode="auto">
            <a:xfrm>
              <a:off x="3955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28" name="Rectangle 408"/>
            <p:cNvSpPr>
              <a:spLocks noChangeArrowheads="1"/>
            </p:cNvSpPr>
            <p:nvPr/>
          </p:nvSpPr>
          <p:spPr bwMode="auto">
            <a:xfrm>
              <a:off x="3701" y="2541"/>
              <a:ext cx="339" cy="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29" name="Line 409"/>
            <p:cNvSpPr>
              <a:spLocks noChangeShapeType="1"/>
            </p:cNvSpPr>
            <p:nvPr/>
          </p:nvSpPr>
          <p:spPr bwMode="auto">
            <a:xfrm>
              <a:off x="371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30" name="Line 410"/>
            <p:cNvSpPr>
              <a:spLocks noChangeShapeType="1"/>
            </p:cNvSpPr>
            <p:nvPr/>
          </p:nvSpPr>
          <p:spPr bwMode="auto">
            <a:xfrm>
              <a:off x="37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31" name="Line 411"/>
            <p:cNvSpPr>
              <a:spLocks noChangeShapeType="1"/>
            </p:cNvSpPr>
            <p:nvPr/>
          </p:nvSpPr>
          <p:spPr bwMode="auto">
            <a:xfrm>
              <a:off x="37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32" name="Line 412"/>
            <p:cNvSpPr>
              <a:spLocks noChangeShapeType="1"/>
            </p:cNvSpPr>
            <p:nvPr/>
          </p:nvSpPr>
          <p:spPr bwMode="auto">
            <a:xfrm>
              <a:off x="374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33" name="Line 413"/>
            <p:cNvSpPr>
              <a:spLocks noChangeShapeType="1"/>
            </p:cNvSpPr>
            <p:nvPr/>
          </p:nvSpPr>
          <p:spPr bwMode="auto">
            <a:xfrm>
              <a:off x="375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34" name="Line 414"/>
            <p:cNvSpPr>
              <a:spLocks noChangeShapeType="1"/>
            </p:cNvSpPr>
            <p:nvPr/>
          </p:nvSpPr>
          <p:spPr bwMode="auto">
            <a:xfrm>
              <a:off x="376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35" name="Line 415"/>
            <p:cNvSpPr>
              <a:spLocks noChangeShapeType="1"/>
            </p:cNvSpPr>
            <p:nvPr/>
          </p:nvSpPr>
          <p:spPr bwMode="auto">
            <a:xfrm>
              <a:off x="377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36" name="Line 416"/>
            <p:cNvSpPr>
              <a:spLocks noChangeShapeType="1"/>
            </p:cNvSpPr>
            <p:nvPr/>
          </p:nvSpPr>
          <p:spPr bwMode="auto">
            <a:xfrm>
              <a:off x="3780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37" name="Line 417"/>
            <p:cNvSpPr>
              <a:spLocks noChangeShapeType="1"/>
            </p:cNvSpPr>
            <p:nvPr/>
          </p:nvSpPr>
          <p:spPr bwMode="auto">
            <a:xfrm>
              <a:off x="378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38" name="Line 418"/>
            <p:cNvSpPr>
              <a:spLocks noChangeShapeType="1"/>
            </p:cNvSpPr>
            <p:nvPr/>
          </p:nvSpPr>
          <p:spPr bwMode="auto">
            <a:xfrm>
              <a:off x="37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39" name="Line 419"/>
            <p:cNvSpPr>
              <a:spLocks noChangeShapeType="1"/>
            </p:cNvSpPr>
            <p:nvPr/>
          </p:nvSpPr>
          <p:spPr bwMode="auto">
            <a:xfrm>
              <a:off x="380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40" name="Line 420"/>
            <p:cNvSpPr>
              <a:spLocks noChangeShapeType="1"/>
            </p:cNvSpPr>
            <p:nvPr/>
          </p:nvSpPr>
          <p:spPr bwMode="auto">
            <a:xfrm>
              <a:off x="381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41" name="Line 421"/>
            <p:cNvSpPr>
              <a:spLocks noChangeShapeType="1"/>
            </p:cNvSpPr>
            <p:nvPr/>
          </p:nvSpPr>
          <p:spPr bwMode="auto">
            <a:xfrm>
              <a:off x="382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42" name="Line 422"/>
            <p:cNvSpPr>
              <a:spLocks noChangeShapeType="1"/>
            </p:cNvSpPr>
            <p:nvPr/>
          </p:nvSpPr>
          <p:spPr bwMode="auto">
            <a:xfrm>
              <a:off x="383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43" name="Line 423"/>
            <p:cNvSpPr>
              <a:spLocks noChangeShapeType="1"/>
            </p:cNvSpPr>
            <p:nvPr/>
          </p:nvSpPr>
          <p:spPr bwMode="auto">
            <a:xfrm>
              <a:off x="384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44" name="Line 424"/>
            <p:cNvSpPr>
              <a:spLocks noChangeShapeType="1"/>
            </p:cNvSpPr>
            <p:nvPr/>
          </p:nvSpPr>
          <p:spPr bwMode="auto">
            <a:xfrm>
              <a:off x="385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45" name="Line 425"/>
            <p:cNvSpPr>
              <a:spLocks noChangeShapeType="1"/>
            </p:cNvSpPr>
            <p:nvPr/>
          </p:nvSpPr>
          <p:spPr bwMode="auto">
            <a:xfrm>
              <a:off x="385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46" name="Line 426"/>
            <p:cNvSpPr>
              <a:spLocks noChangeShapeType="1"/>
            </p:cNvSpPr>
            <p:nvPr/>
          </p:nvSpPr>
          <p:spPr bwMode="auto">
            <a:xfrm>
              <a:off x="3868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47" name="Line 427"/>
            <p:cNvSpPr>
              <a:spLocks noChangeShapeType="1"/>
            </p:cNvSpPr>
            <p:nvPr/>
          </p:nvSpPr>
          <p:spPr bwMode="auto">
            <a:xfrm>
              <a:off x="387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48" name="Rectangle 428"/>
            <p:cNvSpPr>
              <a:spLocks noChangeArrowheads="1"/>
            </p:cNvSpPr>
            <p:nvPr/>
          </p:nvSpPr>
          <p:spPr bwMode="auto">
            <a:xfrm>
              <a:off x="3956" y="2565"/>
              <a:ext cx="30" cy="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49" name="Rectangle 429"/>
            <p:cNvSpPr>
              <a:spLocks noChangeArrowheads="1"/>
            </p:cNvSpPr>
            <p:nvPr/>
          </p:nvSpPr>
          <p:spPr bwMode="auto">
            <a:xfrm>
              <a:off x="3920" y="256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50" name="Rectangle 430"/>
            <p:cNvSpPr>
              <a:spLocks noChangeArrowheads="1"/>
            </p:cNvSpPr>
            <p:nvPr/>
          </p:nvSpPr>
          <p:spPr bwMode="auto">
            <a:xfrm>
              <a:off x="3956" y="2596"/>
              <a:ext cx="30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51" name="Rectangle 431"/>
            <p:cNvSpPr>
              <a:spLocks noChangeArrowheads="1"/>
            </p:cNvSpPr>
            <p:nvPr/>
          </p:nvSpPr>
          <p:spPr bwMode="auto">
            <a:xfrm>
              <a:off x="3920" y="259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52" name="Rectangle 432"/>
            <p:cNvSpPr>
              <a:spLocks noChangeArrowheads="1"/>
            </p:cNvSpPr>
            <p:nvPr/>
          </p:nvSpPr>
          <p:spPr bwMode="auto">
            <a:xfrm>
              <a:off x="3849" y="2491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53" name="Rectangle 433"/>
            <p:cNvSpPr>
              <a:spLocks noChangeArrowheads="1"/>
            </p:cNvSpPr>
            <p:nvPr/>
          </p:nvSpPr>
          <p:spPr bwMode="auto">
            <a:xfrm>
              <a:off x="3804" y="2297"/>
              <a:ext cx="133" cy="12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54" name="Rectangle 434"/>
            <p:cNvSpPr>
              <a:spLocks noChangeArrowheads="1"/>
            </p:cNvSpPr>
            <p:nvPr/>
          </p:nvSpPr>
          <p:spPr bwMode="auto">
            <a:xfrm>
              <a:off x="380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55" name="Rectangle 435"/>
            <p:cNvSpPr>
              <a:spLocks noChangeArrowheads="1"/>
            </p:cNvSpPr>
            <p:nvPr/>
          </p:nvSpPr>
          <p:spPr bwMode="auto">
            <a:xfrm>
              <a:off x="3849" y="2362"/>
              <a:ext cx="134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56" name="Rectangle 436"/>
            <p:cNvSpPr>
              <a:spLocks noChangeArrowheads="1"/>
            </p:cNvSpPr>
            <p:nvPr/>
          </p:nvSpPr>
          <p:spPr bwMode="auto">
            <a:xfrm>
              <a:off x="3894" y="2402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57" name="AutoShape 437"/>
            <p:cNvSpPr>
              <a:spLocks noChangeArrowheads="1"/>
            </p:cNvSpPr>
            <p:nvPr/>
          </p:nvSpPr>
          <p:spPr bwMode="auto">
            <a:xfrm>
              <a:off x="4247" y="2251"/>
              <a:ext cx="304" cy="252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58" name="AutoShape 438"/>
            <p:cNvSpPr>
              <a:spLocks noChangeArrowheads="1"/>
            </p:cNvSpPr>
            <p:nvPr/>
          </p:nvSpPr>
          <p:spPr bwMode="auto">
            <a:xfrm>
              <a:off x="4282" y="228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59" name="Line 439"/>
            <p:cNvSpPr>
              <a:spLocks noChangeShapeType="1"/>
            </p:cNvSpPr>
            <p:nvPr/>
          </p:nvSpPr>
          <p:spPr bwMode="auto">
            <a:xfrm>
              <a:off x="4317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60" name="Line 440"/>
            <p:cNvSpPr>
              <a:spLocks noChangeShapeType="1"/>
            </p:cNvSpPr>
            <p:nvPr/>
          </p:nvSpPr>
          <p:spPr bwMode="auto">
            <a:xfrm>
              <a:off x="4483" y="251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61" name="Rectangle 441"/>
            <p:cNvSpPr>
              <a:spLocks noChangeArrowheads="1"/>
            </p:cNvSpPr>
            <p:nvPr/>
          </p:nvSpPr>
          <p:spPr bwMode="auto">
            <a:xfrm>
              <a:off x="4229" y="2541"/>
              <a:ext cx="339" cy="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62" name="Line 442"/>
            <p:cNvSpPr>
              <a:spLocks noChangeShapeType="1"/>
            </p:cNvSpPr>
            <p:nvPr/>
          </p:nvSpPr>
          <p:spPr bwMode="auto">
            <a:xfrm>
              <a:off x="424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63" name="Line 443"/>
            <p:cNvSpPr>
              <a:spLocks noChangeShapeType="1"/>
            </p:cNvSpPr>
            <p:nvPr/>
          </p:nvSpPr>
          <p:spPr bwMode="auto">
            <a:xfrm>
              <a:off x="425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64" name="Line 444"/>
            <p:cNvSpPr>
              <a:spLocks noChangeShapeType="1"/>
            </p:cNvSpPr>
            <p:nvPr/>
          </p:nvSpPr>
          <p:spPr bwMode="auto">
            <a:xfrm>
              <a:off x="426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65" name="Line 445"/>
            <p:cNvSpPr>
              <a:spLocks noChangeShapeType="1"/>
            </p:cNvSpPr>
            <p:nvPr/>
          </p:nvSpPr>
          <p:spPr bwMode="auto">
            <a:xfrm>
              <a:off x="4273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66" name="Line 446"/>
            <p:cNvSpPr>
              <a:spLocks noChangeShapeType="1"/>
            </p:cNvSpPr>
            <p:nvPr/>
          </p:nvSpPr>
          <p:spPr bwMode="auto">
            <a:xfrm>
              <a:off x="428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67" name="Line 447"/>
            <p:cNvSpPr>
              <a:spLocks noChangeShapeType="1"/>
            </p:cNvSpPr>
            <p:nvPr/>
          </p:nvSpPr>
          <p:spPr bwMode="auto">
            <a:xfrm>
              <a:off x="429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68" name="Line 448"/>
            <p:cNvSpPr>
              <a:spLocks noChangeShapeType="1"/>
            </p:cNvSpPr>
            <p:nvPr/>
          </p:nvSpPr>
          <p:spPr bwMode="auto">
            <a:xfrm>
              <a:off x="429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69" name="Line 449"/>
            <p:cNvSpPr>
              <a:spLocks noChangeShapeType="1"/>
            </p:cNvSpPr>
            <p:nvPr/>
          </p:nvSpPr>
          <p:spPr bwMode="auto">
            <a:xfrm>
              <a:off x="430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70" name="Line 450"/>
            <p:cNvSpPr>
              <a:spLocks noChangeShapeType="1"/>
            </p:cNvSpPr>
            <p:nvPr/>
          </p:nvSpPr>
          <p:spPr bwMode="auto">
            <a:xfrm>
              <a:off x="431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71" name="Line 451"/>
            <p:cNvSpPr>
              <a:spLocks noChangeShapeType="1"/>
            </p:cNvSpPr>
            <p:nvPr/>
          </p:nvSpPr>
          <p:spPr bwMode="auto">
            <a:xfrm>
              <a:off x="4326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72" name="Line 452"/>
            <p:cNvSpPr>
              <a:spLocks noChangeShapeType="1"/>
            </p:cNvSpPr>
            <p:nvPr/>
          </p:nvSpPr>
          <p:spPr bwMode="auto">
            <a:xfrm>
              <a:off x="4334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73" name="Line 453"/>
            <p:cNvSpPr>
              <a:spLocks noChangeShapeType="1"/>
            </p:cNvSpPr>
            <p:nvPr/>
          </p:nvSpPr>
          <p:spPr bwMode="auto">
            <a:xfrm>
              <a:off x="434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74" name="Line 454"/>
            <p:cNvSpPr>
              <a:spLocks noChangeShapeType="1"/>
            </p:cNvSpPr>
            <p:nvPr/>
          </p:nvSpPr>
          <p:spPr bwMode="auto">
            <a:xfrm>
              <a:off x="4352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75" name="Line 455"/>
            <p:cNvSpPr>
              <a:spLocks noChangeShapeType="1"/>
            </p:cNvSpPr>
            <p:nvPr/>
          </p:nvSpPr>
          <p:spPr bwMode="auto">
            <a:xfrm>
              <a:off x="436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76" name="Line 456"/>
            <p:cNvSpPr>
              <a:spLocks noChangeShapeType="1"/>
            </p:cNvSpPr>
            <p:nvPr/>
          </p:nvSpPr>
          <p:spPr bwMode="auto">
            <a:xfrm>
              <a:off x="4371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77" name="Line 457"/>
            <p:cNvSpPr>
              <a:spLocks noChangeShapeType="1"/>
            </p:cNvSpPr>
            <p:nvPr/>
          </p:nvSpPr>
          <p:spPr bwMode="auto">
            <a:xfrm>
              <a:off x="4379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78" name="Line 458"/>
            <p:cNvSpPr>
              <a:spLocks noChangeShapeType="1"/>
            </p:cNvSpPr>
            <p:nvPr/>
          </p:nvSpPr>
          <p:spPr bwMode="auto">
            <a:xfrm>
              <a:off x="438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79" name="Line 459"/>
            <p:cNvSpPr>
              <a:spLocks noChangeShapeType="1"/>
            </p:cNvSpPr>
            <p:nvPr/>
          </p:nvSpPr>
          <p:spPr bwMode="auto">
            <a:xfrm>
              <a:off x="4397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80" name="Line 460"/>
            <p:cNvSpPr>
              <a:spLocks noChangeShapeType="1"/>
            </p:cNvSpPr>
            <p:nvPr/>
          </p:nvSpPr>
          <p:spPr bwMode="auto">
            <a:xfrm>
              <a:off x="4405" y="259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81" name="Rectangle 461"/>
            <p:cNvSpPr>
              <a:spLocks noChangeArrowheads="1"/>
            </p:cNvSpPr>
            <p:nvPr/>
          </p:nvSpPr>
          <p:spPr bwMode="auto">
            <a:xfrm>
              <a:off x="4484" y="2565"/>
              <a:ext cx="31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82" name="Rectangle 462"/>
            <p:cNvSpPr>
              <a:spLocks noChangeArrowheads="1"/>
            </p:cNvSpPr>
            <p:nvPr/>
          </p:nvSpPr>
          <p:spPr bwMode="auto">
            <a:xfrm>
              <a:off x="4449" y="256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83" name="Rectangle 463"/>
            <p:cNvSpPr>
              <a:spLocks noChangeArrowheads="1"/>
            </p:cNvSpPr>
            <p:nvPr/>
          </p:nvSpPr>
          <p:spPr bwMode="auto">
            <a:xfrm>
              <a:off x="4484" y="2596"/>
              <a:ext cx="31" cy="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84" name="Rectangle 464"/>
            <p:cNvSpPr>
              <a:spLocks noChangeArrowheads="1"/>
            </p:cNvSpPr>
            <p:nvPr/>
          </p:nvSpPr>
          <p:spPr bwMode="auto">
            <a:xfrm>
              <a:off x="4449" y="2598"/>
              <a:ext cx="102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85" name="Rectangle 465"/>
            <p:cNvSpPr>
              <a:spLocks noChangeArrowheads="1"/>
            </p:cNvSpPr>
            <p:nvPr/>
          </p:nvSpPr>
          <p:spPr bwMode="auto">
            <a:xfrm>
              <a:off x="4377" y="2491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86" name="Rectangle 466"/>
            <p:cNvSpPr>
              <a:spLocks noChangeArrowheads="1"/>
            </p:cNvSpPr>
            <p:nvPr/>
          </p:nvSpPr>
          <p:spPr bwMode="auto">
            <a:xfrm>
              <a:off x="4286" y="2297"/>
              <a:ext cx="133" cy="125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87" name="Rectangle 467"/>
            <p:cNvSpPr>
              <a:spLocks noChangeArrowheads="1"/>
            </p:cNvSpPr>
            <p:nvPr/>
          </p:nvSpPr>
          <p:spPr bwMode="auto">
            <a:xfrm>
              <a:off x="4332" y="235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88" name="Rectangle 468"/>
            <p:cNvSpPr>
              <a:spLocks noChangeArrowheads="1"/>
            </p:cNvSpPr>
            <p:nvPr/>
          </p:nvSpPr>
          <p:spPr bwMode="auto">
            <a:xfrm>
              <a:off x="4378" y="2362"/>
              <a:ext cx="133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89" name="Rectangle 469"/>
            <p:cNvSpPr>
              <a:spLocks noChangeArrowheads="1"/>
            </p:cNvSpPr>
            <p:nvPr/>
          </p:nvSpPr>
          <p:spPr bwMode="auto">
            <a:xfrm>
              <a:off x="4423" y="2402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90" name="AutoShape 470"/>
            <p:cNvSpPr>
              <a:spLocks noChangeArrowheads="1"/>
            </p:cNvSpPr>
            <p:nvPr/>
          </p:nvSpPr>
          <p:spPr bwMode="auto">
            <a:xfrm>
              <a:off x="4788" y="2257"/>
              <a:ext cx="304" cy="253"/>
            </a:xfrm>
            <a:prstGeom prst="roundRect">
              <a:avLst>
                <a:gd name="adj" fmla="val 12458"/>
              </a:avLst>
            </a:prstGeom>
            <a:solidFill>
              <a:srgbClr val="00FF00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91" name="AutoShape 471"/>
            <p:cNvSpPr>
              <a:spLocks noChangeArrowheads="1"/>
            </p:cNvSpPr>
            <p:nvPr/>
          </p:nvSpPr>
          <p:spPr bwMode="auto">
            <a:xfrm>
              <a:off x="4824" y="2288"/>
              <a:ext cx="231" cy="191"/>
            </a:xfrm>
            <a:prstGeom prst="roundRect">
              <a:avLst>
                <a:gd name="adj" fmla="val 12458"/>
              </a:avLst>
            </a:prstGeom>
            <a:solidFill>
              <a:srgbClr val="0000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92" name="Line 472"/>
            <p:cNvSpPr>
              <a:spLocks noChangeShapeType="1"/>
            </p:cNvSpPr>
            <p:nvPr/>
          </p:nvSpPr>
          <p:spPr bwMode="auto">
            <a:xfrm>
              <a:off x="4857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93" name="Line 473"/>
            <p:cNvSpPr>
              <a:spLocks noChangeShapeType="1"/>
            </p:cNvSpPr>
            <p:nvPr/>
          </p:nvSpPr>
          <p:spPr bwMode="auto">
            <a:xfrm>
              <a:off x="5024" y="2521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94" name="Rectangle 474"/>
            <p:cNvSpPr>
              <a:spLocks noChangeArrowheads="1"/>
            </p:cNvSpPr>
            <p:nvPr/>
          </p:nvSpPr>
          <p:spPr bwMode="auto">
            <a:xfrm>
              <a:off x="4771" y="2546"/>
              <a:ext cx="338" cy="8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95" name="Line 475"/>
            <p:cNvSpPr>
              <a:spLocks noChangeShapeType="1"/>
            </p:cNvSpPr>
            <p:nvPr/>
          </p:nvSpPr>
          <p:spPr bwMode="auto">
            <a:xfrm>
              <a:off x="478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96" name="Line 476"/>
            <p:cNvSpPr>
              <a:spLocks noChangeShapeType="1"/>
            </p:cNvSpPr>
            <p:nvPr/>
          </p:nvSpPr>
          <p:spPr bwMode="auto">
            <a:xfrm>
              <a:off x="479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97" name="Line 477"/>
            <p:cNvSpPr>
              <a:spLocks noChangeShapeType="1"/>
            </p:cNvSpPr>
            <p:nvPr/>
          </p:nvSpPr>
          <p:spPr bwMode="auto">
            <a:xfrm>
              <a:off x="480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98" name="Line 478"/>
            <p:cNvSpPr>
              <a:spLocks noChangeShapeType="1"/>
            </p:cNvSpPr>
            <p:nvPr/>
          </p:nvSpPr>
          <p:spPr bwMode="auto">
            <a:xfrm>
              <a:off x="481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799" name="Line 479"/>
            <p:cNvSpPr>
              <a:spLocks noChangeShapeType="1"/>
            </p:cNvSpPr>
            <p:nvPr/>
          </p:nvSpPr>
          <p:spPr bwMode="auto">
            <a:xfrm>
              <a:off x="482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00" name="Line 480"/>
            <p:cNvSpPr>
              <a:spLocks noChangeShapeType="1"/>
            </p:cNvSpPr>
            <p:nvPr/>
          </p:nvSpPr>
          <p:spPr bwMode="auto">
            <a:xfrm>
              <a:off x="483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01" name="Line 481"/>
            <p:cNvSpPr>
              <a:spLocks noChangeShapeType="1"/>
            </p:cNvSpPr>
            <p:nvPr/>
          </p:nvSpPr>
          <p:spPr bwMode="auto">
            <a:xfrm>
              <a:off x="484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02" name="Line 482"/>
            <p:cNvSpPr>
              <a:spLocks noChangeShapeType="1"/>
            </p:cNvSpPr>
            <p:nvPr/>
          </p:nvSpPr>
          <p:spPr bwMode="auto">
            <a:xfrm>
              <a:off x="4849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03" name="Line 483"/>
            <p:cNvSpPr>
              <a:spLocks noChangeShapeType="1"/>
            </p:cNvSpPr>
            <p:nvPr/>
          </p:nvSpPr>
          <p:spPr bwMode="auto">
            <a:xfrm>
              <a:off x="485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04" name="Line 484"/>
            <p:cNvSpPr>
              <a:spLocks noChangeShapeType="1"/>
            </p:cNvSpPr>
            <p:nvPr/>
          </p:nvSpPr>
          <p:spPr bwMode="auto">
            <a:xfrm>
              <a:off x="486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05" name="Line 485"/>
            <p:cNvSpPr>
              <a:spLocks noChangeShapeType="1"/>
            </p:cNvSpPr>
            <p:nvPr/>
          </p:nvSpPr>
          <p:spPr bwMode="auto">
            <a:xfrm>
              <a:off x="487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06" name="Line 486"/>
            <p:cNvSpPr>
              <a:spLocks noChangeShapeType="1"/>
            </p:cNvSpPr>
            <p:nvPr/>
          </p:nvSpPr>
          <p:spPr bwMode="auto">
            <a:xfrm>
              <a:off x="4884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07" name="Line 487"/>
            <p:cNvSpPr>
              <a:spLocks noChangeShapeType="1"/>
            </p:cNvSpPr>
            <p:nvPr/>
          </p:nvSpPr>
          <p:spPr bwMode="auto">
            <a:xfrm>
              <a:off x="4893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08" name="Line 488"/>
            <p:cNvSpPr>
              <a:spLocks noChangeShapeType="1"/>
            </p:cNvSpPr>
            <p:nvPr/>
          </p:nvSpPr>
          <p:spPr bwMode="auto">
            <a:xfrm>
              <a:off x="4902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09" name="Line 489"/>
            <p:cNvSpPr>
              <a:spLocks noChangeShapeType="1"/>
            </p:cNvSpPr>
            <p:nvPr/>
          </p:nvSpPr>
          <p:spPr bwMode="auto">
            <a:xfrm>
              <a:off x="4911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10" name="Line 490"/>
            <p:cNvSpPr>
              <a:spLocks noChangeShapeType="1"/>
            </p:cNvSpPr>
            <p:nvPr/>
          </p:nvSpPr>
          <p:spPr bwMode="auto">
            <a:xfrm>
              <a:off x="4920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11" name="Line 491"/>
            <p:cNvSpPr>
              <a:spLocks noChangeShapeType="1"/>
            </p:cNvSpPr>
            <p:nvPr/>
          </p:nvSpPr>
          <p:spPr bwMode="auto">
            <a:xfrm>
              <a:off x="4928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12" name="Line 492"/>
            <p:cNvSpPr>
              <a:spLocks noChangeShapeType="1"/>
            </p:cNvSpPr>
            <p:nvPr/>
          </p:nvSpPr>
          <p:spPr bwMode="auto">
            <a:xfrm>
              <a:off x="4937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13" name="Line 493"/>
            <p:cNvSpPr>
              <a:spLocks noChangeShapeType="1"/>
            </p:cNvSpPr>
            <p:nvPr/>
          </p:nvSpPr>
          <p:spPr bwMode="auto">
            <a:xfrm>
              <a:off x="4946" y="2598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14" name="Rectangle 494"/>
            <p:cNvSpPr>
              <a:spLocks noChangeArrowheads="1"/>
            </p:cNvSpPr>
            <p:nvPr/>
          </p:nvSpPr>
          <p:spPr bwMode="auto">
            <a:xfrm>
              <a:off x="5025" y="257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15" name="Rectangle 495"/>
            <p:cNvSpPr>
              <a:spLocks noChangeArrowheads="1"/>
            </p:cNvSpPr>
            <p:nvPr/>
          </p:nvSpPr>
          <p:spPr bwMode="auto">
            <a:xfrm>
              <a:off x="4989" y="2573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16" name="Rectangle 496"/>
            <p:cNvSpPr>
              <a:spLocks noChangeArrowheads="1"/>
            </p:cNvSpPr>
            <p:nvPr/>
          </p:nvSpPr>
          <p:spPr bwMode="auto">
            <a:xfrm>
              <a:off x="5025" y="2601"/>
              <a:ext cx="30" cy="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17" name="Rectangle 497"/>
            <p:cNvSpPr>
              <a:spLocks noChangeArrowheads="1"/>
            </p:cNvSpPr>
            <p:nvPr/>
          </p:nvSpPr>
          <p:spPr bwMode="auto">
            <a:xfrm>
              <a:off x="4989" y="2604"/>
              <a:ext cx="103" cy="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18" name="Freeform 498"/>
            <p:cNvSpPr>
              <a:spLocks/>
            </p:cNvSpPr>
            <p:nvPr/>
          </p:nvSpPr>
          <p:spPr bwMode="auto">
            <a:xfrm>
              <a:off x="4743" y="2653"/>
              <a:ext cx="396" cy="7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6"/>
                </a:cxn>
                <a:cxn ang="0">
                  <a:pos x="0" y="76"/>
                </a:cxn>
                <a:cxn ang="0">
                  <a:pos x="26" y="0"/>
                </a:cxn>
              </a:cxnLst>
              <a:rect l="0" t="0" r="r" b="b"/>
              <a:pathLst>
                <a:path w="396" h="77">
                  <a:moveTo>
                    <a:pt x="26" y="0"/>
                  </a:moveTo>
                  <a:lnTo>
                    <a:pt x="369" y="0"/>
                  </a:lnTo>
                  <a:lnTo>
                    <a:pt x="395" y="76"/>
                  </a:lnTo>
                  <a:lnTo>
                    <a:pt x="0" y="7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819" name="Freeform 499"/>
            <p:cNvSpPr>
              <a:spLocks/>
            </p:cNvSpPr>
            <p:nvPr/>
          </p:nvSpPr>
          <p:spPr bwMode="auto">
            <a:xfrm>
              <a:off x="4743" y="2730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820" name="Line 500"/>
            <p:cNvSpPr>
              <a:spLocks noChangeShapeType="1"/>
            </p:cNvSpPr>
            <p:nvPr/>
          </p:nvSpPr>
          <p:spPr bwMode="auto">
            <a:xfrm>
              <a:off x="5048" y="2660"/>
              <a:ext cx="4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21" name="Line 501"/>
            <p:cNvSpPr>
              <a:spLocks noChangeShapeType="1"/>
            </p:cNvSpPr>
            <p:nvPr/>
          </p:nvSpPr>
          <p:spPr bwMode="auto">
            <a:xfrm>
              <a:off x="5051" y="2676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22" name="Line 502"/>
            <p:cNvSpPr>
              <a:spLocks noChangeShapeType="1"/>
            </p:cNvSpPr>
            <p:nvPr/>
          </p:nvSpPr>
          <p:spPr bwMode="auto">
            <a:xfrm>
              <a:off x="5054" y="2690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23" name="Line 503"/>
            <p:cNvSpPr>
              <a:spLocks noChangeShapeType="1"/>
            </p:cNvSpPr>
            <p:nvPr/>
          </p:nvSpPr>
          <p:spPr bwMode="auto">
            <a:xfrm>
              <a:off x="5057" y="2705"/>
              <a:ext cx="4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24" name="Line 504"/>
            <p:cNvSpPr>
              <a:spLocks noChangeShapeType="1"/>
            </p:cNvSpPr>
            <p:nvPr/>
          </p:nvSpPr>
          <p:spPr bwMode="auto">
            <a:xfrm>
              <a:off x="5088" y="2721"/>
              <a:ext cx="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25" name="Line 505"/>
            <p:cNvSpPr>
              <a:spLocks noChangeShapeType="1"/>
            </p:cNvSpPr>
            <p:nvPr/>
          </p:nvSpPr>
          <p:spPr bwMode="auto">
            <a:xfrm>
              <a:off x="5048" y="2667"/>
              <a:ext cx="0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26" name="Line 506"/>
            <p:cNvSpPr>
              <a:spLocks noChangeShapeType="1"/>
            </p:cNvSpPr>
            <p:nvPr/>
          </p:nvSpPr>
          <p:spPr bwMode="auto">
            <a:xfrm>
              <a:off x="5067" y="2667"/>
              <a:ext cx="3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27" name="Line 507"/>
            <p:cNvSpPr>
              <a:spLocks noChangeShapeType="1"/>
            </p:cNvSpPr>
            <p:nvPr/>
          </p:nvSpPr>
          <p:spPr bwMode="auto">
            <a:xfrm>
              <a:off x="5084" y="2667"/>
              <a:ext cx="4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28" name="Line 508"/>
            <p:cNvSpPr>
              <a:spLocks noChangeShapeType="1"/>
            </p:cNvSpPr>
            <p:nvPr/>
          </p:nvSpPr>
          <p:spPr bwMode="auto">
            <a:xfrm>
              <a:off x="5102" y="2667"/>
              <a:ext cx="9" cy="5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29" name="Rectangle 509"/>
            <p:cNvSpPr>
              <a:spLocks noChangeArrowheads="1"/>
            </p:cNvSpPr>
            <p:nvPr/>
          </p:nvSpPr>
          <p:spPr bwMode="auto">
            <a:xfrm>
              <a:off x="4918" y="2497"/>
              <a:ext cx="45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30" name="Rectangle 510"/>
            <p:cNvSpPr>
              <a:spLocks noChangeArrowheads="1"/>
            </p:cNvSpPr>
            <p:nvPr/>
          </p:nvSpPr>
          <p:spPr bwMode="auto">
            <a:xfrm>
              <a:off x="4826" y="2301"/>
              <a:ext cx="135" cy="12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31" name="Rectangle 511"/>
            <p:cNvSpPr>
              <a:spLocks noChangeArrowheads="1"/>
            </p:cNvSpPr>
            <p:nvPr/>
          </p:nvSpPr>
          <p:spPr bwMode="auto">
            <a:xfrm>
              <a:off x="4872" y="2364"/>
              <a:ext cx="46" cy="28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32" name="Rectangle 512"/>
            <p:cNvSpPr>
              <a:spLocks noChangeArrowheads="1"/>
            </p:cNvSpPr>
            <p:nvPr/>
          </p:nvSpPr>
          <p:spPr bwMode="auto">
            <a:xfrm>
              <a:off x="4905" y="2313"/>
              <a:ext cx="133" cy="8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33" name="Rectangle 513"/>
            <p:cNvSpPr>
              <a:spLocks noChangeArrowheads="1"/>
            </p:cNvSpPr>
            <p:nvPr/>
          </p:nvSpPr>
          <p:spPr bwMode="auto">
            <a:xfrm>
              <a:off x="4964" y="2408"/>
              <a:ext cx="46" cy="29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34" name="Line 514"/>
            <p:cNvSpPr>
              <a:spLocks noChangeShapeType="1"/>
            </p:cNvSpPr>
            <p:nvPr/>
          </p:nvSpPr>
          <p:spPr bwMode="auto">
            <a:xfrm>
              <a:off x="4794" y="2660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35" name="Line 515"/>
            <p:cNvSpPr>
              <a:spLocks noChangeShapeType="1"/>
            </p:cNvSpPr>
            <p:nvPr/>
          </p:nvSpPr>
          <p:spPr bwMode="auto">
            <a:xfrm>
              <a:off x="4789" y="2676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36" name="Line 516"/>
            <p:cNvSpPr>
              <a:spLocks noChangeShapeType="1"/>
            </p:cNvSpPr>
            <p:nvPr/>
          </p:nvSpPr>
          <p:spPr bwMode="auto">
            <a:xfrm>
              <a:off x="4786" y="2690"/>
              <a:ext cx="21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37" name="Line 517"/>
            <p:cNvSpPr>
              <a:spLocks noChangeShapeType="1"/>
            </p:cNvSpPr>
            <p:nvPr/>
          </p:nvSpPr>
          <p:spPr bwMode="auto">
            <a:xfrm>
              <a:off x="4779" y="2705"/>
              <a:ext cx="22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38" name="Line 518"/>
            <p:cNvSpPr>
              <a:spLocks noChangeShapeType="1"/>
            </p:cNvSpPr>
            <p:nvPr/>
          </p:nvSpPr>
          <p:spPr bwMode="auto">
            <a:xfrm>
              <a:off x="4967" y="2667"/>
              <a:ext cx="1" cy="34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39" name="Line 519"/>
            <p:cNvSpPr>
              <a:spLocks noChangeShapeType="1"/>
            </p:cNvSpPr>
            <p:nvPr/>
          </p:nvSpPr>
          <p:spPr bwMode="auto">
            <a:xfrm>
              <a:off x="4985" y="2667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40" name="Line 520"/>
            <p:cNvSpPr>
              <a:spLocks noChangeShapeType="1"/>
            </p:cNvSpPr>
            <p:nvPr/>
          </p:nvSpPr>
          <p:spPr bwMode="auto">
            <a:xfrm>
              <a:off x="5002" y="2667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41" name="Freeform 521"/>
            <p:cNvSpPr>
              <a:spLocks/>
            </p:cNvSpPr>
            <p:nvPr/>
          </p:nvSpPr>
          <p:spPr bwMode="auto">
            <a:xfrm>
              <a:off x="3673" y="2647"/>
              <a:ext cx="397" cy="7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0" y="0"/>
                </a:cxn>
                <a:cxn ang="0">
                  <a:pos x="396" y="77"/>
                </a:cxn>
                <a:cxn ang="0">
                  <a:pos x="0" y="77"/>
                </a:cxn>
                <a:cxn ang="0">
                  <a:pos x="27" y="0"/>
                </a:cxn>
              </a:cxnLst>
              <a:rect l="0" t="0" r="r" b="b"/>
              <a:pathLst>
                <a:path w="397" h="78">
                  <a:moveTo>
                    <a:pt x="27" y="0"/>
                  </a:moveTo>
                  <a:lnTo>
                    <a:pt x="370" y="0"/>
                  </a:lnTo>
                  <a:lnTo>
                    <a:pt x="396" y="77"/>
                  </a:lnTo>
                  <a:lnTo>
                    <a:pt x="0" y="77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842" name="Freeform 522"/>
            <p:cNvSpPr>
              <a:spLocks/>
            </p:cNvSpPr>
            <p:nvPr/>
          </p:nvSpPr>
          <p:spPr bwMode="auto">
            <a:xfrm>
              <a:off x="3673" y="2724"/>
              <a:ext cx="39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6" y="15"/>
                </a:cxn>
                <a:cxn ang="0">
                  <a:pos x="396" y="0"/>
                </a:cxn>
              </a:cxnLst>
              <a:rect l="0" t="0" r="r" b="b"/>
              <a:pathLst>
                <a:path w="397" h="16">
                  <a:moveTo>
                    <a:pt x="0" y="0"/>
                  </a:moveTo>
                  <a:lnTo>
                    <a:pt x="0" y="15"/>
                  </a:lnTo>
                  <a:lnTo>
                    <a:pt x="396" y="15"/>
                  </a:lnTo>
                  <a:lnTo>
                    <a:pt x="39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843" name="Line 523"/>
            <p:cNvSpPr>
              <a:spLocks noChangeShapeType="1"/>
            </p:cNvSpPr>
            <p:nvPr/>
          </p:nvSpPr>
          <p:spPr bwMode="auto">
            <a:xfrm>
              <a:off x="3724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44" name="Line 524"/>
            <p:cNvSpPr>
              <a:spLocks noChangeShapeType="1"/>
            </p:cNvSpPr>
            <p:nvPr/>
          </p:nvSpPr>
          <p:spPr bwMode="auto">
            <a:xfrm>
              <a:off x="3720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45" name="Line 525"/>
            <p:cNvSpPr>
              <a:spLocks noChangeShapeType="1"/>
            </p:cNvSpPr>
            <p:nvPr/>
          </p:nvSpPr>
          <p:spPr bwMode="auto">
            <a:xfrm>
              <a:off x="3715" y="2684"/>
              <a:ext cx="21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46" name="Line 526"/>
            <p:cNvSpPr>
              <a:spLocks noChangeShapeType="1"/>
            </p:cNvSpPr>
            <p:nvPr/>
          </p:nvSpPr>
          <p:spPr bwMode="auto">
            <a:xfrm>
              <a:off x="3710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47" name="Line 527"/>
            <p:cNvSpPr>
              <a:spLocks noChangeShapeType="1"/>
            </p:cNvSpPr>
            <p:nvPr/>
          </p:nvSpPr>
          <p:spPr bwMode="auto">
            <a:xfrm>
              <a:off x="3705" y="2715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48" name="Line 528"/>
            <p:cNvSpPr>
              <a:spLocks noChangeShapeType="1"/>
            </p:cNvSpPr>
            <p:nvPr/>
          </p:nvSpPr>
          <p:spPr bwMode="auto">
            <a:xfrm flipH="1">
              <a:off x="3697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49" name="Line 529"/>
            <p:cNvSpPr>
              <a:spLocks noChangeShapeType="1"/>
            </p:cNvSpPr>
            <p:nvPr/>
          </p:nvSpPr>
          <p:spPr bwMode="auto">
            <a:xfrm flipH="1">
              <a:off x="371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50" name="Line 530"/>
            <p:cNvSpPr>
              <a:spLocks noChangeShapeType="1"/>
            </p:cNvSpPr>
            <p:nvPr/>
          </p:nvSpPr>
          <p:spPr bwMode="auto">
            <a:xfrm flipH="1">
              <a:off x="3738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51" name="Line 531"/>
            <p:cNvSpPr>
              <a:spLocks noChangeShapeType="1"/>
            </p:cNvSpPr>
            <p:nvPr/>
          </p:nvSpPr>
          <p:spPr bwMode="auto">
            <a:xfrm flipH="1">
              <a:off x="3760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52" name="Line 532"/>
            <p:cNvSpPr>
              <a:spLocks noChangeShapeType="1"/>
            </p:cNvSpPr>
            <p:nvPr/>
          </p:nvSpPr>
          <p:spPr bwMode="auto">
            <a:xfrm flipH="1">
              <a:off x="3781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53" name="Line 533"/>
            <p:cNvSpPr>
              <a:spLocks noChangeShapeType="1"/>
            </p:cNvSpPr>
            <p:nvPr/>
          </p:nvSpPr>
          <p:spPr bwMode="auto">
            <a:xfrm flipH="1">
              <a:off x="3799" y="266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54" name="Line 534"/>
            <p:cNvSpPr>
              <a:spLocks noChangeShapeType="1"/>
            </p:cNvSpPr>
            <p:nvPr/>
          </p:nvSpPr>
          <p:spPr bwMode="auto">
            <a:xfrm flipH="1">
              <a:off x="3819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55" name="Line 535"/>
            <p:cNvSpPr>
              <a:spLocks noChangeShapeType="1"/>
            </p:cNvSpPr>
            <p:nvPr/>
          </p:nvSpPr>
          <p:spPr bwMode="auto">
            <a:xfrm flipH="1">
              <a:off x="3836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56" name="Line 536"/>
            <p:cNvSpPr>
              <a:spLocks noChangeShapeType="1"/>
            </p:cNvSpPr>
            <p:nvPr/>
          </p:nvSpPr>
          <p:spPr bwMode="auto">
            <a:xfrm>
              <a:off x="3858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57" name="Line 537"/>
            <p:cNvSpPr>
              <a:spLocks noChangeShapeType="1"/>
            </p:cNvSpPr>
            <p:nvPr/>
          </p:nvSpPr>
          <p:spPr bwMode="auto">
            <a:xfrm>
              <a:off x="3878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58" name="Line 538"/>
            <p:cNvSpPr>
              <a:spLocks noChangeShapeType="1"/>
            </p:cNvSpPr>
            <p:nvPr/>
          </p:nvSpPr>
          <p:spPr bwMode="auto">
            <a:xfrm>
              <a:off x="389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59" name="Line 539"/>
            <p:cNvSpPr>
              <a:spLocks noChangeShapeType="1"/>
            </p:cNvSpPr>
            <p:nvPr/>
          </p:nvSpPr>
          <p:spPr bwMode="auto">
            <a:xfrm>
              <a:off x="3915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60" name="Line 540"/>
            <p:cNvSpPr>
              <a:spLocks noChangeShapeType="1"/>
            </p:cNvSpPr>
            <p:nvPr/>
          </p:nvSpPr>
          <p:spPr bwMode="auto">
            <a:xfrm>
              <a:off x="3933" y="2661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61" name="Line 541"/>
            <p:cNvSpPr>
              <a:spLocks noChangeShapeType="1"/>
            </p:cNvSpPr>
            <p:nvPr/>
          </p:nvSpPr>
          <p:spPr bwMode="auto">
            <a:xfrm>
              <a:off x="3979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62" name="Line 542"/>
            <p:cNvSpPr>
              <a:spLocks noChangeShapeType="1"/>
            </p:cNvSpPr>
            <p:nvPr/>
          </p:nvSpPr>
          <p:spPr bwMode="auto">
            <a:xfrm>
              <a:off x="3981" y="2669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63" name="Line 543"/>
            <p:cNvSpPr>
              <a:spLocks noChangeShapeType="1"/>
            </p:cNvSpPr>
            <p:nvPr/>
          </p:nvSpPr>
          <p:spPr bwMode="auto">
            <a:xfrm>
              <a:off x="3984" y="2684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64" name="Line 544"/>
            <p:cNvSpPr>
              <a:spLocks noChangeShapeType="1"/>
            </p:cNvSpPr>
            <p:nvPr/>
          </p:nvSpPr>
          <p:spPr bwMode="auto">
            <a:xfrm>
              <a:off x="398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65" name="Line 545"/>
            <p:cNvSpPr>
              <a:spLocks noChangeShapeType="1"/>
            </p:cNvSpPr>
            <p:nvPr/>
          </p:nvSpPr>
          <p:spPr bwMode="auto">
            <a:xfrm>
              <a:off x="3990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66" name="Line 546"/>
            <p:cNvSpPr>
              <a:spLocks noChangeShapeType="1"/>
            </p:cNvSpPr>
            <p:nvPr/>
          </p:nvSpPr>
          <p:spPr bwMode="auto">
            <a:xfrm>
              <a:off x="3979" y="2661"/>
              <a:ext cx="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67" name="Line 547"/>
            <p:cNvSpPr>
              <a:spLocks noChangeShapeType="1"/>
            </p:cNvSpPr>
            <p:nvPr/>
          </p:nvSpPr>
          <p:spPr bwMode="auto">
            <a:xfrm>
              <a:off x="3997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68" name="Line 548"/>
            <p:cNvSpPr>
              <a:spLocks noChangeShapeType="1"/>
            </p:cNvSpPr>
            <p:nvPr/>
          </p:nvSpPr>
          <p:spPr bwMode="auto">
            <a:xfrm>
              <a:off x="4015" y="2661"/>
              <a:ext cx="5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69" name="Line 549"/>
            <p:cNvSpPr>
              <a:spLocks noChangeShapeType="1"/>
            </p:cNvSpPr>
            <p:nvPr/>
          </p:nvSpPr>
          <p:spPr bwMode="auto">
            <a:xfrm>
              <a:off x="4031" y="2661"/>
              <a:ext cx="1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70" name="Freeform 550"/>
            <p:cNvSpPr>
              <a:spLocks/>
            </p:cNvSpPr>
            <p:nvPr/>
          </p:nvSpPr>
          <p:spPr bwMode="auto">
            <a:xfrm>
              <a:off x="4202" y="2647"/>
              <a:ext cx="396" cy="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9" y="0"/>
                </a:cxn>
                <a:cxn ang="0">
                  <a:pos x="395" y="77"/>
                </a:cxn>
                <a:cxn ang="0">
                  <a:pos x="0" y="77"/>
                </a:cxn>
                <a:cxn ang="0">
                  <a:pos x="26" y="0"/>
                </a:cxn>
              </a:cxnLst>
              <a:rect l="0" t="0" r="r" b="b"/>
              <a:pathLst>
                <a:path w="396" h="78">
                  <a:moveTo>
                    <a:pt x="26" y="0"/>
                  </a:moveTo>
                  <a:lnTo>
                    <a:pt x="369" y="0"/>
                  </a:lnTo>
                  <a:lnTo>
                    <a:pt x="395" y="77"/>
                  </a:lnTo>
                  <a:lnTo>
                    <a:pt x="0" y="77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871" name="Freeform 551"/>
            <p:cNvSpPr>
              <a:spLocks/>
            </p:cNvSpPr>
            <p:nvPr/>
          </p:nvSpPr>
          <p:spPr bwMode="auto">
            <a:xfrm>
              <a:off x="4202" y="2724"/>
              <a:ext cx="39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5" y="15"/>
                </a:cxn>
                <a:cxn ang="0">
                  <a:pos x="395" y="0"/>
                </a:cxn>
              </a:cxnLst>
              <a:rect l="0" t="0" r="r" b="b"/>
              <a:pathLst>
                <a:path w="396" h="16">
                  <a:moveTo>
                    <a:pt x="0" y="0"/>
                  </a:moveTo>
                  <a:lnTo>
                    <a:pt x="0" y="15"/>
                  </a:lnTo>
                  <a:lnTo>
                    <a:pt x="395" y="15"/>
                  </a:lnTo>
                  <a:lnTo>
                    <a:pt x="395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872" name="Line 552"/>
            <p:cNvSpPr>
              <a:spLocks noChangeShapeType="1"/>
            </p:cNvSpPr>
            <p:nvPr/>
          </p:nvSpPr>
          <p:spPr bwMode="auto">
            <a:xfrm>
              <a:off x="4253" y="265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73" name="Line 553"/>
            <p:cNvSpPr>
              <a:spLocks noChangeShapeType="1"/>
            </p:cNvSpPr>
            <p:nvPr/>
          </p:nvSpPr>
          <p:spPr bwMode="auto">
            <a:xfrm>
              <a:off x="4248" y="266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74" name="Line 554"/>
            <p:cNvSpPr>
              <a:spLocks noChangeShapeType="1"/>
            </p:cNvSpPr>
            <p:nvPr/>
          </p:nvSpPr>
          <p:spPr bwMode="auto">
            <a:xfrm>
              <a:off x="4244" y="2684"/>
              <a:ext cx="21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75" name="Line 555"/>
            <p:cNvSpPr>
              <a:spLocks noChangeShapeType="1"/>
            </p:cNvSpPr>
            <p:nvPr/>
          </p:nvSpPr>
          <p:spPr bwMode="auto">
            <a:xfrm>
              <a:off x="4239" y="270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76" name="Line 556"/>
            <p:cNvSpPr>
              <a:spLocks noChangeShapeType="1"/>
            </p:cNvSpPr>
            <p:nvPr/>
          </p:nvSpPr>
          <p:spPr bwMode="auto">
            <a:xfrm>
              <a:off x="4233" y="2715"/>
              <a:ext cx="230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77" name="Line 557"/>
            <p:cNvSpPr>
              <a:spLocks noChangeShapeType="1"/>
            </p:cNvSpPr>
            <p:nvPr/>
          </p:nvSpPr>
          <p:spPr bwMode="auto">
            <a:xfrm flipH="1">
              <a:off x="4225" y="266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78" name="Line 558"/>
            <p:cNvSpPr>
              <a:spLocks noChangeShapeType="1"/>
            </p:cNvSpPr>
            <p:nvPr/>
          </p:nvSpPr>
          <p:spPr bwMode="auto">
            <a:xfrm flipH="1">
              <a:off x="4248" y="266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79" name="Line 559"/>
            <p:cNvSpPr>
              <a:spLocks noChangeShapeType="1"/>
            </p:cNvSpPr>
            <p:nvPr/>
          </p:nvSpPr>
          <p:spPr bwMode="auto">
            <a:xfrm flipH="1">
              <a:off x="4266" y="266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80" name="Line 560"/>
            <p:cNvSpPr>
              <a:spLocks noChangeShapeType="1"/>
            </p:cNvSpPr>
            <p:nvPr/>
          </p:nvSpPr>
          <p:spPr bwMode="auto">
            <a:xfrm flipH="1">
              <a:off x="4289" y="266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81" name="Line 561"/>
            <p:cNvSpPr>
              <a:spLocks noChangeShapeType="1"/>
            </p:cNvSpPr>
            <p:nvPr/>
          </p:nvSpPr>
          <p:spPr bwMode="auto">
            <a:xfrm flipH="1">
              <a:off x="4309" y="2661"/>
              <a:ext cx="12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82" name="Line 562"/>
            <p:cNvSpPr>
              <a:spLocks noChangeShapeType="1"/>
            </p:cNvSpPr>
            <p:nvPr/>
          </p:nvSpPr>
          <p:spPr bwMode="auto">
            <a:xfrm flipH="1">
              <a:off x="4328" y="2661"/>
              <a:ext cx="1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83" name="Line 563"/>
            <p:cNvSpPr>
              <a:spLocks noChangeShapeType="1"/>
            </p:cNvSpPr>
            <p:nvPr/>
          </p:nvSpPr>
          <p:spPr bwMode="auto">
            <a:xfrm flipH="1">
              <a:off x="4347" y="266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84" name="Line 564"/>
            <p:cNvSpPr>
              <a:spLocks noChangeShapeType="1"/>
            </p:cNvSpPr>
            <p:nvPr/>
          </p:nvSpPr>
          <p:spPr bwMode="auto">
            <a:xfrm>
              <a:off x="4370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85" name="Line 565"/>
            <p:cNvSpPr>
              <a:spLocks noChangeShapeType="1"/>
            </p:cNvSpPr>
            <p:nvPr/>
          </p:nvSpPr>
          <p:spPr bwMode="auto">
            <a:xfrm>
              <a:off x="4387" y="266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86" name="Line 566"/>
            <p:cNvSpPr>
              <a:spLocks noChangeShapeType="1"/>
            </p:cNvSpPr>
            <p:nvPr/>
          </p:nvSpPr>
          <p:spPr bwMode="auto">
            <a:xfrm>
              <a:off x="4406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87" name="Line 567"/>
            <p:cNvSpPr>
              <a:spLocks noChangeShapeType="1"/>
            </p:cNvSpPr>
            <p:nvPr/>
          </p:nvSpPr>
          <p:spPr bwMode="auto">
            <a:xfrm>
              <a:off x="4425" y="266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88" name="Line 568"/>
            <p:cNvSpPr>
              <a:spLocks noChangeShapeType="1"/>
            </p:cNvSpPr>
            <p:nvPr/>
          </p:nvSpPr>
          <p:spPr bwMode="auto">
            <a:xfrm>
              <a:off x="4444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89" name="Line 569"/>
            <p:cNvSpPr>
              <a:spLocks noChangeShapeType="1"/>
            </p:cNvSpPr>
            <p:nvPr/>
          </p:nvSpPr>
          <p:spPr bwMode="auto">
            <a:xfrm>
              <a:off x="4461" y="266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90" name="Line 570"/>
            <p:cNvSpPr>
              <a:spLocks noChangeShapeType="1"/>
            </p:cNvSpPr>
            <p:nvPr/>
          </p:nvSpPr>
          <p:spPr bwMode="auto">
            <a:xfrm>
              <a:off x="4508" y="265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91" name="Line 571"/>
            <p:cNvSpPr>
              <a:spLocks noChangeShapeType="1"/>
            </p:cNvSpPr>
            <p:nvPr/>
          </p:nvSpPr>
          <p:spPr bwMode="auto">
            <a:xfrm>
              <a:off x="4510" y="2669"/>
              <a:ext cx="4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92" name="Line 572"/>
            <p:cNvSpPr>
              <a:spLocks noChangeShapeType="1"/>
            </p:cNvSpPr>
            <p:nvPr/>
          </p:nvSpPr>
          <p:spPr bwMode="auto">
            <a:xfrm>
              <a:off x="4513" y="2684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93" name="Line 573"/>
            <p:cNvSpPr>
              <a:spLocks noChangeShapeType="1"/>
            </p:cNvSpPr>
            <p:nvPr/>
          </p:nvSpPr>
          <p:spPr bwMode="auto">
            <a:xfrm>
              <a:off x="4518" y="270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94" name="Line 574"/>
            <p:cNvSpPr>
              <a:spLocks noChangeShapeType="1"/>
            </p:cNvSpPr>
            <p:nvPr/>
          </p:nvSpPr>
          <p:spPr bwMode="auto">
            <a:xfrm>
              <a:off x="4518" y="271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95" name="Line 575"/>
            <p:cNvSpPr>
              <a:spLocks noChangeShapeType="1"/>
            </p:cNvSpPr>
            <p:nvPr/>
          </p:nvSpPr>
          <p:spPr bwMode="auto">
            <a:xfrm>
              <a:off x="4504" y="2661"/>
              <a:ext cx="7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96" name="Line 576"/>
            <p:cNvSpPr>
              <a:spLocks noChangeShapeType="1"/>
            </p:cNvSpPr>
            <p:nvPr/>
          </p:nvSpPr>
          <p:spPr bwMode="auto">
            <a:xfrm>
              <a:off x="4525" y="266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97" name="Line 577"/>
            <p:cNvSpPr>
              <a:spLocks noChangeShapeType="1"/>
            </p:cNvSpPr>
            <p:nvPr/>
          </p:nvSpPr>
          <p:spPr bwMode="auto">
            <a:xfrm>
              <a:off x="4544" y="2661"/>
              <a:ext cx="4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98" name="Line 578"/>
            <p:cNvSpPr>
              <a:spLocks noChangeShapeType="1"/>
            </p:cNvSpPr>
            <p:nvPr/>
          </p:nvSpPr>
          <p:spPr bwMode="auto">
            <a:xfrm>
              <a:off x="4561" y="2661"/>
              <a:ext cx="8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899" name="Line 579"/>
            <p:cNvSpPr>
              <a:spLocks noChangeShapeType="1"/>
            </p:cNvSpPr>
            <p:nvPr/>
          </p:nvSpPr>
          <p:spPr bwMode="auto">
            <a:xfrm flipH="1">
              <a:off x="4766" y="2668"/>
              <a:ext cx="24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00" name="Line 580"/>
            <p:cNvSpPr>
              <a:spLocks noChangeShapeType="1"/>
            </p:cNvSpPr>
            <p:nvPr/>
          </p:nvSpPr>
          <p:spPr bwMode="auto">
            <a:xfrm flipH="1">
              <a:off x="4788" y="2668"/>
              <a:ext cx="20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01" name="Line 581"/>
            <p:cNvSpPr>
              <a:spLocks noChangeShapeType="1"/>
            </p:cNvSpPr>
            <p:nvPr/>
          </p:nvSpPr>
          <p:spPr bwMode="auto">
            <a:xfrm flipH="1">
              <a:off x="4807" y="2668"/>
              <a:ext cx="19" cy="4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02" name="Line 582"/>
            <p:cNvSpPr>
              <a:spLocks noChangeShapeType="1"/>
            </p:cNvSpPr>
            <p:nvPr/>
          </p:nvSpPr>
          <p:spPr bwMode="auto">
            <a:xfrm flipH="1">
              <a:off x="4831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03" name="Line 583"/>
            <p:cNvSpPr>
              <a:spLocks noChangeShapeType="1"/>
            </p:cNvSpPr>
            <p:nvPr/>
          </p:nvSpPr>
          <p:spPr bwMode="auto">
            <a:xfrm flipH="1">
              <a:off x="4849" y="2668"/>
              <a:ext cx="13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04" name="Line 584"/>
            <p:cNvSpPr>
              <a:spLocks noChangeShapeType="1"/>
            </p:cNvSpPr>
            <p:nvPr/>
          </p:nvSpPr>
          <p:spPr bwMode="auto">
            <a:xfrm flipH="1">
              <a:off x="4869" y="2668"/>
              <a:ext cx="1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05" name="Line 585"/>
            <p:cNvSpPr>
              <a:spLocks noChangeShapeType="1"/>
            </p:cNvSpPr>
            <p:nvPr/>
          </p:nvSpPr>
          <p:spPr bwMode="auto">
            <a:xfrm flipH="1">
              <a:off x="4888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06" name="Line 586"/>
            <p:cNvSpPr>
              <a:spLocks noChangeShapeType="1"/>
            </p:cNvSpPr>
            <p:nvPr/>
          </p:nvSpPr>
          <p:spPr bwMode="auto">
            <a:xfrm flipH="1">
              <a:off x="4906" y="2668"/>
              <a:ext cx="9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07" name="Line 587"/>
            <p:cNvSpPr>
              <a:spLocks noChangeShapeType="1"/>
            </p:cNvSpPr>
            <p:nvPr/>
          </p:nvSpPr>
          <p:spPr bwMode="auto">
            <a:xfrm>
              <a:off x="4928" y="2668"/>
              <a:ext cx="0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08" name="Line 588"/>
            <p:cNvSpPr>
              <a:spLocks noChangeShapeType="1"/>
            </p:cNvSpPr>
            <p:nvPr/>
          </p:nvSpPr>
          <p:spPr bwMode="auto">
            <a:xfrm>
              <a:off x="4947" y="2668"/>
              <a:ext cx="1" cy="33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12909" name="Group 589"/>
            <p:cNvGrpSpPr>
              <a:grpSpLocks/>
            </p:cNvGrpSpPr>
            <p:nvPr/>
          </p:nvGrpSpPr>
          <p:grpSpPr bwMode="auto">
            <a:xfrm>
              <a:off x="3825" y="2735"/>
              <a:ext cx="1109" cy="139"/>
              <a:chOff x="3825" y="2735"/>
              <a:chExt cx="1109" cy="139"/>
            </a:xfrm>
          </p:grpSpPr>
          <p:sp>
            <p:nvSpPr>
              <p:cNvPr id="312910" name="Line 590"/>
              <p:cNvSpPr>
                <a:spLocks noChangeShapeType="1"/>
              </p:cNvSpPr>
              <p:nvPr/>
            </p:nvSpPr>
            <p:spPr bwMode="auto">
              <a:xfrm flipV="1">
                <a:off x="4934" y="2735"/>
                <a:ext cx="0" cy="139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911" name="Line 591"/>
              <p:cNvSpPr>
                <a:spLocks noChangeShapeType="1"/>
              </p:cNvSpPr>
              <p:nvPr/>
            </p:nvSpPr>
            <p:spPr bwMode="auto">
              <a:xfrm>
                <a:off x="3832" y="2872"/>
                <a:ext cx="519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912" name="Line 592"/>
              <p:cNvSpPr>
                <a:spLocks noChangeShapeType="1"/>
              </p:cNvSpPr>
              <p:nvPr/>
            </p:nvSpPr>
            <p:spPr bwMode="auto">
              <a:xfrm>
                <a:off x="382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913" name="Line 593"/>
              <p:cNvSpPr>
                <a:spLocks noChangeShapeType="1"/>
              </p:cNvSpPr>
              <p:nvPr/>
            </p:nvSpPr>
            <p:spPr bwMode="auto">
              <a:xfrm>
                <a:off x="4355" y="2746"/>
                <a:ext cx="0" cy="122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2914" name="Line 594"/>
              <p:cNvSpPr>
                <a:spLocks noChangeShapeType="1"/>
              </p:cNvSpPr>
              <p:nvPr/>
            </p:nvSpPr>
            <p:spPr bwMode="auto">
              <a:xfrm>
                <a:off x="4349" y="2870"/>
                <a:ext cx="572" cy="0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12915" name="Line 595"/>
            <p:cNvSpPr>
              <a:spLocks noChangeShapeType="1"/>
            </p:cNvSpPr>
            <p:nvPr/>
          </p:nvSpPr>
          <p:spPr bwMode="auto">
            <a:xfrm>
              <a:off x="4775" y="2721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2916" name="Line 596"/>
          <p:cNvSpPr>
            <a:spLocks noChangeShapeType="1"/>
          </p:cNvSpPr>
          <p:nvPr/>
        </p:nvSpPr>
        <p:spPr bwMode="auto">
          <a:xfrm>
            <a:off x="3048000" y="5334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917" name="Line 597"/>
          <p:cNvSpPr>
            <a:spLocks noChangeShapeType="1"/>
          </p:cNvSpPr>
          <p:nvPr/>
        </p:nvSpPr>
        <p:spPr bwMode="auto">
          <a:xfrm>
            <a:off x="1371600" y="3810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918" name="Line 598"/>
          <p:cNvSpPr>
            <a:spLocks noChangeShapeType="1"/>
          </p:cNvSpPr>
          <p:nvPr/>
        </p:nvSpPr>
        <p:spPr bwMode="auto">
          <a:xfrm flipV="1">
            <a:off x="1219200" y="4267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919" name="Line 599"/>
          <p:cNvSpPr>
            <a:spLocks noChangeShapeType="1"/>
          </p:cNvSpPr>
          <p:nvPr/>
        </p:nvSpPr>
        <p:spPr bwMode="auto">
          <a:xfrm flipH="1" flipV="1">
            <a:off x="990600" y="3810000"/>
            <a:ext cx="76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920" name="Text Box 600"/>
          <p:cNvSpPr txBox="1">
            <a:spLocks noChangeArrowheads="1"/>
          </p:cNvSpPr>
          <p:nvPr/>
        </p:nvSpPr>
        <p:spPr bwMode="auto">
          <a:xfrm>
            <a:off x="746125" y="5934075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800" b="1"/>
              <a:t>Internet</a:t>
            </a:r>
            <a:endParaRPr lang="it-IT"/>
          </a:p>
        </p:txBody>
      </p:sp>
      <p:grpSp>
        <p:nvGrpSpPr>
          <p:cNvPr id="312921" name="Group 601"/>
          <p:cNvGrpSpPr>
            <a:grpSpLocks/>
          </p:cNvGrpSpPr>
          <p:nvPr/>
        </p:nvGrpSpPr>
        <p:grpSpPr bwMode="auto">
          <a:xfrm>
            <a:off x="6264275" y="3033713"/>
            <a:ext cx="630238" cy="776287"/>
            <a:chOff x="3552" y="3111"/>
            <a:chExt cx="397" cy="489"/>
          </a:xfrm>
        </p:grpSpPr>
        <p:sp>
          <p:nvSpPr>
            <p:cNvPr id="312922" name="AutoShape 602"/>
            <p:cNvSpPr>
              <a:spLocks noChangeArrowheads="1"/>
            </p:cNvSpPr>
            <p:nvPr/>
          </p:nvSpPr>
          <p:spPr bwMode="auto">
            <a:xfrm>
              <a:off x="3598" y="3111"/>
              <a:ext cx="303" cy="252"/>
            </a:xfrm>
            <a:prstGeom prst="roundRect">
              <a:avLst>
                <a:gd name="adj" fmla="val 12458"/>
              </a:avLst>
            </a:prstGeom>
            <a:solidFill>
              <a:srgbClr val="FFFFFF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23" name="AutoShape 603"/>
            <p:cNvSpPr>
              <a:spLocks noChangeArrowheads="1"/>
            </p:cNvSpPr>
            <p:nvPr/>
          </p:nvSpPr>
          <p:spPr bwMode="auto">
            <a:xfrm>
              <a:off x="3632" y="3142"/>
              <a:ext cx="233" cy="190"/>
            </a:xfrm>
            <a:prstGeom prst="roundRect">
              <a:avLst>
                <a:gd name="adj" fmla="val 12458"/>
              </a:avLst>
            </a:prstGeom>
            <a:solidFill>
              <a:srgbClr val="FDE3BA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24" name="Line 604"/>
            <p:cNvSpPr>
              <a:spLocks noChangeShapeType="1"/>
            </p:cNvSpPr>
            <p:nvPr/>
          </p:nvSpPr>
          <p:spPr bwMode="auto">
            <a:xfrm>
              <a:off x="3667" y="337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25" name="Line 605"/>
            <p:cNvSpPr>
              <a:spLocks noChangeShapeType="1"/>
            </p:cNvSpPr>
            <p:nvPr/>
          </p:nvSpPr>
          <p:spPr bwMode="auto">
            <a:xfrm>
              <a:off x="3834" y="3376"/>
              <a:ext cx="0" cy="19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26" name="Rectangle 606"/>
            <p:cNvSpPr>
              <a:spLocks noChangeArrowheads="1"/>
            </p:cNvSpPr>
            <p:nvPr/>
          </p:nvSpPr>
          <p:spPr bwMode="auto">
            <a:xfrm>
              <a:off x="3580" y="3401"/>
              <a:ext cx="339" cy="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27" name="Line 607"/>
            <p:cNvSpPr>
              <a:spLocks noChangeShapeType="1"/>
            </p:cNvSpPr>
            <p:nvPr/>
          </p:nvSpPr>
          <p:spPr bwMode="auto">
            <a:xfrm>
              <a:off x="3597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28" name="Line 608"/>
            <p:cNvSpPr>
              <a:spLocks noChangeShapeType="1"/>
            </p:cNvSpPr>
            <p:nvPr/>
          </p:nvSpPr>
          <p:spPr bwMode="auto">
            <a:xfrm>
              <a:off x="3605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29" name="Line 609"/>
            <p:cNvSpPr>
              <a:spLocks noChangeShapeType="1"/>
            </p:cNvSpPr>
            <p:nvPr/>
          </p:nvSpPr>
          <p:spPr bwMode="auto">
            <a:xfrm>
              <a:off x="3613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30" name="Line 610"/>
            <p:cNvSpPr>
              <a:spLocks noChangeShapeType="1"/>
            </p:cNvSpPr>
            <p:nvPr/>
          </p:nvSpPr>
          <p:spPr bwMode="auto">
            <a:xfrm>
              <a:off x="3623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31" name="Line 611"/>
            <p:cNvSpPr>
              <a:spLocks noChangeShapeType="1"/>
            </p:cNvSpPr>
            <p:nvPr/>
          </p:nvSpPr>
          <p:spPr bwMode="auto">
            <a:xfrm>
              <a:off x="3632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32" name="Line 612"/>
            <p:cNvSpPr>
              <a:spLocks noChangeShapeType="1"/>
            </p:cNvSpPr>
            <p:nvPr/>
          </p:nvSpPr>
          <p:spPr bwMode="auto">
            <a:xfrm>
              <a:off x="3639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33" name="Line 613"/>
            <p:cNvSpPr>
              <a:spLocks noChangeShapeType="1"/>
            </p:cNvSpPr>
            <p:nvPr/>
          </p:nvSpPr>
          <p:spPr bwMode="auto">
            <a:xfrm>
              <a:off x="3649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34" name="Line 614"/>
            <p:cNvSpPr>
              <a:spLocks noChangeShapeType="1"/>
            </p:cNvSpPr>
            <p:nvPr/>
          </p:nvSpPr>
          <p:spPr bwMode="auto">
            <a:xfrm>
              <a:off x="3659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35" name="Line 615"/>
            <p:cNvSpPr>
              <a:spLocks noChangeShapeType="1"/>
            </p:cNvSpPr>
            <p:nvPr/>
          </p:nvSpPr>
          <p:spPr bwMode="auto">
            <a:xfrm>
              <a:off x="3667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36" name="Line 616"/>
            <p:cNvSpPr>
              <a:spLocks noChangeShapeType="1"/>
            </p:cNvSpPr>
            <p:nvPr/>
          </p:nvSpPr>
          <p:spPr bwMode="auto">
            <a:xfrm>
              <a:off x="3676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37" name="Line 617"/>
            <p:cNvSpPr>
              <a:spLocks noChangeShapeType="1"/>
            </p:cNvSpPr>
            <p:nvPr/>
          </p:nvSpPr>
          <p:spPr bwMode="auto">
            <a:xfrm>
              <a:off x="3685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38" name="Line 618"/>
            <p:cNvSpPr>
              <a:spLocks noChangeShapeType="1"/>
            </p:cNvSpPr>
            <p:nvPr/>
          </p:nvSpPr>
          <p:spPr bwMode="auto">
            <a:xfrm>
              <a:off x="3693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39" name="Line 619"/>
            <p:cNvSpPr>
              <a:spLocks noChangeShapeType="1"/>
            </p:cNvSpPr>
            <p:nvPr/>
          </p:nvSpPr>
          <p:spPr bwMode="auto">
            <a:xfrm>
              <a:off x="3703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40" name="Line 620"/>
            <p:cNvSpPr>
              <a:spLocks noChangeShapeType="1"/>
            </p:cNvSpPr>
            <p:nvPr/>
          </p:nvSpPr>
          <p:spPr bwMode="auto">
            <a:xfrm>
              <a:off x="3711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41" name="Line 621"/>
            <p:cNvSpPr>
              <a:spLocks noChangeShapeType="1"/>
            </p:cNvSpPr>
            <p:nvPr/>
          </p:nvSpPr>
          <p:spPr bwMode="auto">
            <a:xfrm>
              <a:off x="3720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42" name="Line 622"/>
            <p:cNvSpPr>
              <a:spLocks noChangeShapeType="1"/>
            </p:cNvSpPr>
            <p:nvPr/>
          </p:nvSpPr>
          <p:spPr bwMode="auto">
            <a:xfrm>
              <a:off x="3730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43" name="Line 623"/>
            <p:cNvSpPr>
              <a:spLocks noChangeShapeType="1"/>
            </p:cNvSpPr>
            <p:nvPr/>
          </p:nvSpPr>
          <p:spPr bwMode="auto">
            <a:xfrm>
              <a:off x="3737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44" name="Line 624"/>
            <p:cNvSpPr>
              <a:spLocks noChangeShapeType="1"/>
            </p:cNvSpPr>
            <p:nvPr/>
          </p:nvSpPr>
          <p:spPr bwMode="auto">
            <a:xfrm>
              <a:off x="3747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45" name="Line 625"/>
            <p:cNvSpPr>
              <a:spLocks noChangeShapeType="1"/>
            </p:cNvSpPr>
            <p:nvPr/>
          </p:nvSpPr>
          <p:spPr bwMode="auto">
            <a:xfrm>
              <a:off x="3756" y="3453"/>
              <a:ext cx="0" cy="2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46" name="Rectangle 626"/>
            <p:cNvSpPr>
              <a:spLocks noChangeArrowheads="1"/>
            </p:cNvSpPr>
            <p:nvPr/>
          </p:nvSpPr>
          <p:spPr bwMode="auto">
            <a:xfrm>
              <a:off x="3835" y="3425"/>
              <a:ext cx="30" cy="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47" name="Rectangle 627"/>
            <p:cNvSpPr>
              <a:spLocks noChangeArrowheads="1"/>
            </p:cNvSpPr>
            <p:nvPr/>
          </p:nvSpPr>
          <p:spPr bwMode="auto">
            <a:xfrm>
              <a:off x="3799" y="342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48" name="Rectangle 628"/>
            <p:cNvSpPr>
              <a:spLocks noChangeArrowheads="1"/>
            </p:cNvSpPr>
            <p:nvPr/>
          </p:nvSpPr>
          <p:spPr bwMode="auto">
            <a:xfrm>
              <a:off x="3835" y="3456"/>
              <a:ext cx="30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49" name="Rectangle 629"/>
            <p:cNvSpPr>
              <a:spLocks noChangeArrowheads="1"/>
            </p:cNvSpPr>
            <p:nvPr/>
          </p:nvSpPr>
          <p:spPr bwMode="auto">
            <a:xfrm>
              <a:off x="3799" y="3458"/>
              <a:ext cx="102" cy="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50" name="Rectangle 630"/>
            <p:cNvSpPr>
              <a:spLocks noChangeArrowheads="1"/>
            </p:cNvSpPr>
            <p:nvPr/>
          </p:nvSpPr>
          <p:spPr bwMode="auto">
            <a:xfrm>
              <a:off x="3728" y="3351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51" name="Rectangle 631"/>
            <p:cNvSpPr>
              <a:spLocks noChangeArrowheads="1"/>
            </p:cNvSpPr>
            <p:nvPr/>
          </p:nvSpPr>
          <p:spPr bwMode="auto">
            <a:xfrm>
              <a:off x="3683" y="3157"/>
              <a:ext cx="133" cy="12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52" name="Rectangle 632"/>
            <p:cNvSpPr>
              <a:spLocks noChangeArrowheads="1"/>
            </p:cNvSpPr>
            <p:nvPr/>
          </p:nvSpPr>
          <p:spPr bwMode="auto">
            <a:xfrm>
              <a:off x="3681" y="3217"/>
              <a:ext cx="45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53" name="Rectangle 633"/>
            <p:cNvSpPr>
              <a:spLocks noChangeArrowheads="1"/>
            </p:cNvSpPr>
            <p:nvPr/>
          </p:nvSpPr>
          <p:spPr bwMode="auto">
            <a:xfrm>
              <a:off x="3728" y="3222"/>
              <a:ext cx="134" cy="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54" name="Rectangle 634"/>
            <p:cNvSpPr>
              <a:spLocks noChangeArrowheads="1"/>
            </p:cNvSpPr>
            <p:nvPr/>
          </p:nvSpPr>
          <p:spPr bwMode="auto">
            <a:xfrm>
              <a:off x="3773" y="3262"/>
              <a:ext cx="46" cy="30"/>
            </a:xfrm>
            <a:prstGeom prst="rect">
              <a:avLst/>
            </a:prstGeom>
            <a:noFill/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55" name="Freeform 635"/>
            <p:cNvSpPr>
              <a:spLocks/>
            </p:cNvSpPr>
            <p:nvPr/>
          </p:nvSpPr>
          <p:spPr bwMode="auto">
            <a:xfrm>
              <a:off x="3552" y="3507"/>
              <a:ext cx="397" cy="7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0" y="0"/>
                </a:cxn>
                <a:cxn ang="0">
                  <a:pos x="396" y="77"/>
                </a:cxn>
                <a:cxn ang="0">
                  <a:pos x="0" y="77"/>
                </a:cxn>
                <a:cxn ang="0">
                  <a:pos x="27" y="0"/>
                </a:cxn>
              </a:cxnLst>
              <a:rect l="0" t="0" r="r" b="b"/>
              <a:pathLst>
                <a:path w="397" h="78">
                  <a:moveTo>
                    <a:pt x="27" y="0"/>
                  </a:moveTo>
                  <a:lnTo>
                    <a:pt x="370" y="0"/>
                  </a:lnTo>
                  <a:lnTo>
                    <a:pt x="396" y="77"/>
                  </a:lnTo>
                  <a:lnTo>
                    <a:pt x="0" y="77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956" name="Freeform 636"/>
            <p:cNvSpPr>
              <a:spLocks/>
            </p:cNvSpPr>
            <p:nvPr/>
          </p:nvSpPr>
          <p:spPr bwMode="auto">
            <a:xfrm>
              <a:off x="3552" y="3584"/>
              <a:ext cx="39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96" y="15"/>
                </a:cxn>
                <a:cxn ang="0">
                  <a:pos x="396" y="0"/>
                </a:cxn>
              </a:cxnLst>
              <a:rect l="0" t="0" r="r" b="b"/>
              <a:pathLst>
                <a:path w="397" h="16">
                  <a:moveTo>
                    <a:pt x="0" y="0"/>
                  </a:moveTo>
                  <a:lnTo>
                    <a:pt x="0" y="15"/>
                  </a:lnTo>
                  <a:lnTo>
                    <a:pt x="396" y="15"/>
                  </a:lnTo>
                  <a:lnTo>
                    <a:pt x="396" y="0"/>
                  </a:lnTo>
                </a:path>
              </a:pathLst>
            </a:custGeom>
            <a:noFill/>
            <a:ln w="12700" cap="rnd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2957" name="Line 637"/>
            <p:cNvSpPr>
              <a:spLocks noChangeShapeType="1"/>
            </p:cNvSpPr>
            <p:nvPr/>
          </p:nvSpPr>
          <p:spPr bwMode="auto">
            <a:xfrm>
              <a:off x="3603" y="3513"/>
              <a:ext cx="20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58" name="Line 638"/>
            <p:cNvSpPr>
              <a:spLocks noChangeShapeType="1"/>
            </p:cNvSpPr>
            <p:nvPr/>
          </p:nvSpPr>
          <p:spPr bwMode="auto">
            <a:xfrm>
              <a:off x="3599" y="3529"/>
              <a:ext cx="208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59" name="Line 639"/>
            <p:cNvSpPr>
              <a:spLocks noChangeShapeType="1"/>
            </p:cNvSpPr>
            <p:nvPr/>
          </p:nvSpPr>
          <p:spPr bwMode="auto">
            <a:xfrm>
              <a:off x="3594" y="3544"/>
              <a:ext cx="213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60" name="Line 640"/>
            <p:cNvSpPr>
              <a:spLocks noChangeShapeType="1"/>
            </p:cNvSpPr>
            <p:nvPr/>
          </p:nvSpPr>
          <p:spPr bwMode="auto">
            <a:xfrm>
              <a:off x="3589" y="3560"/>
              <a:ext cx="22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61" name="Line 641"/>
            <p:cNvSpPr>
              <a:spLocks noChangeShapeType="1"/>
            </p:cNvSpPr>
            <p:nvPr/>
          </p:nvSpPr>
          <p:spPr bwMode="auto">
            <a:xfrm>
              <a:off x="3584" y="3575"/>
              <a:ext cx="229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62" name="Line 642"/>
            <p:cNvSpPr>
              <a:spLocks noChangeShapeType="1"/>
            </p:cNvSpPr>
            <p:nvPr/>
          </p:nvSpPr>
          <p:spPr bwMode="auto">
            <a:xfrm flipH="1">
              <a:off x="3576" y="3521"/>
              <a:ext cx="25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63" name="Line 643"/>
            <p:cNvSpPr>
              <a:spLocks noChangeShapeType="1"/>
            </p:cNvSpPr>
            <p:nvPr/>
          </p:nvSpPr>
          <p:spPr bwMode="auto">
            <a:xfrm flipH="1">
              <a:off x="3597" y="3521"/>
              <a:ext cx="20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64" name="Line 644"/>
            <p:cNvSpPr>
              <a:spLocks noChangeShapeType="1"/>
            </p:cNvSpPr>
            <p:nvPr/>
          </p:nvSpPr>
          <p:spPr bwMode="auto">
            <a:xfrm flipH="1">
              <a:off x="3617" y="3521"/>
              <a:ext cx="19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65" name="Line 645"/>
            <p:cNvSpPr>
              <a:spLocks noChangeShapeType="1"/>
            </p:cNvSpPr>
            <p:nvPr/>
          </p:nvSpPr>
          <p:spPr bwMode="auto">
            <a:xfrm flipH="1">
              <a:off x="3639" y="3521"/>
              <a:ext cx="14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66" name="Line 646"/>
            <p:cNvSpPr>
              <a:spLocks noChangeShapeType="1"/>
            </p:cNvSpPr>
            <p:nvPr/>
          </p:nvSpPr>
          <p:spPr bwMode="auto">
            <a:xfrm flipH="1">
              <a:off x="3660" y="352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67" name="Line 647"/>
            <p:cNvSpPr>
              <a:spLocks noChangeShapeType="1"/>
            </p:cNvSpPr>
            <p:nvPr/>
          </p:nvSpPr>
          <p:spPr bwMode="auto">
            <a:xfrm flipH="1">
              <a:off x="3678" y="3521"/>
              <a:ext cx="1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68" name="Line 648"/>
            <p:cNvSpPr>
              <a:spLocks noChangeShapeType="1"/>
            </p:cNvSpPr>
            <p:nvPr/>
          </p:nvSpPr>
          <p:spPr bwMode="auto">
            <a:xfrm flipH="1">
              <a:off x="3698" y="352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69" name="Line 649"/>
            <p:cNvSpPr>
              <a:spLocks noChangeShapeType="1"/>
            </p:cNvSpPr>
            <p:nvPr/>
          </p:nvSpPr>
          <p:spPr bwMode="auto">
            <a:xfrm flipH="1">
              <a:off x="3715" y="3521"/>
              <a:ext cx="9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70" name="Line 650"/>
            <p:cNvSpPr>
              <a:spLocks noChangeShapeType="1"/>
            </p:cNvSpPr>
            <p:nvPr/>
          </p:nvSpPr>
          <p:spPr bwMode="auto">
            <a:xfrm>
              <a:off x="3737" y="3521"/>
              <a:ext cx="0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71" name="Line 651"/>
            <p:cNvSpPr>
              <a:spLocks noChangeShapeType="1"/>
            </p:cNvSpPr>
            <p:nvPr/>
          </p:nvSpPr>
          <p:spPr bwMode="auto">
            <a:xfrm>
              <a:off x="3757" y="352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72" name="Line 652"/>
            <p:cNvSpPr>
              <a:spLocks noChangeShapeType="1"/>
            </p:cNvSpPr>
            <p:nvPr/>
          </p:nvSpPr>
          <p:spPr bwMode="auto">
            <a:xfrm>
              <a:off x="3775" y="3521"/>
              <a:ext cx="1" cy="3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73" name="Line 653"/>
            <p:cNvSpPr>
              <a:spLocks noChangeShapeType="1"/>
            </p:cNvSpPr>
            <p:nvPr/>
          </p:nvSpPr>
          <p:spPr bwMode="auto">
            <a:xfrm>
              <a:off x="3794" y="3521"/>
              <a:ext cx="4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74" name="Line 654"/>
            <p:cNvSpPr>
              <a:spLocks noChangeShapeType="1"/>
            </p:cNvSpPr>
            <p:nvPr/>
          </p:nvSpPr>
          <p:spPr bwMode="auto">
            <a:xfrm>
              <a:off x="3812" y="3521"/>
              <a:ext cx="3" cy="5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75" name="Line 655"/>
            <p:cNvSpPr>
              <a:spLocks noChangeShapeType="1"/>
            </p:cNvSpPr>
            <p:nvPr/>
          </p:nvSpPr>
          <p:spPr bwMode="auto">
            <a:xfrm>
              <a:off x="3858" y="3513"/>
              <a:ext cx="4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76" name="Line 656"/>
            <p:cNvSpPr>
              <a:spLocks noChangeShapeType="1"/>
            </p:cNvSpPr>
            <p:nvPr/>
          </p:nvSpPr>
          <p:spPr bwMode="auto">
            <a:xfrm>
              <a:off x="3860" y="3529"/>
              <a:ext cx="45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77" name="Line 657"/>
            <p:cNvSpPr>
              <a:spLocks noChangeShapeType="1"/>
            </p:cNvSpPr>
            <p:nvPr/>
          </p:nvSpPr>
          <p:spPr bwMode="auto">
            <a:xfrm>
              <a:off x="3863" y="3544"/>
              <a:ext cx="46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78" name="Line 658"/>
            <p:cNvSpPr>
              <a:spLocks noChangeShapeType="1"/>
            </p:cNvSpPr>
            <p:nvPr/>
          </p:nvSpPr>
          <p:spPr bwMode="auto">
            <a:xfrm>
              <a:off x="3867" y="3560"/>
              <a:ext cx="47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79" name="Line 659"/>
            <p:cNvSpPr>
              <a:spLocks noChangeShapeType="1"/>
            </p:cNvSpPr>
            <p:nvPr/>
          </p:nvSpPr>
          <p:spPr bwMode="auto">
            <a:xfrm>
              <a:off x="3869" y="3575"/>
              <a:ext cx="51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80" name="Line 660"/>
            <p:cNvSpPr>
              <a:spLocks noChangeShapeType="1"/>
            </p:cNvSpPr>
            <p:nvPr/>
          </p:nvSpPr>
          <p:spPr bwMode="auto">
            <a:xfrm>
              <a:off x="3858" y="3521"/>
              <a:ext cx="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81" name="Line 661"/>
            <p:cNvSpPr>
              <a:spLocks noChangeShapeType="1"/>
            </p:cNvSpPr>
            <p:nvPr/>
          </p:nvSpPr>
          <p:spPr bwMode="auto">
            <a:xfrm>
              <a:off x="3876" y="3521"/>
              <a:ext cx="3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82" name="Line 662"/>
            <p:cNvSpPr>
              <a:spLocks noChangeShapeType="1"/>
            </p:cNvSpPr>
            <p:nvPr/>
          </p:nvSpPr>
          <p:spPr bwMode="auto">
            <a:xfrm>
              <a:off x="3894" y="3521"/>
              <a:ext cx="5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983" name="Line 663"/>
            <p:cNvSpPr>
              <a:spLocks noChangeShapeType="1"/>
            </p:cNvSpPr>
            <p:nvPr/>
          </p:nvSpPr>
          <p:spPr bwMode="auto">
            <a:xfrm>
              <a:off x="3910" y="3521"/>
              <a:ext cx="10" cy="51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2984" name="Text Box 664"/>
          <p:cNvSpPr txBox="1">
            <a:spLocks noChangeArrowheads="1"/>
          </p:cNvSpPr>
          <p:nvPr/>
        </p:nvSpPr>
        <p:spPr bwMode="auto">
          <a:xfrm>
            <a:off x="6934200" y="2819400"/>
            <a:ext cx="1987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/>
              <a:t>Computer in Rete</a:t>
            </a:r>
          </a:p>
          <a:p>
            <a:pPr eaLnBrk="0" hangingPunct="0"/>
            <a:r>
              <a:rPr lang="it-IT" sz="2000"/>
              <a:t>- client PPP</a:t>
            </a:r>
          </a:p>
          <a:p>
            <a:pPr eaLnBrk="0" hangingPunct="0"/>
            <a:r>
              <a:rPr lang="it-IT" sz="2000"/>
              <a:t>- client </a:t>
            </a:r>
          </a:p>
          <a:p>
            <a:pPr eaLnBrk="0" hangingPunct="0"/>
            <a:r>
              <a:rPr lang="it-IT" sz="2000"/>
              <a:t>   applicativi</a:t>
            </a:r>
            <a:r>
              <a:rPr lang="it-IT"/>
              <a:t> </a:t>
            </a:r>
          </a:p>
        </p:txBody>
      </p:sp>
      <p:sp>
        <p:nvSpPr>
          <p:cNvPr id="312985" name="Arc 665"/>
          <p:cNvSpPr>
            <a:spLocks/>
          </p:cNvSpPr>
          <p:nvPr/>
        </p:nvSpPr>
        <p:spPr bwMode="auto">
          <a:xfrm>
            <a:off x="2438400" y="2667000"/>
            <a:ext cx="1676400" cy="3810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986" name="Text Box 666"/>
          <p:cNvSpPr txBox="1">
            <a:spLocks noChangeArrowheads="1"/>
          </p:cNvSpPr>
          <p:nvPr/>
        </p:nvSpPr>
        <p:spPr bwMode="auto">
          <a:xfrm>
            <a:off x="4419600" y="5181600"/>
            <a:ext cx="1712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 b="1"/>
              <a:t>Host Provider</a:t>
            </a:r>
          </a:p>
          <a:p>
            <a:pPr eaLnBrk="0" hangingPunct="0"/>
            <a:r>
              <a:rPr lang="it-IT" sz="2000" b="1"/>
              <a:t> - server PPP</a:t>
            </a:r>
            <a:endParaRPr lang="it-IT"/>
          </a:p>
        </p:txBody>
      </p:sp>
      <p:cxnSp>
        <p:nvCxnSpPr>
          <p:cNvPr id="312987" name="AutoShape 667"/>
          <p:cNvCxnSpPr>
            <a:cxnSpLocks noChangeShapeType="1"/>
            <a:endCxn id="312335" idx="0"/>
          </p:cNvCxnSpPr>
          <p:nvPr/>
        </p:nvCxnSpPr>
        <p:spPr bwMode="auto">
          <a:xfrm rot="5400000">
            <a:off x="4642644" y="3967957"/>
            <a:ext cx="892175" cy="6429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2988" name="Rectangle 668"/>
          <p:cNvSpPr>
            <a:spLocks noChangeArrowheads="1"/>
          </p:cNvSpPr>
          <p:nvPr/>
        </p:nvSpPr>
        <p:spPr bwMode="auto">
          <a:xfrm>
            <a:off x="3124200" y="5357813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1800" i="1"/>
              <a:t>Linea</a:t>
            </a:r>
          </a:p>
          <a:p>
            <a:pPr eaLnBrk="0" hangingPunct="0"/>
            <a:r>
              <a:rPr lang="it-IT" sz="1800" i="1"/>
              <a:t>dedicata</a:t>
            </a:r>
            <a:endParaRPr lang="it-IT" sz="2000"/>
          </a:p>
        </p:txBody>
      </p:sp>
      <p:pic>
        <p:nvPicPr>
          <p:cNvPr id="312989" name="Picture 669" descr="D:\Documenti\ROBERTOB\TERAMO\Slides\Internet\sirio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0400"/>
            <a:ext cx="1066800" cy="642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535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Reti di Calcolatori: perche?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i="1" dirty="0"/>
              <a:t>Una rete di calcolatori e’ un insieme di sistemi di elaborazione collegati tra loro mediante una rete di </a:t>
            </a:r>
            <a:r>
              <a:rPr lang="it-IT" i="1" dirty="0" smtClean="0"/>
              <a:t>comunicazione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5" y="321297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it-IT" b="1" dirty="0" smtClean="0"/>
              <a:t>Obbiettivi</a:t>
            </a:r>
          </a:p>
          <a:p>
            <a:pPr lvl="1"/>
            <a:r>
              <a:rPr lang="it-IT" dirty="0" smtClean="0"/>
              <a:t>Condivisione delle risorse</a:t>
            </a:r>
          </a:p>
          <a:p>
            <a:pPr lvl="1"/>
            <a:r>
              <a:rPr lang="it-IT" dirty="0" smtClean="0"/>
              <a:t>Comunicazione tra utenti degli elaboratori</a:t>
            </a:r>
          </a:p>
          <a:p>
            <a:pPr lvl="1"/>
            <a:r>
              <a:rPr lang="it-IT" dirty="0" smtClean="0"/>
              <a:t>Maggiore Affidabilità</a:t>
            </a:r>
          </a:p>
          <a:p>
            <a:pPr lvl="1"/>
            <a:r>
              <a:rPr lang="it-IT" dirty="0" smtClean="0"/>
              <a:t>Abbattimento dei costi di manutenzione, aggiornamento delle strutture di calcolo</a:t>
            </a:r>
          </a:p>
          <a:p>
            <a:pPr lvl="1"/>
            <a:r>
              <a:rPr lang="it-IT" dirty="0" smtClean="0"/>
              <a:t>Maggiore scalabilità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82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it-IT"/>
              <a:t>Il collegamento in Windows 95</a:t>
            </a:r>
          </a:p>
        </p:txBody>
      </p:sp>
      <p:pic>
        <p:nvPicPr>
          <p:cNvPr id="313347" name="Picture 3" descr="D:\Documenti\ROBERTOB\TERAMO\Slides\Internet\PanCon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772400" cy="5434013"/>
          </a:xfrm>
          <a:prstGeom prst="rect">
            <a:avLst/>
          </a:prstGeom>
          <a:noFill/>
        </p:spPr>
      </p:pic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609600" y="4343400"/>
            <a:ext cx="1143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481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D:\Documenti\ROBERTOB\TERAMO\Slides\Internet\R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438775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217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D:\Documenti\ROBERTOB\TERAMO\Slides\Internet\TCP_ip_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6858000" cy="648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573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D:\Documenti\ROBERTOB\TERAMO\Slides\Internet\TCP_IP_G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781800" cy="6415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442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D:\Documenti\ROBERTOB\TERAMO\Slides\Internet\TC_IP_D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010400" cy="6630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671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I Servizi di Rete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257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I Servizi di Rete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i="1"/>
              <a:t>File Transfer Protocol</a:t>
            </a:r>
            <a:r>
              <a:rPr lang="it-IT"/>
              <a:t> (</a:t>
            </a:r>
            <a:r>
              <a:rPr lang="it-IT" b="1"/>
              <a:t>FTP</a:t>
            </a:r>
            <a:r>
              <a:rPr lang="it-IT"/>
              <a:t>)</a:t>
            </a:r>
          </a:p>
          <a:p>
            <a:pPr>
              <a:lnSpc>
                <a:spcPct val="90000"/>
              </a:lnSpc>
            </a:pPr>
            <a:r>
              <a:rPr lang="it-IT"/>
              <a:t>E’ il primo servizio introdotto in Arpanet</a:t>
            </a:r>
          </a:p>
          <a:p>
            <a:pPr>
              <a:lnSpc>
                <a:spcPct val="90000"/>
              </a:lnSpc>
            </a:pPr>
            <a:r>
              <a:rPr lang="it-IT"/>
              <a:t>Supporta il trasferimento di files tra host eterogenei per hardware e sistema operativo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Funzionalita’ principali</a:t>
            </a:r>
          </a:p>
          <a:p>
            <a:pPr lvl="1">
              <a:lnSpc>
                <a:spcPct val="90000"/>
              </a:lnSpc>
            </a:pPr>
            <a:r>
              <a:rPr lang="it-IT" sz="2000" b="1">
                <a:latin typeface="Courier New" pitchFamily="49" charset="0"/>
              </a:rPr>
              <a:t>o(open) NOME_HOST</a:t>
            </a:r>
          </a:p>
          <a:p>
            <a:pPr lvl="1">
              <a:lnSpc>
                <a:spcPct val="90000"/>
              </a:lnSpc>
            </a:pPr>
            <a:r>
              <a:rPr lang="it-IT" sz="2000" b="1">
                <a:latin typeface="Courier New" pitchFamily="49" charset="0"/>
              </a:rPr>
              <a:t>u(ser) USER_NAME</a:t>
            </a:r>
          </a:p>
          <a:p>
            <a:pPr lvl="1">
              <a:lnSpc>
                <a:spcPct val="90000"/>
              </a:lnSpc>
            </a:pPr>
            <a:r>
              <a:rPr lang="it-IT" sz="2000" b="1">
                <a:latin typeface="Courier New" pitchFamily="49" charset="0"/>
              </a:rPr>
              <a:t>set (mode) (I/ascii B/binary)</a:t>
            </a:r>
          </a:p>
          <a:p>
            <a:pPr lvl="1">
              <a:lnSpc>
                <a:spcPct val="90000"/>
              </a:lnSpc>
            </a:pPr>
            <a:r>
              <a:rPr lang="it-IT" sz="2000" b="1">
                <a:latin typeface="Courier New" pitchFamily="49" charset="0"/>
              </a:rPr>
              <a:t>(m)get NOME_FILE</a:t>
            </a:r>
          </a:p>
        </p:txBody>
      </p:sp>
    </p:spTree>
    <p:extLst>
      <p:ext uri="{BB962C8B-B14F-4D97-AF65-F5344CB8AC3E}">
        <p14:creationId xmlns:p14="http://schemas.microsoft.com/office/powerpoint/2010/main" val="2333899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C:\Basili\Pres\FTP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06363"/>
            <a:ext cx="7391400" cy="6659562"/>
          </a:xfrm>
        </p:spPr>
      </p:pic>
    </p:spTree>
    <p:extLst>
      <p:ext uri="{BB962C8B-B14F-4D97-AF65-F5344CB8AC3E}">
        <p14:creationId xmlns:p14="http://schemas.microsoft.com/office/powerpoint/2010/main" val="18500441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C:\Basili\Pres\FT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6038"/>
            <a:ext cx="7391400" cy="6659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5016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C:\Basili\Pres\Transfer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0088"/>
            <a:ext cx="9144000" cy="4710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75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Reti di Calcolatori: come?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57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Una rete di calcolatori richiede un insieme di strumenti hardware e software necessari al suo funzionamento (R</a:t>
            </a:r>
            <a:r>
              <a:rPr lang="it-IT" i="1"/>
              <a:t>equisiti</a:t>
            </a:r>
            <a:r>
              <a:rPr lang="it-IT"/>
              <a:t>) </a:t>
            </a:r>
          </a:p>
          <a:p>
            <a:pPr>
              <a:lnSpc>
                <a:spcPct val="6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Requisiti HW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la infrastruttura fisica di collegamento (rete)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l’insieme dei dispositivi locali ad ogni elaboratore che ne rendano visibile la rete</a:t>
            </a: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Requisiti SW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protocolli e software di comunicazione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software applicativo (“</a:t>
            </a:r>
            <a:r>
              <a:rPr lang="it-IT" sz="2000" i="1"/>
              <a:t>sopra</a:t>
            </a:r>
            <a:r>
              <a:rPr lang="it-IT" sz="2000"/>
              <a:t>” al sw di comunicazione)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0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Servizi di Rete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Telnet </a:t>
            </a:r>
          </a:p>
          <a:p>
            <a:r>
              <a:rPr lang="it-IT"/>
              <a:t>Simula sulla macchina “client” un terminale della macchina “server”</a:t>
            </a:r>
          </a:p>
          <a:p>
            <a:r>
              <a:rPr lang="it-IT"/>
              <a:t>Rende disponibili tutte le funzionalita’ dello shell dei comandi del SO della macchina “server”</a:t>
            </a:r>
          </a:p>
        </p:txBody>
      </p:sp>
    </p:spTree>
    <p:extLst>
      <p:ext uri="{BB962C8B-B14F-4D97-AF65-F5344CB8AC3E}">
        <p14:creationId xmlns:p14="http://schemas.microsoft.com/office/powerpoint/2010/main" val="1824302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C:\Basili\Pres\Teln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0538"/>
            <a:ext cx="8534400" cy="5453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616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C:\Basili\Pres\Tel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122238"/>
            <a:ext cx="7542212" cy="6735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468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Servizi di Rete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Posta Elettronica (E-mail)</a:t>
            </a:r>
          </a:p>
          <a:p>
            <a:r>
              <a:rPr lang="it-IT"/>
              <a:t>Nasce come servizio per scambiare messaggi di testo tra utenti di host della rete</a:t>
            </a:r>
          </a:p>
          <a:p>
            <a:r>
              <a:rPr lang="it-IT"/>
              <a:t>E’ basato sul protocollo specifico SMTP (Simple Mail transfer Protocol)</a:t>
            </a:r>
          </a:p>
          <a:p>
            <a:r>
              <a:rPr lang="it-IT"/>
              <a:t>Per ogni messaggio un file testuale viene generato contenente il testo e dei meta descrittori</a:t>
            </a:r>
          </a:p>
        </p:txBody>
      </p:sp>
    </p:spTree>
    <p:extLst>
      <p:ext uri="{BB962C8B-B14F-4D97-AF65-F5344CB8AC3E}">
        <p14:creationId xmlns:p14="http://schemas.microsoft.com/office/powerpoint/2010/main" val="42198613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Posta Elettronica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/>
              <a:t>Indirizzare un ricevente</a:t>
            </a:r>
          </a:p>
          <a:p>
            <a:endParaRPr lang="it-IT"/>
          </a:p>
          <a:p>
            <a:r>
              <a:rPr lang="it-IT"/>
              <a:t>NOME@HOST</a:t>
            </a:r>
          </a:p>
          <a:p>
            <a:r>
              <a:rPr lang="it-IT"/>
              <a:t>NOME@SOTTORETE</a:t>
            </a:r>
          </a:p>
          <a:p>
            <a:endParaRPr lang="it-IT"/>
          </a:p>
          <a:p>
            <a:pPr>
              <a:buFontTx/>
              <a:buNone/>
            </a:pPr>
            <a:r>
              <a:rPr lang="it-IT"/>
              <a:t>es. </a:t>
            </a:r>
          </a:p>
          <a:p>
            <a:pPr>
              <a:buFontTx/>
              <a:buNone/>
            </a:pPr>
            <a:r>
              <a:rPr lang="it-IT"/>
              <a:t>	zanzotto@gaudi.info.uniroma2.it</a:t>
            </a:r>
          </a:p>
          <a:p>
            <a:pPr>
              <a:buFontTx/>
              <a:buNone/>
            </a:pPr>
            <a:r>
              <a:rPr lang="it-IT"/>
              <a:t>	zanzotto@info.uniroma2.it</a:t>
            </a:r>
          </a:p>
          <a:p>
            <a:pPr>
              <a:buFontTx/>
              <a:buNone/>
            </a:pPr>
            <a:r>
              <a:rPr lang="it-IT"/>
              <a:t>	Fabio.Massimo.Zanzotto@uniroma2.it</a:t>
            </a:r>
          </a:p>
        </p:txBody>
      </p:sp>
    </p:spTree>
    <p:extLst>
      <p:ext uri="{BB962C8B-B14F-4D97-AF65-F5344CB8AC3E}">
        <p14:creationId xmlns:p14="http://schemas.microsoft.com/office/powerpoint/2010/main" val="8739494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Posta Elettronica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Formato del messaggio</a:t>
            </a:r>
          </a:p>
          <a:p>
            <a:pPr lvl="1"/>
            <a:r>
              <a:rPr lang="it-IT"/>
              <a:t>Mittente</a:t>
            </a:r>
          </a:p>
          <a:p>
            <a:pPr lvl="1"/>
            <a:r>
              <a:rPr lang="it-IT"/>
              <a:t>Destinatario</a:t>
            </a:r>
          </a:p>
          <a:p>
            <a:pPr lvl="2"/>
            <a:r>
              <a:rPr lang="it-IT"/>
              <a:t>Diretto</a:t>
            </a:r>
          </a:p>
          <a:p>
            <a:pPr lvl="2"/>
            <a:r>
              <a:rPr lang="it-IT"/>
              <a:t>Carbon Copy (CC)</a:t>
            </a:r>
          </a:p>
          <a:p>
            <a:pPr lvl="2"/>
            <a:r>
              <a:rPr lang="it-IT"/>
              <a:t>Blind Carbon Copy (BCC)</a:t>
            </a:r>
          </a:p>
          <a:p>
            <a:pPr lvl="1"/>
            <a:r>
              <a:rPr lang="it-IT"/>
              <a:t>Oggetto</a:t>
            </a:r>
          </a:p>
          <a:p>
            <a:pPr lvl="1"/>
            <a:r>
              <a:rPr lang="it-IT"/>
              <a:t>Contenuto</a:t>
            </a:r>
          </a:p>
          <a:p>
            <a:pPr lvl="1"/>
            <a:r>
              <a:rPr lang="it-IT"/>
              <a:t>Attachment(s)</a:t>
            </a:r>
          </a:p>
        </p:txBody>
      </p:sp>
    </p:spTree>
    <p:extLst>
      <p:ext uri="{BB962C8B-B14F-4D97-AF65-F5344CB8AC3E}">
        <p14:creationId xmlns:p14="http://schemas.microsoft.com/office/powerpoint/2010/main" val="4078392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Ricapitoliamo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Perchè vogliamo una nuova macchina e come la otteniamo?</a:t>
            </a:r>
          </a:p>
          <a:p>
            <a:pPr>
              <a:lnSpc>
                <a:spcPct val="90000"/>
              </a:lnSpc>
            </a:pPr>
            <a:r>
              <a:rPr lang="en-US"/>
              <a:t>Architettura dei Servizi di Rete</a:t>
            </a:r>
          </a:p>
          <a:p>
            <a:pPr lvl="1">
              <a:lnSpc>
                <a:spcPct val="90000"/>
              </a:lnSpc>
            </a:pPr>
            <a:r>
              <a:rPr lang="en-US"/>
              <a:t>“Sistema operativo della rete”</a:t>
            </a:r>
          </a:p>
          <a:p>
            <a:pPr>
              <a:lnSpc>
                <a:spcPct val="90000"/>
              </a:lnSpc>
            </a:pPr>
            <a:r>
              <a:rPr lang="en-US"/>
              <a:t>Una definizione di un “sistema opetativo”: Il protocollo TCP/IP (Internet)</a:t>
            </a:r>
          </a:p>
          <a:p>
            <a:pPr lvl="1">
              <a:lnSpc>
                <a:spcPct val="90000"/>
              </a:lnSpc>
            </a:pPr>
            <a:r>
              <a:rPr lang="en-US"/>
              <a:t>Comunicazione </a:t>
            </a:r>
          </a:p>
          <a:p>
            <a:pPr lvl="1">
              <a:lnSpc>
                <a:spcPct val="90000"/>
              </a:lnSpc>
            </a:pPr>
            <a:r>
              <a:rPr lang="en-US"/>
              <a:t>Localizzazione delle risorse</a:t>
            </a:r>
          </a:p>
          <a:p>
            <a:pPr>
              <a:lnSpc>
                <a:spcPct val="90000"/>
              </a:lnSpc>
            </a:pPr>
            <a:r>
              <a:rPr lang="en-US"/>
              <a:t>Come ci si collega alla Internet Globale?</a:t>
            </a:r>
          </a:p>
          <a:p>
            <a:pPr>
              <a:lnSpc>
                <a:spcPct val="90000"/>
              </a:lnSpc>
            </a:pPr>
            <a:r>
              <a:rPr lang="en-US"/>
              <a:t>Applicazioni Tipiche: Internet ed i Servizi di Rete</a:t>
            </a:r>
          </a:p>
        </p:txBody>
      </p:sp>
    </p:spTree>
    <p:extLst>
      <p:ext uri="{BB962C8B-B14F-4D97-AF65-F5344CB8AC3E}">
        <p14:creationId xmlns:p14="http://schemas.microsoft.com/office/powerpoint/2010/main" val="1317731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430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36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Domanda? Come è denominato per voi?</a:t>
            </a:r>
          </a:p>
          <a:p>
            <a:r>
              <a:rPr lang="it-IT" dirty="0" smtClean="0"/>
              <a:t>Informatica e Rappresentazione della Conoscenza 6CFU (nuovissimo ordinamento)</a:t>
            </a:r>
          </a:p>
          <a:p>
            <a:r>
              <a:rPr lang="it-IT" dirty="0" smtClean="0"/>
              <a:t>Informatica e Rappresentazione della Conoscenza </a:t>
            </a:r>
            <a:r>
              <a:rPr lang="it-IT" dirty="0" err="1" smtClean="0"/>
              <a:t>Mod</a:t>
            </a:r>
            <a:r>
              <a:rPr lang="it-IT" dirty="0" smtClean="0"/>
              <a:t> A 5CFU (nuovo ordinamento)</a:t>
            </a:r>
          </a:p>
          <a:p>
            <a:r>
              <a:rPr lang="it-IT" dirty="0" smtClean="0"/>
              <a:t>Fondamenti di Informatica per Umanisti 6CFU o 5CFU (nuovo </a:t>
            </a:r>
            <a:r>
              <a:rPr lang="it-IT" smtClean="0"/>
              <a:t>e nuovissimo ordinamento</a:t>
            </a:r>
            <a:r>
              <a:rPr lang="it-IT" dirty="0" smtClean="0"/>
              <a:t>)</a:t>
            </a:r>
          </a:p>
          <a:p>
            <a:pPr>
              <a:buNone/>
            </a:pPr>
            <a:r>
              <a:rPr lang="it-IT" dirty="0" smtClean="0"/>
              <a:t>Segnare correttamente sulla scheda.</a:t>
            </a:r>
          </a:p>
        </p:txBody>
      </p:sp>
    </p:spTree>
    <p:extLst>
      <p:ext uri="{BB962C8B-B14F-4D97-AF65-F5344CB8AC3E}">
        <p14:creationId xmlns:p14="http://schemas.microsoft.com/office/powerpoint/2010/main" val="299417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Architettura dei Servizi di Rete</a:t>
            </a:r>
            <a:endParaRPr lang="it-IT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4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Architettura dei Servizi di Rete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it-IT"/>
              <a:t>Livelli di gestione della comunicazione</a:t>
            </a:r>
          </a:p>
        </p:txBody>
      </p:sp>
      <p:grpSp>
        <p:nvGrpSpPr>
          <p:cNvPr id="285700" name="Group 4"/>
          <p:cNvGrpSpPr>
            <a:grpSpLocks/>
          </p:cNvGrpSpPr>
          <p:nvPr/>
        </p:nvGrpSpPr>
        <p:grpSpPr bwMode="auto">
          <a:xfrm>
            <a:off x="1295400" y="1828800"/>
            <a:ext cx="5829300" cy="4724400"/>
            <a:chOff x="1176" y="1080"/>
            <a:chExt cx="3264" cy="2688"/>
          </a:xfrm>
        </p:grpSpPr>
        <p:sp>
          <p:nvSpPr>
            <p:cNvPr id="285701" name="Oval 5"/>
            <p:cNvSpPr>
              <a:spLocks noChangeArrowheads="1"/>
            </p:cNvSpPr>
            <p:nvPr/>
          </p:nvSpPr>
          <p:spPr bwMode="auto">
            <a:xfrm>
              <a:off x="1176" y="1080"/>
              <a:ext cx="3264" cy="2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5702" name="Text Box 6"/>
            <p:cNvSpPr txBox="1">
              <a:spLocks noChangeArrowheads="1"/>
            </p:cNvSpPr>
            <p:nvPr/>
          </p:nvSpPr>
          <p:spPr bwMode="auto">
            <a:xfrm>
              <a:off x="2304" y="1104"/>
              <a:ext cx="86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Applicazioni</a:t>
              </a:r>
              <a:endParaRPr lang="it-IT"/>
            </a:p>
          </p:txBody>
        </p:sp>
      </p:grpSp>
      <p:sp>
        <p:nvSpPr>
          <p:cNvPr id="285703" name="Oval 7"/>
          <p:cNvSpPr>
            <a:spLocks noChangeArrowheads="1"/>
          </p:cNvSpPr>
          <p:nvPr/>
        </p:nvSpPr>
        <p:spPr bwMode="auto">
          <a:xfrm>
            <a:off x="1798638" y="2970213"/>
            <a:ext cx="4822825" cy="3425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3163888" y="3097213"/>
            <a:ext cx="186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solidFill>
                  <a:srgbClr val="FF9999"/>
                </a:solidFill>
              </a:rPr>
              <a:t>Comunicazione</a:t>
            </a:r>
            <a:endParaRPr lang="it-IT" sz="2000" b="1"/>
          </a:p>
        </p:txBody>
      </p:sp>
      <p:grpSp>
        <p:nvGrpSpPr>
          <p:cNvPr id="285705" name="Group 9"/>
          <p:cNvGrpSpPr>
            <a:grpSpLocks/>
          </p:cNvGrpSpPr>
          <p:nvPr/>
        </p:nvGrpSpPr>
        <p:grpSpPr bwMode="auto">
          <a:xfrm>
            <a:off x="3057525" y="4383088"/>
            <a:ext cx="2305050" cy="1697037"/>
            <a:chOff x="2163" y="1797"/>
            <a:chExt cx="1290" cy="1254"/>
          </a:xfrm>
        </p:grpSpPr>
        <p:sp>
          <p:nvSpPr>
            <p:cNvPr id="285706" name="Oval 10"/>
            <p:cNvSpPr>
              <a:spLocks noChangeArrowheads="1"/>
            </p:cNvSpPr>
            <p:nvPr/>
          </p:nvSpPr>
          <p:spPr bwMode="auto">
            <a:xfrm>
              <a:off x="2163" y="1797"/>
              <a:ext cx="1290" cy="1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5707" name="Text Box 11"/>
            <p:cNvSpPr txBox="1">
              <a:spLocks noChangeArrowheads="1"/>
            </p:cNvSpPr>
            <p:nvPr/>
          </p:nvSpPr>
          <p:spPr bwMode="auto">
            <a:xfrm>
              <a:off x="2515" y="1824"/>
              <a:ext cx="457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>
                  <a:solidFill>
                    <a:srgbClr val="A50021"/>
                  </a:solidFill>
                </a:rPr>
                <a:t>Fisico</a:t>
              </a: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664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Infrastrutture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Livello Fisico</a:t>
            </a:r>
          </a:p>
          <a:p>
            <a:pPr lvl="1"/>
            <a:r>
              <a:rPr lang="it-IT" dirty="0"/>
              <a:t>Componenti di Connessione</a:t>
            </a:r>
          </a:p>
          <a:p>
            <a:pPr lvl="2"/>
            <a:r>
              <a:rPr lang="it-IT" dirty="0"/>
              <a:t>doppino telefonico</a:t>
            </a:r>
          </a:p>
          <a:p>
            <a:pPr lvl="2"/>
            <a:r>
              <a:rPr lang="it-IT" dirty="0"/>
              <a:t>cavo coassiale</a:t>
            </a:r>
          </a:p>
          <a:p>
            <a:pPr lvl="2"/>
            <a:r>
              <a:rPr lang="it-IT" dirty="0"/>
              <a:t>fibre ottiche</a:t>
            </a:r>
          </a:p>
          <a:p>
            <a:pPr lvl="1"/>
            <a:r>
              <a:rPr lang="it-IT" dirty="0"/>
              <a:t>Tecnologie di Trasmissione</a:t>
            </a:r>
          </a:p>
          <a:p>
            <a:pPr lvl="2"/>
            <a:r>
              <a:rPr lang="it-IT" dirty="0"/>
              <a:t>Sincrone vs. Asincrone</a:t>
            </a:r>
          </a:p>
          <a:p>
            <a:pPr lvl="1"/>
            <a:r>
              <a:rPr lang="it-IT" dirty="0"/>
              <a:t>Tecnologie di Rete</a:t>
            </a:r>
          </a:p>
          <a:p>
            <a:pPr lvl="2"/>
            <a:r>
              <a:rPr lang="it-IT" dirty="0"/>
              <a:t>Commutazione di circuito</a:t>
            </a:r>
          </a:p>
          <a:p>
            <a:pPr lvl="2"/>
            <a:r>
              <a:rPr lang="it-IT" dirty="0"/>
              <a:t>Commutazione di pacchetto</a:t>
            </a:r>
          </a:p>
        </p:txBody>
      </p:sp>
    </p:spTree>
    <p:extLst>
      <p:ext uri="{BB962C8B-B14F-4D97-AF65-F5344CB8AC3E}">
        <p14:creationId xmlns:p14="http://schemas.microsoft.com/office/powerpoint/2010/main" val="15379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ART_TV_Nuovo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Template_ART_TV_Nuovo</Template>
  <TotalTime>622</TotalTime>
  <Words>1515</Words>
  <Application>Microsoft Office PowerPoint</Application>
  <PresentationFormat>Presentazione su schermo (4:3)</PresentationFormat>
  <Paragraphs>312</Paragraphs>
  <Slides>57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9" baseType="lpstr">
      <vt:lpstr>Template_ART_TV_Nuovo</vt:lpstr>
      <vt:lpstr>ClipArt</vt:lpstr>
      <vt:lpstr>Reti di Calcolatori ed Internet</vt:lpstr>
      <vt:lpstr>Cosa vedremo nelle lezioni</vt:lpstr>
      <vt:lpstr>Reti di Calcolatori ed Internet</vt:lpstr>
      <vt:lpstr>Reti di Calcolatori: perche?</vt:lpstr>
      <vt:lpstr>Reti di Calcolatori: come?</vt:lpstr>
      <vt:lpstr>Valutazione Corso</vt:lpstr>
      <vt:lpstr>Architettura dei Servizi di Rete</vt:lpstr>
      <vt:lpstr>Architettura dei Servizi di Rete</vt:lpstr>
      <vt:lpstr>Infrastrutture</vt:lpstr>
      <vt:lpstr>Tecnologie di Rete</vt:lpstr>
      <vt:lpstr>Infrastrutture</vt:lpstr>
      <vt:lpstr>Infrastrutture</vt:lpstr>
      <vt:lpstr>Infrastrutture</vt:lpstr>
      <vt:lpstr>Infrastrutture</vt:lpstr>
      <vt:lpstr>Una definizione di un “sistema opetativo” di rete</vt:lpstr>
      <vt:lpstr>Il protocollo TCP/IP</vt:lpstr>
      <vt:lpstr>Architettura dei Servizi di Rete</vt:lpstr>
      <vt:lpstr>Architettura dei Servizi di Rete</vt:lpstr>
      <vt:lpstr>Architettura dei Servizi di Rete</vt:lpstr>
      <vt:lpstr>Architettura dei Servizi di Rete</vt:lpstr>
      <vt:lpstr>Architettura dei Servizi di Rete</vt:lpstr>
      <vt:lpstr>Architettura dei Servizi di Rete</vt:lpstr>
      <vt:lpstr>Ritorniamo alle Infrastrutture</vt:lpstr>
      <vt:lpstr>Ritorniamo alle Infrastrutture</vt:lpstr>
      <vt:lpstr>Le Applicazioni (o Servizi) di Rete</vt:lpstr>
      <vt:lpstr>Sistema operativo di rete</vt:lpstr>
      <vt:lpstr>TCP/IP: localizzazione dell’informazione</vt:lpstr>
      <vt:lpstr>TCP/IP: localizzazione dell’informazione</vt:lpstr>
      <vt:lpstr>TCP/IP: localizzazione dell’informazione</vt:lpstr>
      <vt:lpstr>TCP/IP: localizzazione dell’informazione</vt:lpstr>
      <vt:lpstr>TCP/IP: localizzazione dell’informazione</vt:lpstr>
      <vt:lpstr>TCP/IP: localizzazione dell’informazione</vt:lpstr>
      <vt:lpstr>TCP/IP: localizzazione dell’informazione</vt:lpstr>
      <vt:lpstr>TCP/IP: Trasmissione</vt:lpstr>
      <vt:lpstr>TCP/IP: Trasmissione</vt:lpstr>
      <vt:lpstr>Collegamenti alla rete TCP/IP globale</vt:lpstr>
      <vt:lpstr>Collegamenti alla rete TCP/IP globale</vt:lpstr>
      <vt:lpstr>Collegamenti in Rete</vt:lpstr>
      <vt:lpstr>Collegamenti in Rete</vt:lpstr>
      <vt:lpstr>Il collegamento in Windows 95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Servizi di Rete</vt:lpstr>
      <vt:lpstr>I Servizi di Rete</vt:lpstr>
      <vt:lpstr>Presentazione standard di PowerPoint</vt:lpstr>
      <vt:lpstr>Presentazione standard di PowerPoint</vt:lpstr>
      <vt:lpstr>Presentazione standard di PowerPoint</vt:lpstr>
      <vt:lpstr>I Servizi di Rete</vt:lpstr>
      <vt:lpstr>Presentazione standard di PowerPoint</vt:lpstr>
      <vt:lpstr>Presentazione standard di PowerPoint</vt:lpstr>
      <vt:lpstr>I Servizi di Rete</vt:lpstr>
      <vt:lpstr>Posta Elettronica</vt:lpstr>
      <vt:lpstr>Posta Elettronica</vt:lpstr>
      <vt:lpstr>Ricapitoliamo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Fondamenti di Informatica per Umanisti Informatica e Rappresentazione della Conoscenza</dc:title>
  <dc:creator>fmz</dc:creator>
  <cp:lastModifiedBy>fmz</cp:lastModifiedBy>
  <cp:revision>30</cp:revision>
  <dcterms:created xsi:type="dcterms:W3CDTF">2013-10-02T12:22:06Z</dcterms:created>
  <dcterms:modified xsi:type="dcterms:W3CDTF">2014-01-02T09:28:51Z</dcterms:modified>
</cp:coreProperties>
</file>