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6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34" r:id="rId12"/>
    <p:sldId id="335" r:id="rId13"/>
    <p:sldId id="308" r:id="rId14"/>
    <p:sldId id="336" r:id="rId15"/>
    <p:sldId id="337" r:id="rId16"/>
    <p:sldId id="340" r:id="rId17"/>
    <p:sldId id="338" r:id="rId18"/>
    <p:sldId id="339" r:id="rId19"/>
    <p:sldId id="341" r:id="rId20"/>
    <p:sldId id="342" r:id="rId21"/>
    <p:sldId id="346" r:id="rId22"/>
    <p:sldId id="347" r:id="rId23"/>
    <p:sldId id="348" r:id="rId24"/>
    <p:sldId id="343" r:id="rId25"/>
    <p:sldId id="344" r:id="rId26"/>
    <p:sldId id="349" r:id="rId27"/>
    <p:sldId id="35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</p:sldIdLst>
  <p:sldSz cx="9144000" cy="6858000" type="screen4x3"/>
  <p:notesSz cx="6640513" cy="99044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000000"/>
    <a:srgbClr val="CC9900"/>
    <a:srgbClr val="FFFFCC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74" autoAdjust="0"/>
    <p:restoredTop sz="86323" autoAdjust="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957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957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C52263-5BB9-44B1-B68D-30DD1F181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67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12B049D-2071-475C-9E02-282F6100DA55}" type="datetimeFigureOut">
              <a:rPr lang="it-IT"/>
              <a:pPr>
                <a:defRPr/>
              </a:pPr>
              <a:t>04/10/2013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052" y="4704596"/>
            <a:ext cx="531241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4E1EE23-0C4E-42ED-A695-0BCC89C5FE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50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need to download your projects to your machine</a:t>
            </a:r>
            <a:r>
              <a:rPr lang="en-US" baseline="0" dirty="0" smtClean="0"/>
              <a:t> before Dec 31, 2011.  You can do this from the "My Projects"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3DCB-53D4-4FCA-8994-3A1DA664CA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IE you may have to set the width and height</a:t>
            </a:r>
            <a:r>
              <a:rPr lang="en-US" baseline="0" dirty="0" smtClean="0"/>
              <a:t> for a picture to get it to correctly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3DCB-53D4-4FCA-8994-3A1DA664CA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emulator has limited</a:t>
            </a:r>
            <a:r>
              <a:rPr lang="en-US" baseline="0" dirty="0" smtClean="0"/>
              <a:t> capability.  You can't use the accelerometer, camera, GPS, or send or receive text messages with it.  </a:t>
            </a:r>
          </a:p>
          <a:p>
            <a:r>
              <a:rPr lang="en-US" baseline="0" dirty="0" smtClean="0"/>
              <a:t>The emulator can display images, play sounds, detect touch (click) and drag (click and drag).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3DCB-53D4-4FCA-8994-3A1DA664CA2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not work on the emulator,</a:t>
            </a:r>
            <a:r>
              <a:rPr lang="en-US" baseline="0" dirty="0" smtClean="0"/>
              <a:t> just on the phone.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3DCB-53D4-4FCA-8994-3A1DA664CA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54848" y="3645024"/>
            <a:ext cx="7920864" cy="0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87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6" name="Picture 6" descr="Carta di giorn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70084" y="3575061"/>
            <a:ext cx="1273916" cy="110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" y="3494639"/>
            <a:ext cx="1060261" cy="11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B3B3-D88A-4CB0-8872-16D1E33B64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FE8-573B-4DB9-B89B-BFA826991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88ED8-B3A0-4243-8A33-3805D4BE793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5CF-007B-4F46-85B4-27FCB12F0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6647-BE62-45C2-8DAC-6CB1DB241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42C9-DB65-49B4-9A88-8DF91CEC9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C8369-6D93-4AFE-9739-E731617D0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2E5-900D-4365-9958-46CEDF1EE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E81C-E9C8-4619-B120-4F42069FC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FD10-BA9E-42EE-9AFD-4BBE312E4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8FAC-DCAE-48BC-99BD-680B5D5BF2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07C3-00C1-43C6-B039-4E6AB29EC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496231-ECEF-4D6D-A033-2B19F18764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7544" y="105166"/>
            <a:ext cx="7920864" cy="0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87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6248400"/>
            <a:ext cx="9364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 smtClean="0">
                <a:cs typeface="+mn-cs"/>
              </a:rPr>
              <a:t>© </a:t>
            </a:r>
            <a:r>
              <a:rPr lang="it-IT" sz="900" dirty="0" err="1" smtClean="0">
                <a:cs typeface="+mn-cs"/>
              </a:rPr>
              <a:t>F.M.Zanzotto</a:t>
            </a:r>
            <a:endParaRPr lang="it-IT" sz="900" dirty="0">
              <a:cs typeface="+mn-cs"/>
            </a:endParaRPr>
          </a:p>
        </p:txBody>
      </p:sp>
      <p:pic>
        <p:nvPicPr>
          <p:cNvPr id="10" name="Picture 6" descr="Carta di giornal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60416" y="49478"/>
            <a:ext cx="648088" cy="564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" y="7421"/>
            <a:ext cx="638893" cy="7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4371" y="6237312"/>
            <a:ext cx="9097566" cy="11088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appinventorbeta.com/learn/setup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appinventor.mit.edu/learn/tutorials/index.html" TargetMode="External"/><Relationship Id="rId2" Type="http://schemas.openxmlformats.org/officeDocument/2006/relationships/hyperlink" Target="http://ice-web.cc.gatech.edu/d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xamples.oreilly.com/0636920016632/" TargetMode="External"/><Relationship Id="rId5" Type="http://schemas.openxmlformats.org/officeDocument/2006/relationships/hyperlink" Target="http://www.appinventor.org/in-1" TargetMode="External"/><Relationship Id="rId4" Type="http://schemas.openxmlformats.org/officeDocument/2006/relationships/hyperlink" Target="http://turing.cs.trincoll.edu/~ram/cpsc110/schedul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 smtClean="0"/>
              <a:t>MIT </a:t>
            </a:r>
            <a:r>
              <a:rPr lang="it-IT" sz="2800" dirty="0" err="1" smtClean="0"/>
              <a:t>AppInventor</a:t>
            </a:r>
            <a:r>
              <a:rPr lang="it-IT" sz="2800" dirty="0" smtClean="0"/>
              <a:t>:</a:t>
            </a:r>
            <a:br>
              <a:rPr lang="it-IT" sz="2800" dirty="0" smtClean="0"/>
            </a:br>
            <a:r>
              <a:rPr lang="it-IT" sz="2800" dirty="0" smtClean="0"/>
              <a:t>Creazione </a:t>
            </a:r>
            <a:r>
              <a:rPr lang="it-IT" sz="2800" dirty="0"/>
              <a:t>di </a:t>
            </a:r>
            <a:r>
              <a:rPr lang="it-IT" sz="2800" dirty="0" err="1"/>
              <a:t>App</a:t>
            </a:r>
            <a:r>
              <a:rPr lang="it-IT" sz="2800" dirty="0"/>
              <a:t> su </a:t>
            </a:r>
            <a:r>
              <a:rPr lang="it-IT" sz="2800" dirty="0" err="1"/>
              <a:t>Android</a:t>
            </a:r>
            <a:endParaRPr lang="it-IT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Fabio Massimo Zanzotto</a:t>
            </a:r>
          </a:p>
        </p:txBody>
      </p:sp>
    </p:spTree>
    <p:extLst>
      <p:ext uri="{BB962C8B-B14F-4D97-AF65-F5344CB8AC3E}">
        <p14:creationId xmlns:p14="http://schemas.microsoft.com/office/powerpoint/2010/main" val="24492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cominciare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err="1" smtClean="0"/>
              <a:t>Cosa</a:t>
            </a:r>
            <a:r>
              <a:rPr lang="en-US" sz="3500" dirty="0" smtClean="0"/>
              <a:t> </a:t>
            </a:r>
            <a:r>
              <a:rPr lang="en-US" sz="3500" dirty="0" err="1" smtClean="0"/>
              <a:t>istallare</a:t>
            </a:r>
            <a:endParaRPr lang="en-US" sz="3500" dirty="0" smtClean="0"/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http</a:t>
            </a:r>
            <a:r>
              <a:rPr lang="en-US" sz="2600" dirty="0">
                <a:solidFill>
                  <a:srgbClr val="FF0000"/>
                </a:solidFill>
              </a:rPr>
              <a:t>://beta.appinventor.mit.edu/learn/setup/</a:t>
            </a:r>
            <a:r>
              <a:rPr lang="en-US" sz="2600" dirty="0" smtClean="0">
                <a:solidFill>
                  <a:srgbClr val="FF0000"/>
                </a:solidFill>
              </a:rPr>
              <a:t>index.html </a:t>
            </a:r>
          </a:p>
          <a:p>
            <a:pPr lvl="1"/>
            <a:r>
              <a:rPr lang="en-US" dirty="0" smtClean="0"/>
              <a:t>Install Java 6 or above</a:t>
            </a:r>
          </a:p>
          <a:p>
            <a:pPr lvl="1"/>
            <a:r>
              <a:rPr lang="en-US" dirty="0" smtClean="0"/>
              <a:t>Install the App Inventor Setup Software</a:t>
            </a:r>
          </a:p>
          <a:p>
            <a:pPr lvl="1"/>
            <a:r>
              <a:rPr lang="en-US" dirty="0" smtClean="0"/>
              <a:t>Install phone drivers if you want to use phones</a:t>
            </a:r>
          </a:p>
          <a:p>
            <a:pPr lvl="1"/>
            <a:r>
              <a:rPr lang="en-US" dirty="0" smtClean="0"/>
              <a:t>Setup your </a:t>
            </a:r>
            <a:r>
              <a:rPr lang="en-US" dirty="0"/>
              <a:t>phone </a:t>
            </a:r>
            <a:endParaRPr lang="en-US" dirty="0" smtClean="0"/>
          </a:p>
          <a:p>
            <a:r>
              <a:rPr lang="en-US" sz="3500" dirty="0" err="1" smtClean="0"/>
              <a:t>Apprendere</a:t>
            </a:r>
            <a:r>
              <a:rPr lang="en-US" sz="3500" dirty="0" smtClean="0"/>
              <a:t> App </a:t>
            </a:r>
            <a:r>
              <a:rPr lang="en-US" sz="3500" dirty="0"/>
              <a:t>Inventor </a:t>
            </a:r>
            <a:r>
              <a:rPr lang="en-US" sz="2600" dirty="0" smtClean="0"/>
              <a:t>http</a:t>
            </a:r>
            <a:r>
              <a:rPr lang="en-US" sz="2600" dirty="0"/>
              <a:t>://appinventor.mit.edu/explore/</a:t>
            </a:r>
            <a:r>
              <a:rPr lang="en-US" sz="2600" dirty="0" smtClean="0"/>
              <a:t>learn.html</a:t>
            </a:r>
            <a:endParaRPr lang="en-US" sz="2600" dirty="0"/>
          </a:p>
          <a:p>
            <a:r>
              <a:rPr lang="en-US" sz="3500" dirty="0" smtClean="0"/>
              <a:t>Fare Login al </a:t>
            </a:r>
            <a:r>
              <a:rPr lang="en-US" sz="3500" dirty="0" err="1" smtClean="0"/>
              <a:t>sito</a:t>
            </a:r>
            <a:r>
              <a:rPr lang="en-US" sz="3500" dirty="0" smtClean="0"/>
              <a:t> </a:t>
            </a:r>
            <a:r>
              <a:rPr lang="en-US" sz="1900" dirty="0" smtClean="0"/>
              <a:t>(con un </a:t>
            </a:r>
            <a:r>
              <a:rPr lang="en-US" sz="1900" dirty="0" err="1" smtClean="0"/>
              <a:t>google</a:t>
            </a:r>
            <a:r>
              <a:rPr lang="en-US" sz="1900" dirty="0" smtClean="0"/>
              <a:t> account) </a:t>
            </a:r>
            <a:r>
              <a:rPr lang="en-US" sz="2600" dirty="0" smtClean="0"/>
              <a:t>http</a:t>
            </a:r>
            <a:r>
              <a:rPr lang="en-US" sz="2600" dirty="0"/>
              <a:t>://beta.appinventor.mit.edu/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01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7600"/>
            <a:ext cx="8038214" cy="2473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Creare</a:t>
            </a:r>
            <a:r>
              <a:rPr lang="en-US" dirty="0" smtClean="0"/>
              <a:t> un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bottone</a:t>
            </a:r>
            <a:r>
              <a:rPr lang="en-US" dirty="0" smtClean="0"/>
              <a:t> </a:t>
            </a:r>
            <a:r>
              <a:rPr lang="en-US" i="1" dirty="0" smtClean="0"/>
              <a:t>New</a:t>
            </a:r>
            <a:endParaRPr lang="en-US" dirty="0" smtClean="0"/>
          </a:p>
          <a:p>
            <a:r>
              <a:rPr lang="en-US" dirty="0" err="1" smtClean="0"/>
              <a:t>Scivere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 (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spazi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nome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diventa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dell’app</a:t>
            </a:r>
            <a:r>
              <a:rPr lang="en-US" dirty="0" smtClean="0"/>
              <a:t> "Cowbell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4114800"/>
            <a:ext cx="533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15200" y="2971800"/>
            <a:ext cx="0" cy="1828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mettere un bottone con una immagine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Drag out a </a:t>
            </a:r>
            <a:r>
              <a:rPr lang="en-US" sz="2600" b="1" dirty="0" smtClean="0"/>
              <a:t>Button</a:t>
            </a:r>
            <a:r>
              <a:rPr lang="en-US" sz="2600" dirty="0" smtClean="0"/>
              <a:t> from the Basic palette and drop it on Screen1</a:t>
            </a:r>
          </a:p>
          <a:p>
            <a:r>
              <a:rPr lang="en-US" sz="2600" dirty="0" smtClean="0"/>
              <a:t>In the properties area</a:t>
            </a:r>
          </a:p>
          <a:p>
            <a:pPr lvl="1"/>
            <a:r>
              <a:rPr lang="en-US" sz="2200" dirty="0" smtClean="0"/>
              <a:t>Set the image</a:t>
            </a:r>
          </a:p>
          <a:p>
            <a:pPr lvl="2"/>
            <a:r>
              <a:rPr lang="en-US" dirty="0" smtClean="0"/>
              <a:t>click on </a:t>
            </a:r>
            <a:r>
              <a:rPr lang="en-US" i="1" dirty="0" smtClean="0"/>
              <a:t>None</a:t>
            </a:r>
            <a:r>
              <a:rPr lang="en-US" dirty="0" smtClean="0"/>
              <a:t> under Image.</a:t>
            </a:r>
          </a:p>
          <a:p>
            <a:pPr lvl="2"/>
            <a:r>
              <a:rPr lang="en-US" dirty="0" smtClean="0"/>
              <a:t>Click on </a:t>
            </a:r>
            <a:r>
              <a:rPr lang="en-US" i="1" dirty="0" smtClean="0"/>
              <a:t>Add</a:t>
            </a:r>
            <a:r>
              <a:rPr lang="en-US" dirty="0" smtClean="0"/>
              <a:t> and an  Upload File window will appear</a:t>
            </a:r>
          </a:p>
          <a:p>
            <a:pPr lvl="2"/>
            <a:r>
              <a:rPr lang="en-US" dirty="0" smtClean="0"/>
              <a:t>Click on </a:t>
            </a:r>
            <a:r>
              <a:rPr lang="en-US" i="1" dirty="0" smtClean="0"/>
              <a:t>Browse</a:t>
            </a:r>
            <a:r>
              <a:rPr lang="en-US" dirty="0" smtClean="0"/>
              <a:t> and find the "cowbell.gif" file</a:t>
            </a:r>
          </a:p>
          <a:p>
            <a:pPr lvl="2"/>
            <a:r>
              <a:rPr lang="en-US" dirty="0" smtClean="0"/>
              <a:t>Then click </a:t>
            </a:r>
            <a:r>
              <a:rPr lang="en-US" b="1" dirty="0" smtClean="0"/>
              <a:t>OK</a:t>
            </a:r>
          </a:p>
          <a:p>
            <a:pPr lvl="1"/>
            <a:r>
              <a:rPr lang="en-US" dirty="0" smtClean="0"/>
              <a:t>Remove the default text</a:t>
            </a:r>
          </a:p>
          <a:p>
            <a:pPr lvl="1"/>
            <a:r>
              <a:rPr lang="en-US" dirty="0" smtClean="0"/>
              <a:t>Set the width and height if needed</a:t>
            </a:r>
          </a:p>
          <a:p>
            <a:pPr lvl="2"/>
            <a:r>
              <a:rPr lang="en-US" dirty="0" smtClean="0"/>
              <a:t>On some browsers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205287" cy="11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1409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200400"/>
            <a:ext cx="3124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438400"/>
            <a:ext cx="1609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105400"/>
            <a:ext cx="1685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572000" y="2133600"/>
            <a:ext cx="990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743200"/>
            <a:ext cx="609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48200" y="4876800"/>
            <a:ext cx="990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15200" y="3505200"/>
            <a:ext cx="990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00800" y="5334000"/>
            <a:ext cx="1600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924800" y="4038600"/>
            <a:ext cx="381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00800" y="5943600"/>
            <a:ext cx="1600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715000"/>
            <a:ext cx="1514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4572000" y="5943600"/>
            <a:ext cx="1524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Controllare il comportamento </a:t>
            </a:r>
            <a:r>
              <a:rPr lang="it-IT" dirty="0" smtClean="0"/>
              <a:t>dei componenti</a:t>
            </a:r>
          </a:p>
          <a:p>
            <a:r>
              <a:rPr lang="it-IT" dirty="0" smtClean="0"/>
              <a:t>Abbiamo a disposizione per ogni componente dei pezzi di puzzle</a:t>
            </a:r>
          </a:p>
          <a:p>
            <a:pPr marL="0" indent="0" algn="ctr">
              <a:buNone/>
            </a:pPr>
            <a:r>
              <a:rPr lang="it-IT" dirty="0" smtClean="0"/>
              <a:t>Comportamento per </a:t>
            </a:r>
            <a:r>
              <a:rPr lang="it-IT" b="1" dirty="0" smtClean="0"/>
              <a:t>eventi</a:t>
            </a: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Block</a:t>
            </a:r>
            <a:r>
              <a:rPr lang="it-IT" dirty="0" smtClean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2203"/>
            <a:ext cx="3096344" cy="194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2 5"/>
          <p:cNvCxnSpPr>
            <a:stCxn id="7" idx="2"/>
          </p:cNvCxnSpPr>
          <p:nvPr/>
        </p:nvCxnSpPr>
        <p:spPr>
          <a:xfrm>
            <a:off x="3077913" y="4374396"/>
            <a:ext cx="1206055" cy="206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123728" y="3543399"/>
            <a:ext cx="190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Nome </a:t>
            </a:r>
            <a:r>
              <a:rPr lang="it-IT" dirty="0" err="1" smtClean="0"/>
              <a:t>Componte</a:t>
            </a:r>
            <a:endParaRPr lang="en-US" dirty="0"/>
          </a:p>
        </p:txBody>
      </p:sp>
      <p:cxnSp>
        <p:nvCxnSpPr>
          <p:cNvPr id="11" name="Connettore 2 10"/>
          <p:cNvCxnSpPr>
            <a:stCxn id="12" idx="2"/>
          </p:cNvCxnSpPr>
          <p:nvPr/>
        </p:nvCxnSpPr>
        <p:spPr>
          <a:xfrm flipH="1">
            <a:off x="5220073" y="3985419"/>
            <a:ext cx="1242216" cy="595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508104" y="3523754"/>
            <a:ext cx="190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Azioni sui componenti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Block</a:t>
            </a:r>
            <a:r>
              <a:rPr lang="it-IT" dirty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2564293" cy="1146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>
            <a:stCxn id="6" idx="2"/>
          </p:cNvCxnSpPr>
          <p:nvPr/>
        </p:nvCxnSpPr>
        <p:spPr>
          <a:xfrm>
            <a:off x="3329784" y="3127514"/>
            <a:ext cx="1206055" cy="206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375599" y="2296517"/>
            <a:ext cx="190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Nome </a:t>
            </a:r>
            <a:r>
              <a:rPr lang="it-IT" dirty="0" err="1" smtClean="0"/>
              <a:t>Componte</a:t>
            </a:r>
            <a:endParaRPr lang="en-US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491880" y="3501008"/>
            <a:ext cx="319722" cy="1347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857416" y="4848569"/>
            <a:ext cx="190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Azione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 flipH="1" flipV="1">
            <a:off x="5508104" y="3645024"/>
            <a:ext cx="490448" cy="1203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64088" y="4848568"/>
            <a:ext cx="190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Sotto 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Azioni sulle proprietà dei componenti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Block</a:t>
            </a:r>
            <a:r>
              <a:rPr lang="it-IT" dirty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3024336" cy="1296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>
            <a:stCxn id="6" idx="2"/>
          </p:cNvCxnSpPr>
          <p:nvPr/>
        </p:nvCxnSpPr>
        <p:spPr>
          <a:xfrm>
            <a:off x="3329784" y="3127514"/>
            <a:ext cx="1206055" cy="206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375599" y="2296517"/>
            <a:ext cx="190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Nome </a:t>
            </a:r>
            <a:r>
              <a:rPr lang="it-IT" dirty="0" err="1" smtClean="0"/>
              <a:t>Componte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3491880" y="3501008"/>
            <a:ext cx="319722" cy="1347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857416" y="4848569"/>
            <a:ext cx="190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Azione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508104" y="3789040"/>
            <a:ext cx="490448" cy="1059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364089" y="48485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Proprietà</a:t>
            </a:r>
            <a:endParaRPr lang="en-US" dirty="0"/>
          </a:p>
        </p:txBody>
      </p:sp>
      <p:cxnSp>
        <p:nvCxnSpPr>
          <p:cNvPr id="12" name="Connettore 2 11"/>
          <p:cNvCxnSpPr>
            <a:endCxn id="4" idx="3"/>
          </p:cNvCxnSpPr>
          <p:nvPr/>
        </p:nvCxnSpPr>
        <p:spPr>
          <a:xfrm flipH="1" flipV="1">
            <a:off x="6516216" y="3501008"/>
            <a:ext cx="1218912" cy="1106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100664" y="4607318"/>
            <a:ext cx="179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Finale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Valori finali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Block</a:t>
            </a:r>
            <a:r>
              <a:rPr lang="it-IT" dirty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9"/>
            <a:ext cx="2232248" cy="1155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Combinazione dei pezzi di puzzle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Block</a:t>
            </a:r>
            <a:r>
              <a:rPr lang="it-IT" dirty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89654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5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Cambiatore</a:t>
            </a:r>
            <a:r>
              <a:rPr lang="it-IT" dirty="0" smtClean="0"/>
              <a:t> di colore per un pulsante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Creiamo la prima </a:t>
            </a:r>
            <a:r>
              <a:rPr lang="it-IT" dirty="0" err="1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variabili: un posto dove mettere i valori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Azioni sulle variabili:</a:t>
            </a:r>
          </a:p>
          <a:p>
            <a:pPr lvl="1"/>
            <a:r>
              <a:rPr lang="it-IT" dirty="0" smtClean="0"/>
              <a:t>Usa il valore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Metti un valore</a:t>
            </a:r>
          </a:p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Block</a:t>
            </a:r>
            <a:r>
              <a:rPr lang="it-IT" dirty="0" smtClean="0"/>
              <a:t> editor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710408" cy="107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82580"/>
            <a:ext cx="2088232" cy="4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09" y="4797152"/>
            <a:ext cx="2245635" cy="47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1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Cosa vedremo nelle lezioni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3200" dirty="0" smtClean="0"/>
              <a:t>Sfida: Creazione di </a:t>
            </a:r>
            <a:r>
              <a:rPr lang="it-IT" sz="3200" dirty="0" err="1" smtClean="0"/>
              <a:t>App</a:t>
            </a:r>
            <a:r>
              <a:rPr lang="it-IT" sz="3200" dirty="0" smtClean="0"/>
              <a:t> su </a:t>
            </a:r>
            <a:r>
              <a:rPr lang="it-IT" sz="3200" dirty="0" err="1" smtClean="0"/>
              <a:t>Android</a:t>
            </a:r>
            <a:endParaRPr lang="it-IT" sz="3200" dirty="0" smtClean="0"/>
          </a:p>
          <a:p>
            <a:pPr>
              <a:lnSpc>
                <a:spcPct val="90000"/>
              </a:lnSpc>
            </a:pPr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Mattoni </a:t>
            </a:r>
            <a:r>
              <a:rPr lang="it-IT" sz="3200" dirty="0">
                <a:solidFill>
                  <a:schemeClr val="bg1">
                    <a:lumMod val="65000"/>
                  </a:schemeClr>
                </a:solidFill>
              </a:rPr>
              <a:t>base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Algoritmo, modello per risolvere problemi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Rappresentazione dell’informazione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Architettura del calcolatore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Costruzioni sovrastanti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Sistema operativo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Reti di calcolatori e WWW</a:t>
            </a:r>
          </a:p>
          <a:p>
            <a:pPr lvl="1">
              <a:lnSpc>
                <a:spcPct val="90000"/>
              </a:lnSpc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Programmi applicativi</a:t>
            </a:r>
          </a:p>
        </p:txBody>
      </p:sp>
    </p:spTree>
    <p:extLst>
      <p:ext uri="{BB962C8B-B14F-4D97-AF65-F5344CB8AC3E}">
        <p14:creationId xmlns:p14="http://schemas.microsoft.com/office/powerpoint/2010/main" val="37044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Costruiamo una </a:t>
            </a:r>
            <a:r>
              <a:rPr lang="it-IT" dirty="0" err="1" smtClean="0"/>
              <a:t>app</a:t>
            </a:r>
            <a:r>
              <a:rPr lang="it-IT" dirty="0" smtClean="0"/>
              <a:t> che gonfia un palloncino pigiando un bottone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457200"/>
            <a:ext cx="7772400" cy="685800"/>
          </a:xfrm>
        </p:spPr>
        <p:txBody>
          <a:bodyPr/>
          <a:lstStyle/>
          <a:p>
            <a:r>
              <a:rPr lang="it-IT" dirty="0" smtClean="0"/>
              <a:t>Seconda </a:t>
            </a:r>
            <a:r>
              <a:rPr lang="it-IT" dirty="0" err="1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Designer: Palloncino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Seconda </a:t>
            </a:r>
            <a:r>
              <a:rPr lang="it-IT" dirty="0" err="1"/>
              <a:t>App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2701007" cy="289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Seconda </a:t>
            </a:r>
            <a:r>
              <a:rPr lang="it-IT" dirty="0" err="1"/>
              <a:t>App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6917"/>
            <a:ext cx="2784514" cy="78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0"/>
            <a:ext cx="4130918" cy="61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Variabile</a:t>
            </a:r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Come usare la variabile per dimensionare il palloncino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Come variare la variabile </a:t>
            </a:r>
            <a:endParaRPr lang="en-US" sz="2400" dirty="0"/>
          </a:p>
        </p:txBody>
      </p:sp>
      <p:pic>
        <p:nvPicPr>
          <p:cNvPr id="11" name="Segnaposto contenuto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212976"/>
            <a:ext cx="5348598" cy="129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40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</a:t>
            </a:r>
            <a:r>
              <a:rPr lang="it-IT" dirty="0" err="1" smtClean="0"/>
              <a:t>App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488080" cy="2016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«modo di dire» </a:t>
            </a:r>
          </a:p>
          <a:p>
            <a:pPr marL="457200" lvl="1" indent="0">
              <a:buNone/>
            </a:pPr>
            <a:r>
              <a:rPr lang="it-IT" dirty="0" smtClean="0"/>
              <a:t>se…allora…altrimenti 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«modi» di dire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4" y="3356992"/>
            <a:ext cx="227543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Palloncino che se si gonfia troppo scoppia e ritorna piccolo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Terza </a:t>
            </a:r>
            <a:r>
              <a:rPr lang="it-IT" dirty="0" err="1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Terza </a:t>
            </a:r>
            <a:r>
              <a:rPr lang="it-IT" dirty="0" err="1" smtClean="0"/>
              <a:t>App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617284" cy="437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0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mettere un suono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Drag out a </a:t>
            </a:r>
            <a:r>
              <a:rPr lang="en-US" b="1" dirty="0" smtClean="0"/>
              <a:t>Sound</a:t>
            </a:r>
            <a:r>
              <a:rPr lang="en-US" dirty="0" smtClean="0"/>
              <a:t> from the Media palette</a:t>
            </a:r>
          </a:p>
          <a:p>
            <a:r>
              <a:rPr lang="en-US" dirty="0" smtClean="0"/>
              <a:t>It isn't visible on the screen but will be shown in the Non-visible components</a:t>
            </a:r>
          </a:p>
          <a:p>
            <a:r>
              <a:rPr lang="en-US" dirty="0" smtClean="0"/>
              <a:t>Click on </a:t>
            </a:r>
            <a:r>
              <a:rPr lang="en-US" i="1" dirty="0" smtClean="0"/>
              <a:t>None</a:t>
            </a:r>
            <a:r>
              <a:rPr lang="en-US" dirty="0" smtClean="0"/>
              <a:t> under the Source property</a:t>
            </a:r>
          </a:p>
          <a:p>
            <a:r>
              <a:rPr lang="en-US" dirty="0" smtClean="0"/>
              <a:t>Click on </a:t>
            </a:r>
            <a:r>
              <a:rPr lang="en-US" i="1" dirty="0" smtClean="0"/>
              <a:t>Add</a:t>
            </a:r>
          </a:p>
          <a:p>
            <a:r>
              <a:rPr lang="en-US" dirty="0" smtClean="0"/>
              <a:t>Click on </a:t>
            </a:r>
            <a:r>
              <a:rPr lang="en-US" i="1" dirty="0" smtClean="0"/>
              <a:t>Browse </a:t>
            </a:r>
            <a:r>
              <a:rPr lang="en-US" dirty="0" smtClean="0"/>
              <a:t>and find "cowbell.wav"</a:t>
            </a:r>
          </a:p>
          <a:p>
            <a:pPr lvl="1"/>
            <a:r>
              <a:rPr lang="en-US" dirty="0" smtClean="0"/>
              <a:t>Click on </a:t>
            </a:r>
            <a:r>
              <a:rPr lang="en-US" i="1" dirty="0" smtClean="0"/>
              <a:t>OK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152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2190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248400" y="1828800"/>
            <a:ext cx="1143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152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1038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029200"/>
            <a:ext cx="3114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715000" y="2667000"/>
            <a:ext cx="16002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76800" y="3657600"/>
            <a:ext cx="1600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91400" y="5334000"/>
            <a:ext cx="914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924800" y="5867400"/>
            <a:ext cx="381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24400" y="5791200"/>
            <a:ext cx="914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User Interface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53268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5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Una lezione: </a:t>
            </a:r>
            <a:r>
              <a:rPr lang="it-IT" b="1" dirty="0" err="1" smtClean="0"/>
              <a:t>Hands</a:t>
            </a:r>
            <a:r>
              <a:rPr lang="it-IT" b="1" dirty="0" smtClean="0"/>
              <a:t> On (mani in pasta)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Alcune </a:t>
            </a:r>
            <a:r>
              <a:rPr lang="it-IT" dirty="0" err="1" smtClean="0"/>
              <a:t>slides</a:t>
            </a:r>
            <a:r>
              <a:rPr lang="it-IT" dirty="0" smtClean="0"/>
              <a:t> sono una traduzione presa da </a:t>
            </a:r>
          </a:p>
          <a:p>
            <a:pPr marL="0" indent="0">
              <a:buNone/>
            </a:pPr>
            <a:r>
              <a:rPr lang="it-IT" dirty="0" err="1" smtClean="0"/>
              <a:t>App</a:t>
            </a:r>
            <a:r>
              <a:rPr lang="it-IT" dirty="0" smtClean="0"/>
              <a:t> Inventor, </a:t>
            </a:r>
            <a:r>
              <a:rPr lang="en-US" dirty="0" smtClean="0"/>
              <a:t>Barb Ericson (</a:t>
            </a:r>
            <a:r>
              <a:rPr lang="en-US" dirty="0" err="1" smtClean="0"/>
              <a:t>presentazione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up the Blocks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i="1" dirty="0" smtClean="0"/>
              <a:t>Open the Blocks Editor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This will download the Java Web Start file</a:t>
            </a:r>
          </a:p>
          <a:p>
            <a:r>
              <a:rPr lang="en-US" dirty="0" smtClean="0"/>
              <a:t>Depending on the browser you may have to click on </a:t>
            </a:r>
            <a:r>
              <a:rPr lang="en-US" i="1" dirty="0" smtClean="0"/>
              <a:t>Save</a:t>
            </a:r>
            <a:r>
              <a:rPr lang="en-US" dirty="0" smtClean="0"/>
              <a:t> and then click on the downloaded file or click on </a:t>
            </a:r>
            <a:r>
              <a:rPr lang="en-US" i="1" dirty="0" smtClean="0"/>
              <a:t>Open</a:t>
            </a:r>
            <a:endParaRPr lang="en-US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2819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181600" y="1905000"/>
            <a:ext cx="1371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3437158" cy="15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95400"/>
            <a:ext cx="4572000" cy="2471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Event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event handler responds when an event occurs</a:t>
            </a:r>
          </a:p>
          <a:p>
            <a:pPr lvl="1"/>
            <a:r>
              <a:rPr lang="en-US" dirty="0" smtClean="0"/>
              <a:t>Like when a button is clicked</a:t>
            </a:r>
          </a:p>
          <a:p>
            <a:r>
              <a:rPr lang="en-US" dirty="0" smtClean="0"/>
              <a:t>Click on </a:t>
            </a:r>
            <a:r>
              <a:rPr lang="en-US" i="1" dirty="0" smtClean="0"/>
              <a:t>My Blocks</a:t>
            </a:r>
            <a:r>
              <a:rPr lang="en-US" i="1" dirty="0"/>
              <a:t> </a:t>
            </a:r>
            <a:r>
              <a:rPr lang="en-US" i="1" dirty="0" smtClean="0"/>
              <a:t>&gt; Button1</a:t>
            </a:r>
          </a:p>
          <a:p>
            <a:pPr lvl="1"/>
            <a:r>
              <a:rPr lang="en-US" dirty="0" smtClean="0"/>
              <a:t>Drag out </a:t>
            </a:r>
            <a:r>
              <a:rPr lang="en-US" b="1" dirty="0" smtClean="0"/>
              <a:t>a when Button1.Click </a:t>
            </a:r>
            <a:r>
              <a:rPr lang="en-US" dirty="0" smtClean="0"/>
              <a:t>block and drop it in the center area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3400"/>
            <a:ext cx="2457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715000" y="4953000"/>
            <a:ext cx="17526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67400" y="1752600"/>
            <a:ext cx="16764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19600" y="2438400"/>
            <a:ext cx="1295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7543800" y="2057400"/>
            <a:ext cx="838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48200" y="1752600"/>
            <a:ext cx="6858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the Sound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on </a:t>
            </a:r>
            <a:r>
              <a:rPr lang="en-US" i="1" dirty="0" err="1" smtClean="0"/>
              <a:t>MyBlocks</a:t>
            </a:r>
            <a:r>
              <a:rPr lang="en-US" i="1" dirty="0" smtClean="0"/>
              <a:t> &gt;</a:t>
            </a:r>
            <a:r>
              <a:rPr lang="en-US" dirty="0" smtClean="0"/>
              <a:t> </a:t>
            </a:r>
            <a:r>
              <a:rPr lang="en-US" i="1" dirty="0" smtClean="0"/>
              <a:t>Sound1</a:t>
            </a:r>
          </a:p>
          <a:p>
            <a:r>
              <a:rPr lang="en-US" dirty="0" smtClean="0"/>
              <a:t>Drag out a </a:t>
            </a:r>
            <a:r>
              <a:rPr lang="en-US" b="1" dirty="0" smtClean="0"/>
              <a:t>call Sound1.Play </a:t>
            </a:r>
            <a:r>
              <a:rPr lang="en-US" dirty="0" smtClean="0"/>
              <a:t>block and drop it inside the </a:t>
            </a:r>
            <a:r>
              <a:rPr lang="en-US" b="1" dirty="0" smtClean="0"/>
              <a:t>when Button1.Click </a:t>
            </a:r>
          </a:p>
          <a:p>
            <a:r>
              <a:rPr lang="en-US" dirty="0" smtClean="0"/>
              <a:t>When you click the button the sound will play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114800" y="3048000"/>
            <a:ext cx="1752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19800" y="2286000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29400" y="4572000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562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the App on the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Click on the </a:t>
            </a:r>
            <a:r>
              <a:rPr lang="en-US" i="1" dirty="0" smtClean="0"/>
              <a:t>New emulator </a:t>
            </a:r>
            <a:r>
              <a:rPr lang="en-US" dirty="0" smtClean="0"/>
              <a:t>button in the Blocks Editor</a:t>
            </a:r>
          </a:p>
          <a:p>
            <a:r>
              <a:rPr lang="en-US" dirty="0" smtClean="0"/>
              <a:t>Wait for the emulator</a:t>
            </a:r>
          </a:p>
          <a:p>
            <a:pPr lvl="1"/>
            <a:r>
              <a:rPr lang="en-US" dirty="0" smtClean="0"/>
              <a:t>Wait till it looks like a phone (several minutes)</a:t>
            </a:r>
          </a:p>
          <a:p>
            <a:pPr lvl="1"/>
            <a:r>
              <a:rPr lang="en-US" dirty="0" smtClean="0"/>
              <a:t>Unlock by clicking on the lock and dragging to the right</a:t>
            </a:r>
          </a:p>
          <a:p>
            <a:r>
              <a:rPr lang="en-US" dirty="0" smtClean="0"/>
              <a:t>Click on </a:t>
            </a:r>
            <a:r>
              <a:rPr lang="en-US" i="1" dirty="0" smtClean="0"/>
              <a:t>Connect to Device </a:t>
            </a:r>
            <a:r>
              <a:rPr lang="en-US" dirty="0" smtClean="0"/>
              <a:t>and select the emulator</a:t>
            </a:r>
          </a:p>
          <a:p>
            <a:r>
              <a:rPr lang="en-US" dirty="0" smtClean="0"/>
              <a:t>The app will download to the emulator and show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6800" y="1600200"/>
            <a:ext cx="1371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1257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057400"/>
            <a:ext cx="1257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648200"/>
            <a:ext cx="3562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400800" y="4610100"/>
            <a:ext cx="1371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029199"/>
            <a:ext cx="685800" cy="14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3276600"/>
            <a:ext cx="609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to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the phone with the USB cable</a:t>
            </a:r>
          </a:p>
          <a:p>
            <a:pPr lvl="1"/>
            <a:r>
              <a:rPr lang="en-US" dirty="0" smtClean="0"/>
              <a:t>The first time you may have to install device drivers</a:t>
            </a:r>
          </a:p>
          <a:p>
            <a:pPr lvl="1"/>
            <a:r>
              <a:rPr lang="en-US" dirty="0" smtClean="0">
                <a:hlinkClick r:id="rId2"/>
              </a:rPr>
              <a:t>http://www.appinventorbeta.com/learn/setup/</a:t>
            </a:r>
            <a:endParaRPr lang="en-US" dirty="0" smtClean="0"/>
          </a:p>
          <a:p>
            <a:r>
              <a:rPr lang="en-US" dirty="0" smtClean="0"/>
              <a:t>Click on </a:t>
            </a:r>
            <a:r>
              <a:rPr lang="en-US" i="1" dirty="0" smtClean="0"/>
              <a:t>Connect to Device</a:t>
            </a:r>
          </a:p>
          <a:p>
            <a:pPr lvl="1"/>
            <a:r>
              <a:rPr lang="en-US" dirty="0" smtClean="0"/>
              <a:t>Click on the phone 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647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Sound While Shaking Phone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Designer drag out an </a:t>
            </a:r>
            <a:r>
              <a:rPr lang="en-US" b="1" dirty="0" err="1" smtClean="0"/>
              <a:t>AccelerometerSensor</a:t>
            </a:r>
            <a:r>
              <a:rPr lang="en-US" dirty="0" smtClean="0"/>
              <a:t> from the Sensors palette</a:t>
            </a:r>
          </a:p>
          <a:p>
            <a:pPr lvl="1"/>
            <a:r>
              <a:rPr lang="en-US" dirty="0" smtClean="0"/>
              <a:t>It will show under Non-visible components</a:t>
            </a:r>
          </a:p>
          <a:p>
            <a:r>
              <a:rPr lang="en-US" dirty="0" smtClean="0"/>
              <a:t>In the Blocks Editor click on </a:t>
            </a:r>
            <a:r>
              <a:rPr lang="en-US" i="1" dirty="0" smtClean="0"/>
              <a:t>My Blocks &gt; AccelerometerSensor1 </a:t>
            </a:r>
            <a:r>
              <a:rPr lang="en-US" dirty="0" smtClean="0"/>
              <a:t>and drag out a </a:t>
            </a:r>
            <a:r>
              <a:rPr lang="en-US" b="1" dirty="0" smtClean="0"/>
              <a:t>when AccelerometerSensor1.Shaking</a:t>
            </a:r>
          </a:p>
          <a:p>
            <a:pPr lvl="1"/>
            <a:r>
              <a:rPr lang="en-US" dirty="0" smtClean="0"/>
              <a:t>Add a </a:t>
            </a:r>
            <a:r>
              <a:rPr lang="en-US" b="1" dirty="0" smtClean="0"/>
              <a:t>call Sound1.Play </a:t>
            </a:r>
            <a:r>
              <a:rPr lang="en-US" dirty="0" smtClean="0"/>
              <a:t>from </a:t>
            </a:r>
            <a:r>
              <a:rPr lang="en-US" i="1" dirty="0" err="1" smtClean="0"/>
              <a:t>MyBlocks</a:t>
            </a:r>
            <a:r>
              <a:rPr lang="en-US" i="1" dirty="0" smtClean="0"/>
              <a:t> &gt; Sound1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190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324600" y="2133600"/>
            <a:ext cx="14478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71800"/>
            <a:ext cx="2428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43400"/>
            <a:ext cx="2809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9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the screen orientation property on Screen1 to portrait</a:t>
            </a:r>
          </a:p>
          <a:p>
            <a:pPr lvl="1"/>
            <a:r>
              <a:rPr lang="en-US" dirty="0" smtClean="0"/>
              <a:t>So it won't switch to landscape when you shake the phone</a:t>
            </a:r>
          </a:p>
          <a:p>
            <a:r>
              <a:rPr lang="en-US" dirty="0" smtClean="0"/>
              <a:t>Create a similar app with a different image and sound</a:t>
            </a:r>
          </a:p>
          <a:p>
            <a:pPr lvl="1"/>
            <a:r>
              <a:rPr lang="en-US" dirty="0" smtClean="0"/>
              <a:t>Like a picture of hands clapping and a clapping sound for people with one hand.</a:t>
            </a:r>
          </a:p>
          <a:p>
            <a:r>
              <a:rPr lang="en-US" dirty="0" smtClean="0"/>
              <a:t>Create several buttons with small images and associated sounds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for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app will work as long as the phone is connected</a:t>
            </a:r>
          </a:p>
          <a:p>
            <a:r>
              <a:rPr lang="en-US" dirty="0" smtClean="0"/>
              <a:t>To have your app work after you disconnect the phone </a:t>
            </a:r>
          </a:p>
          <a:p>
            <a:pPr lvl="1"/>
            <a:r>
              <a:rPr lang="en-US" dirty="0" smtClean="0"/>
              <a:t>In the Designer click on </a:t>
            </a:r>
            <a:r>
              <a:rPr lang="en-US" i="1" dirty="0" smtClean="0"/>
              <a:t>Package for Phone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Download to Connected Phone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05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324600" y="1828800"/>
            <a:ext cx="1219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To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3495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an App with 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Designer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Package for Phone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Download to this Computer</a:t>
            </a:r>
          </a:p>
          <a:p>
            <a:pPr lvl="2"/>
            <a:r>
              <a:rPr lang="en-US" dirty="0" smtClean="0"/>
              <a:t>This will download a file ending in .</a:t>
            </a:r>
            <a:r>
              <a:rPr lang="en-US" dirty="0" err="1" smtClean="0"/>
              <a:t>apk</a:t>
            </a:r>
            <a:r>
              <a:rPr lang="en-US" dirty="0" smtClean="0"/>
              <a:t> to your computer</a:t>
            </a:r>
          </a:p>
          <a:p>
            <a:pPr lvl="2"/>
            <a:r>
              <a:rPr lang="en-US" dirty="0" smtClean="0"/>
              <a:t>Upload the file to the web and tell others the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2"/>
            <a:r>
              <a:rPr lang="en-US" dirty="0" smtClean="0"/>
              <a:t>They can use their phone's browser to go to the </a:t>
            </a:r>
            <a:r>
              <a:rPr lang="en-US" dirty="0" err="1" smtClean="0"/>
              <a:t>url</a:t>
            </a:r>
            <a:r>
              <a:rPr lang="en-US" dirty="0" smtClean="0"/>
              <a:t> and download the app</a:t>
            </a:r>
          </a:p>
          <a:p>
            <a:pPr lvl="2"/>
            <a:r>
              <a:rPr lang="en-US" dirty="0" smtClean="0"/>
              <a:t>They will need to allow </a:t>
            </a:r>
            <a:r>
              <a:rPr lang="en-US" i="1" dirty="0" smtClean="0"/>
              <a:t>Unknown Sources  </a:t>
            </a:r>
            <a:r>
              <a:rPr lang="en-US" dirty="0" smtClean="0"/>
              <a:t>in the Application settings on their phone</a:t>
            </a:r>
          </a:p>
          <a:p>
            <a:pPr lvl="2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05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324600" y="1524000"/>
            <a:ext cx="1219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ownloadTo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3495675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752600" cy="24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2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 Project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 to </a:t>
            </a:r>
            <a:r>
              <a:rPr lang="en-US" i="1" dirty="0" smtClean="0"/>
              <a:t>My Projects</a:t>
            </a:r>
          </a:p>
          <a:p>
            <a:r>
              <a:rPr lang="en-US" dirty="0" smtClean="0"/>
              <a:t>Check the app to share</a:t>
            </a:r>
          </a:p>
          <a:p>
            <a:r>
              <a:rPr lang="en-US" dirty="0" smtClean="0"/>
              <a:t>Click on "More Actions" and then "Download Source"</a:t>
            </a:r>
          </a:p>
          <a:p>
            <a:r>
              <a:rPr lang="en-US" dirty="0" smtClean="0"/>
              <a:t>This will download a file to your computer that ends in .zip</a:t>
            </a:r>
          </a:p>
          <a:p>
            <a:r>
              <a:rPr lang="en-US" dirty="0" smtClean="0"/>
              <a:t>Others can click on "More Actions" and "Upload Source" to get project</a:t>
            </a:r>
            <a:endParaRPr lang="en-US" dirty="0"/>
          </a:p>
        </p:txBody>
      </p:sp>
      <p:pic>
        <p:nvPicPr>
          <p:cNvPr id="8" name="Picture 7" descr="select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214813" cy="2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MIT’s</a:t>
            </a:r>
            <a:r>
              <a:rPr lang="it-IT" dirty="0"/>
              <a:t> </a:t>
            </a:r>
            <a:r>
              <a:rPr lang="it-IT" dirty="0" err="1" smtClean="0"/>
              <a:t>AppInventor</a:t>
            </a:r>
            <a:r>
              <a:rPr lang="it-IT" dirty="0"/>
              <a:t>: </a:t>
            </a:r>
            <a:r>
              <a:rPr lang="en-US" dirty="0" err="1" smtClean="0"/>
              <a:t>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Rilasciato</a:t>
            </a:r>
            <a:r>
              <a:rPr lang="en-US" dirty="0" smtClean="0"/>
              <a:t> 15 </a:t>
            </a:r>
            <a:r>
              <a:rPr lang="en-US" dirty="0" err="1" smtClean="0"/>
              <a:t>Dicembre</a:t>
            </a:r>
            <a:r>
              <a:rPr lang="en-US" dirty="0" smtClean="0"/>
              <a:t> 2010 da Google</a:t>
            </a:r>
          </a:p>
          <a:p>
            <a:endParaRPr lang="en-US" dirty="0" smtClean="0"/>
          </a:p>
          <a:p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esperienza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 di </a:t>
            </a:r>
            <a:r>
              <a:rPr lang="en-US" dirty="0" err="1" smtClean="0"/>
              <a:t>educazione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programmazione</a:t>
            </a:r>
            <a:endParaRPr lang="en-US" dirty="0" smtClean="0"/>
          </a:p>
          <a:p>
            <a:pPr lvl="1"/>
            <a:r>
              <a:rPr lang="en-US" dirty="0" smtClean="0"/>
              <a:t>Seymour </a:t>
            </a:r>
            <a:r>
              <a:rPr lang="en-US" dirty="0" err="1" smtClean="0"/>
              <a:t>Papert</a:t>
            </a:r>
            <a:r>
              <a:rPr lang="en-US" dirty="0" smtClean="0"/>
              <a:t> – Logo and </a:t>
            </a:r>
            <a:r>
              <a:rPr lang="en-US" dirty="0" err="1" smtClean="0"/>
              <a:t>constructionism</a:t>
            </a:r>
            <a:endParaRPr lang="en-US" dirty="0" smtClean="0"/>
          </a:p>
          <a:p>
            <a:pPr lvl="1"/>
            <a:r>
              <a:rPr lang="en-US" dirty="0" err="1" smtClean="0"/>
              <a:t>Usa</a:t>
            </a:r>
            <a:r>
              <a:rPr lang="en-US" dirty="0" smtClean="0"/>
              <a:t> la </a:t>
            </a:r>
            <a:r>
              <a:rPr lang="en-US" dirty="0" err="1" smtClean="0"/>
              <a:t>libreria</a:t>
            </a:r>
            <a:r>
              <a:rPr lang="en-US" dirty="0" smtClean="0"/>
              <a:t> Open Blocks Java del MIT</a:t>
            </a:r>
          </a:p>
          <a:p>
            <a:pPr lvl="1"/>
            <a:r>
              <a:rPr lang="en-US" dirty="0" smtClean="0"/>
              <a:t>E’ simile a Scratch del MIT</a:t>
            </a:r>
          </a:p>
          <a:p>
            <a:endParaRPr lang="en-US" dirty="0" smtClean="0"/>
          </a:p>
          <a:p>
            <a:r>
              <a:rPr lang="en-US" dirty="0" smtClean="0"/>
              <a:t>E’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 in casa </a:t>
            </a:r>
            <a:r>
              <a:rPr lang="en-US" dirty="0" err="1" smtClean="0"/>
              <a:t>dall’MIT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1 </a:t>
            </a:r>
            <a:r>
              <a:rPr lang="en-US" dirty="0" err="1" smtClean="0"/>
              <a:t>Gennaio</a:t>
            </a:r>
            <a:r>
              <a:rPr lang="en-US" dirty="0" smtClean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694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Event driven programming</a:t>
            </a:r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Conditionals</a:t>
            </a:r>
          </a:p>
          <a:p>
            <a:r>
              <a:rPr lang="en-US" dirty="0" smtClean="0"/>
              <a:t>Random Numbers</a:t>
            </a:r>
          </a:p>
          <a:p>
            <a:r>
              <a:rPr lang="en-US" dirty="0" smtClean="0"/>
              <a:t>Procedures and parameters</a:t>
            </a:r>
          </a:p>
          <a:p>
            <a:pPr lvl="1"/>
            <a:r>
              <a:rPr lang="en-US" dirty="0" smtClean="0"/>
              <a:t>Creating your own blocks 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Iteration (Loops)</a:t>
            </a:r>
          </a:p>
          <a:p>
            <a:r>
              <a:rPr lang="en-US" dirty="0" smtClean="0"/>
              <a:t>Recursion</a:t>
            </a:r>
          </a:p>
          <a:p>
            <a:r>
              <a:rPr lang="en-US" dirty="0" smtClean="0"/>
              <a:t>User Interfaces</a:t>
            </a:r>
          </a:p>
          <a:p>
            <a:pPr lvl="1"/>
            <a:r>
              <a:rPr lang="en-US" dirty="0" smtClean="0"/>
              <a:t>Model, View, Controller</a:t>
            </a:r>
          </a:p>
        </p:txBody>
      </p:sp>
    </p:spTree>
    <p:extLst>
      <p:ext uri="{BB962C8B-B14F-4D97-AF65-F5344CB8AC3E}">
        <p14:creationId xmlns:p14="http://schemas.microsoft.com/office/powerpoint/2010/main" val="1072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 games</a:t>
            </a:r>
          </a:p>
          <a:p>
            <a:pPr lvl="1"/>
            <a:r>
              <a:rPr lang="en-US" dirty="0" smtClean="0"/>
              <a:t>Image sprites – collision detection, timers</a:t>
            </a:r>
          </a:p>
          <a:p>
            <a:r>
              <a:rPr lang="en-US" dirty="0" smtClean="0"/>
              <a:t>Use the camera and then draw on the picture</a:t>
            </a:r>
          </a:p>
          <a:p>
            <a:pPr lvl="1"/>
            <a:r>
              <a:rPr lang="en-US" dirty="0" smtClean="0"/>
              <a:t>Canvas</a:t>
            </a:r>
          </a:p>
          <a:p>
            <a:r>
              <a:rPr lang="en-US" dirty="0" smtClean="0"/>
              <a:t>Create a quiz</a:t>
            </a:r>
          </a:p>
          <a:p>
            <a:pPr lvl="1"/>
            <a:r>
              <a:rPr lang="en-US" dirty="0" smtClean="0"/>
              <a:t>Using lists</a:t>
            </a:r>
          </a:p>
          <a:p>
            <a:r>
              <a:rPr lang="en-US" dirty="0" smtClean="0"/>
              <a:t>Automatically respond to text messages</a:t>
            </a:r>
          </a:p>
          <a:p>
            <a:pPr marL="914400" lvl="1" indent="-457200"/>
            <a:r>
              <a:rPr lang="en-US" dirty="0" smtClean="0"/>
              <a:t>Use text-to-speech to read a message</a:t>
            </a:r>
          </a:p>
          <a:p>
            <a:pPr marL="914400" lvl="1" indent="-457200"/>
            <a:r>
              <a:rPr lang="en-US" dirty="0" smtClean="0"/>
              <a:t>Store data on the phone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the GPS to remember where your car is</a:t>
            </a:r>
          </a:p>
          <a:p>
            <a:r>
              <a:rPr lang="en-US" dirty="0" smtClean="0"/>
              <a:t>Open Google maps to a particular URI</a:t>
            </a:r>
          </a:p>
          <a:p>
            <a:r>
              <a:rPr lang="en-US" dirty="0" smtClean="0"/>
              <a:t>Play notes and record what you play</a:t>
            </a:r>
          </a:p>
          <a:p>
            <a:r>
              <a:rPr lang="en-US" dirty="0" smtClean="0"/>
              <a:t>Create a list of people to automatically text</a:t>
            </a:r>
          </a:p>
          <a:p>
            <a:r>
              <a:rPr lang="en-US" dirty="0" smtClean="0"/>
              <a:t>Create a remote control for your LEGO NXT robot</a:t>
            </a:r>
          </a:p>
          <a:p>
            <a:r>
              <a:rPr lang="en-US" dirty="0" smtClean="0"/>
              <a:t>Use a barcode scanner and get info from websites with web data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copy and paste a set of blocks</a:t>
            </a:r>
          </a:p>
          <a:p>
            <a:pPr lvl="1"/>
            <a:r>
              <a:rPr lang="en-US" dirty="0" smtClean="0"/>
              <a:t>Control C and V on windows</a:t>
            </a:r>
          </a:p>
          <a:p>
            <a:r>
              <a:rPr lang="en-US" dirty="0" smtClean="0"/>
              <a:t>You can just type a number or Boolean value</a:t>
            </a:r>
          </a:p>
          <a:p>
            <a:pPr lvl="1"/>
            <a:r>
              <a:rPr lang="en-US" dirty="0" smtClean="0"/>
              <a:t>The correct block will be created</a:t>
            </a:r>
          </a:p>
          <a:p>
            <a:r>
              <a:rPr lang="en-US" dirty="0" smtClean="0"/>
              <a:t>When you right click on a block you can:</a:t>
            </a:r>
          </a:p>
          <a:p>
            <a:pPr lvl="1"/>
            <a:r>
              <a:rPr lang="en-US" dirty="0" smtClean="0"/>
              <a:t>Add a comment</a:t>
            </a:r>
          </a:p>
          <a:p>
            <a:pPr lvl="1"/>
            <a:r>
              <a:rPr lang="en-US" dirty="0" smtClean="0"/>
              <a:t>Deactivate a block</a:t>
            </a:r>
          </a:p>
          <a:p>
            <a:pPr lvl="1"/>
            <a:r>
              <a:rPr lang="en-US" dirty="0" smtClean="0"/>
              <a:t>Watch a variable</a:t>
            </a:r>
          </a:p>
          <a:p>
            <a:pPr lvl="1"/>
            <a:r>
              <a:rPr lang="en-US" dirty="0" smtClean="0"/>
              <a:t>Execute a block immediately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6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distance learning site</a:t>
            </a:r>
          </a:p>
          <a:p>
            <a:pPr lvl="1"/>
            <a:r>
              <a:rPr lang="en-US" dirty="0" smtClean="0">
                <a:hlinkClick r:id="rId2"/>
              </a:rPr>
              <a:t>http://ice-web.cc.gatech.edu/dl/</a:t>
            </a:r>
            <a:endParaRPr lang="en-US" dirty="0" smtClean="0"/>
          </a:p>
          <a:p>
            <a:r>
              <a:rPr lang="en-US" dirty="0" smtClean="0"/>
              <a:t>Official tutorials</a:t>
            </a:r>
          </a:p>
          <a:p>
            <a:pPr lvl="1"/>
            <a:r>
              <a:rPr lang="en-US" dirty="0">
                <a:hlinkClick r:id="rId3"/>
              </a:rPr>
              <a:t>http://beta.appinventor.mit.edu/learn/tutorials/</a:t>
            </a:r>
            <a:r>
              <a:rPr lang="en-US" dirty="0" smtClean="0">
                <a:hlinkClick r:id="rId3"/>
              </a:rPr>
              <a:t>index.html</a:t>
            </a:r>
            <a:endParaRPr lang="en-US" smtClean="0"/>
          </a:p>
          <a:p>
            <a:r>
              <a:rPr lang="en-US" smtClean="0"/>
              <a:t>College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>
                <a:hlinkClick r:id="rId4"/>
              </a:rPr>
              <a:t>http://turing.cs.trincoll.edu/~ram/cpsc110/schedule.html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On-line draft of a book and example code</a:t>
            </a:r>
          </a:p>
          <a:p>
            <a:pPr lvl="1"/>
            <a:r>
              <a:rPr lang="en-US" dirty="0" smtClean="0">
                <a:hlinkClick r:id="rId5"/>
              </a:rPr>
              <a:t>http://www.appinventor.org/in-1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6"/>
              </a:rPr>
              <a:t>http://examples.oreilly.com/0636920016632/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MIT’s</a:t>
            </a:r>
            <a:r>
              <a:rPr lang="it-IT" dirty="0" smtClean="0"/>
              <a:t> </a:t>
            </a:r>
            <a:r>
              <a:rPr lang="it-IT" dirty="0" err="1" smtClean="0"/>
              <a:t>AppInventor</a:t>
            </a:r>
            <a:r>
              <a:rPr lang="it-IT" dirty="0" smtClean="0"/>
              <a:t>: Che cos’è?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dirty="0" err="1" smtClean="0"/>
              <a:t>gratuita</a:t>
            </a:r>
            <a:r>
              <a:rPr lang="en-US" dirty="0" smtClean="0"/>
              <a:t> per lo </a:t>
            </a:r>
            <a:r>
              <a:rPr lang="en-US" dirty="0" err="1" smtClean="0"/>
              <a:t>sviluppo</a:t>
            </a:r>
            <a:r>
              <a:rPr lang="en-US" dirty="0" smtClean="0"/>
              <a:t> di apps per Google Android OS</a:t>
            </a:r>
          </a:p>
          <a:p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un server </a:t>
            </a:r>
            <a:r>
              <a:rPr lang="en-US" dirty="0" err="1" smtClean="0"/>
              <a:t>remoto</a:t>
            </a:r>
            <a:r>
              <a:rPr lang="en-US" dirty="0" smtClean="0"/>
              <a:t> (Cloud computing)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piattaforma</a:t>
            </a:r>
            <a:r>
              <a:rPr lang="en-US" dirty="0" smtClean="0"/>
              <a:t> è </a:t>
            </a:r>
            <a:r>
              <a:rPr lang="en-US" dirty="0" err="1" smtClean="0"/>
              <a:t>composta</a:t>
            </a:r>
            <a:r>
              <a:rPr lang="en-US" dirty="0" smtClean="0"/>
              <a:t> da due </a:t>
            </a:r>
            <a:r>
              <a:rPr lang="en-US" dirty="0" err="1" smtClean="0"/>
              <a:t>parti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Designer (</a:t>
            </a:r>
            <a:r>
              <a:rPr lang="en-US" dirty="0" err="1" smtClean="0"/>
              <a:t>progettatore</a:t>
            </a:r>
            <a:r>
              <a:rPr lang="en-US" dirty="0" smtClean="0"/>
              <a:t>): dove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produrre</a:t>
            </a:r>
            <a:r>
              <a:rPr lang="en-US" dirty="0" smtClean="0"/>
              <a:t> </a:t>
            </a:r>
            <a:r>
              <a:rPr lang="en-US" dirty="0" err="1" smtClean="0"/>
              <a:t>l’interfaccia</a:t>
            </a:r>
            <a:r>
              <a:rPr lang="en-US" dirty="0" smtClean="0"/>
              <a:t> </a:t>
            </a:r>
            <a:r>
              <a:rPr lang="en-US" dirty="0" err="1" smtClean="0"/>
              <a:t>dell’app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aggiungere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visibili</a:t>
            </a:r>
            <a:r>
              <a:rPr lang="en-US" dirty="0" smtClean="0"/>
              <a:t> e non </a:t>
            </a:r>
            <a:r>
              <a:rPr lang="en-US" dirty="0" err="1" smtClean="0"/>
              <a:t>visibili</a:t>
            </a:r>
            <a:r>
              <a:rPr lang="en-US" dirty="0" smtClean="0"/>
              <a:t> (non-visible components) </a:t>
            </a:r>
          </a:p>
          <a:p>
            <a:pPr lvl="1"/>
            <a:r>
              <a:rPr lang="en-US" dirty="0" smtClean="0"/>
              <a:t>Blocks Editor (</a:t>
            </a:r>
            <a:r>
              <a:rPr lang="en-US" dirty="0" err="1" smtClean="0"/>
              <a:t>programmatore</a:t>
            </a:r>
            <a:r>
              <a:rPr lang="en-US" dirty="0" smtClean="0"/>
              <a:t>): dove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descrivere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MIT’s App Inventor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53" b="10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20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Funziona</a:t>
            </a:r>
            <a:r>
              <a:rPr lang="en-US" dirty="0" smtClean="0"/>
              <a:t> 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applicazione</a:t>
            </a:r>
            <a:r>
              <a:rPr lang="en-US" dirty="0" smtClean="0"/>
              <a:t> web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evitare</a:t>
            </a:r>
            <a:r>
              <a:rPr lang="en-US" dirty="0" smtClean="0"/>
              <a:t> IE)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629400" cy="401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1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</a:t>
            </a:r>
            <a:r>
              <a:rPr lang="en-US" dirty="0" smtClean="0"/>
              <a:t> del Designer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29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Palette</a:t>
            </a:r>
          </a:p>
          <a:p>
            <a:r>
              <a:rPr lang="en-US" sz="1800" dirty="0" smtClean="0"/>
              <a:t>Visible and non-visible </a:t>
            </a:r>
          </a:p>
          <a:p>
            <a:r>
              <a:rPr lang="en-US" sz="1800" dirty="0" smtClean="0"/>
              <a:t>components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295400"/>
            <a:ext cx="196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Viewer</a:t>
            </a:r>
          </a:p>
          <a:p>
            <a:r>
              <a:rPr lang="en-US" sz="1800" dirty="0" err="1" smtClean="0"/>
              <a:t>Mostra</a:t>
            </a:r>
            <a:r>
              <a:rPr lang="en-US" sz="1800" dirty="0" smtClean="0"/>
              <a:t> </a:t>
            </a:r>
            <a:r>
              <a:rPr lang="en-US" sz="1800" dirty="0" err="1" smtClean="0"/>
              <a:t>l’interfaccia</a:t>
            </a:r>
            <a:r>
              <a:rPr lang="en-US" sz="1800" dirty="0" smtClean="0"/>
              <a:t> </a:t>
            </a:r>
            <a:r>
              <a:rPr lang="en-US" sz="1800" dirty="0" err="1" smtClean="0"/>
              <a:t>attuale</a:t>
            </a:r>
            <a:r>
              <a:rPr lang="en-US" sz="1800" dirty="0"/>
              <a:t> </a:t>
            </a:r>
            <a:r>
              <a:rPr lang="en-US" sz="1800" dirty="0" err="1" smtClean="0"/>
              <a:t>dell'app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1" y="129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Components</a:t>
            </a:r>
          </a:p>
          <a:p>
            <a:r>
              <a:rPr lang="en-US" sz="1800" dirty="0" smtClean="0"/>
              <a:t>Nomi e </a:t>
            </a:r>
            <a:r>
              <a:rPr lang="en-US" sz="1800" dirty="0" err="1" smtClean="0"/>
              <a:t>gerarchia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componenti</a:t>
            </a:r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81800" y="1295400"/>
            <a:ext cx="21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Properties</a:t>
            </a:r>
          </a:p>
          <a:p>
            <a:r>
              <a:rPr lang="it-IT" sz="1800" dirty="0" smtClean="0"/>
              <a:t>Descrive e controlla le proprietà dei componenti</a:t>
            </a:r>
            <a:endParaRPr lang="en-US" sz="18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467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0" y="3257550"/>
            <a:ext cx="914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62200" y="3257550"/>
            <a:ext cx="914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53000" y="3257550"/>
            <a:ext cx="914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81800" y="3257550"/>
            <a:ext cx="914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458200" cy="473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Lavora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Java Locale ma </a:t>
            </a:r>
            <a:r>
              <a:rPr lang="en-US" dirty="0" err="1" smtClean="0"/>
              <a:t>lavora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cloud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5696" y="4267200"/>
            <a:ext cx="1828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Sposta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da qui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667000"/>
            <a:ext cx="1828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Avvia</a:t>
            </a:r>
            <a:r>
              <a:rPr lang="en-US" dirty="0" smtClean="0"/>
              <a:t> un </a:t>
            </a:r>
            <a:r>
              <a:rPr lang="en-US" dirty="0" err="1" smtClean="0"/>
              <a:t>emulatore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037806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Connette</a:t>
            </a:r>
            <a:r>
              <a:rPr lang="en-US" dirty="0" smtClean="0"/>
              <a:t> </a:t>
            </a:r>
            <a:r>
              <a:rPr lang="en-US" dirty="0" err="1" smtClean="0"/>
              <a:t>all’emulatore</a:t>
            </a:r>
            <a:r>
              <a:rPr lang="en-US" dirty="0" smtClean="0"/>
              <a:t> o al </a:t>
            </a:r>
            <a:r>
              <a:rPr lang="en-US" dirty="0" err="1" smtClean="0"/>
              <a:t>cellulare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6629400" y="2209800"/>
            <a:ext cx="0" cy="182800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05400" y="22860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03896" y="3429000"/>
            <a:ext cx="7620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71600" y="3810000"/>
            <a:ext cx="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RT_TV_Nuovo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Template_ART_TV_Nuovo</Template>
  <TotalTime>263</TotalTime>
  <Words>1405</Words>
  <Application>Microsoft Office PowerPoint</Application>
  <PresentationFormat>Presentazione su schermo (4:3)</PresentationFormat>
  <Paragraphs>262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Template_ART_TV_Nuovo</vt:lpstr>
      <vt:lpstr>MIT AppInventor: Creazione di App su Android</vt:lpstr>
      <vt:lpstr>Cosa vedremo nelle lezioni</vt:lpstr>
      <vt:lpstr>Presentazione standard di PowerPoint</vt:lpstr>
      <vt:lpstr>MIT’s AppInventor: Storia</vt:lpstr>
      <vt:lpstr>MIT’s AppInventor: Che cos’è?</vt:lpstr>
      <vt:lpstr>MIT’s App Inventor</vt:lpstr>
      <vt:lpstr>Designer</vt:lpstr>
      <vt:lpstr>Parti del Designer</vt:lpstr>
      <vt:lpstr>Blocks Editor</vt:lpstr>
      <vt:lpstr>Come cominciare</vt:lpstr>
      <vt:lpstr>Creare un nuovo progetto</vt:lpstr>
      <vt:lpstr>Come mettere un bottone con una immagine</vt:lpstr>
      <vt:lpstr>Block Editor</vt:lpstr>
      <vt:lpstr>Block Editor</vt:lpstr>
      <vt:lpstr>Block Editor</vt:lpstr>
      <vt:lpstr>Block Editor</vt:lpstr>
      <vt:lpstr>Block Editor</vt:lpstr>
      <vt:lpstr>Creiamo la prima app</vt:lpstr>
      <vt:lpstr>Block editor</vt:lpstr>
      <vt:lpstr>Seconda App</vt:lpstr>
      <vt:lpstr>Seconda App</vt:lpstr>
      <vt:lpstr>Seconda App</vt:lpstr>
      <vt:lpstr>Seconda App</vt:lpstr>
      <vt:lpstr>Alcuni «modi» di dire</vt:lpstr>
      <vt:lpstr>Terza App</vt:lpstr>
      <vt:lpstr>Terza App</vt:lpstr>
      <vt:lpstr>Presentazione standard di PowerPoint</vt:lpstr>
      <vt:lpstr>Come mettere un suono</vt:lpstr>
      <vt:lpstr>Current User Interface</vt:lpstr>
      <vt:lpstr>Bring up the Blocks Editor</vt:lpstr>
      <vt:lpstr>Adding an Event Handler</vt:lpstr>
      <vt:lpstr>Playing the Sound</vt:lpstr>
      <vt:lpstr>Showing the App on the Emulator</vt:lpstr>
      <vt:lpstr>Downloading to Phone</vt:lpstr>
      <vt:lpstr>Play Sound While Shaking Phone </vt:lpstr>
      <vt:lpstr>Other Ideas</vt:lpstr>
      <vt:lpstr>Package for Phone</vt:lpstr>
      <vt:lpstr>Sharing an App with Others </vt:lpstr>
      <vt:lpstr>Sharing a Project with Others</vt:lpstr>
      <vt:lpstr>Computing Concepts</vt:lpstr>
      <vt:lpstr>What else can you do?</vt:lpstr>
      <vt:lpstr>Tips and Techniques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Fondamenti di Informatica per Umanisti Informatica e Rappresentazione della Conoscenza</dc:title>
  <dc:creator>fmz</dc:creator>
  <cp:lastModifiedBy>fmz</cp:lastModifiedBy>
  <cp:revision>15</cp:revision>
  <dcterms:created xsi:type="dcterms:W3CDTF">2013-10-02T12:22:06Z</dcterms:created>
  <dcterms:modified xsi:type="dcterms:W3CDTF">2013-10-04T12:32:39Z</dcterms:modified>
</cp:coreProperties>
</file>