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315" r:id="rId4"/>
    <p:sldId id="258" r:id="rId5"/>
    <p:sldId id="259" r:id="rId6"/>
    <p:sldId id="260" r:id="rId7"/>
    <p:sldId id="261" r:id="rId8"/>
    <p:sldId id="263" r:id="rId9"/>
    <p:sldId id="316" r:id="rId10"/>
    <p:sldId id="317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321" r:id="rId25"/>
    <p:sldId id="318" r:id="rId26"/>
    <p:sldId id="319" r:id="rId27"/>
    <p:sldId id="320" r:id="rId28"/>
    <p:sldId id="280" r:id="rId29"/>
    <p:sldId id="281" r:id="rId30"/>
    <p:sldId id="323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322" r:id="rId46"/>
    <p:sldId id="297" r:id="rId47"/>
    <p:sldId id="298" r:id="rId48"/>
    <p:sldId id="326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24" r:id="rId58"/>
    <p:sldId id="325" r:id="rId59"/>
    <p:sldId id="307" r:id="rId60"/>
    <p:sldId id="308" r:id="rId61"/>
    <p:sldId id="312" r:id="rId62"/>
    <p:sldId id="313" r:id="rId63"/>
  </p:sldIdLst>
  <p:sldSz cx="9144000" cy="6858000" type="screen4x3"/>
  <p:notesSz cx="6642100" cy="96535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6000" autoAdjust="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abio\Desktop\prova.srt.tx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Frequenza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prova.srt!$A$1</c:f>
              <c:strCache>
                <c:ptCount val="1"/>
                <c:pt idx="0">
                  <c:v>Frequenza</c:v>
                </c:pt>
              </c:strCache>
            </c:strRef>
          </c:tx>
          <c:invertIfNegative val="0"/>
          <c:val>
            <c:numRef>
              <c:f>prova.srt!$A$2:$A$13</c:f>
              <c:numCache>
                <c:formatCode>General</c:formatCode>
                <c:ptCount val="12"/>
                <c:pt idx="0">
                  <c:v>26</c:v>
                </c:pt>
                <c:pt idx="1">
                  <c:v>16</c:v>
                </c:pt>
                <c:pt idx="2">
                  <c:v>10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880448"/>
        <c:axId val="45502976"/>
      </c:barChart>
      <c:catAx>
        <c:axId val="43880448"/>
        <c:scaling>
          <c:orientation val="minMax"/>
        </c:scaling>
        <c:delete val="0"/>
        <c:axPos val="b"/>
        <c:majorTickMark val="out"/>
        <c:minorTickMark val="none"/>
        <c:tickLblPos val="nextTo"/>
        <c:crossAx val="45502976"/>
        <c:crosses val="autoZero"/>
        <c:auto val="1"/>
        <c:lblAlgn val="ctr"/>
        <c:lblOffset val="100"/>
        <c:noMultiLvlLbl val="0"/>
      </c:catAx>
      <c:valAx>
        <c:axId val="4550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880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Frequenza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[FIU] Studente Frequentante</c:v>
                </c:pt>
                <c:pt idx="1">
                  <c:v>studente frequentante</c:v>
                </c:pt>
                <c:pt idx="2">
                  <c:v>FIU</c:v>
                </c:pt>
                <c:pt idx="3">
                  <c:v>[FIU] studente frequentante</c:v>
                </c:pt>
                <c:pt idx="4">
                  <c:v>Studente Frequentante</c:v>
                </c:pt>
                <c:pt idx="5">
                  <c:v>Studente frequentante</c:v>
                </c:pt>
                <c:pt idx="6">
                  <c:v>[FIU] STUDENTE FREQUENTANTE</c:v>
                </c:pt>
                <c:pt idx="7">
                  <c:v>[FIU] Studente frequentante</c:v>
                </c:pt>
                <c:pt idx="8">
                  <c:v>FIU studente frequentante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97</c:v>
                </c:pt>
                <c:pt idx="1">
                  <c:v>15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881984"/>
        <c:axId val="45505280"/>
      </c:barChart>
      <c:catAx>
        <c:axId val="43881984"/>
        <c:scaling>
          <c:orientation val="minMax"/>
        </c:scaling>
        <c:delete val="0"/>
        <c:axPos val="b"/>
        <c:majorTickMark val="out"/>
        <c:minorTickMark val="none"/>
        <c:tickLblPos val="nextTo"/>
        <c:crossAx val="45505280"/>
        <c:crosses val="autoZero"/>
        <c:auto val="1"/>
        <c:lblAlgn val="ctr"/>
        <c:lblOffset val="100"/>
        <c:noMultiLvlLbl val="0"/>
      </c:catAx>
      <c:valAx>
        <c:axId val="4550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881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45DF9F6-65C4-4057-B1FD-DE3689613F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56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62375" y="0"/>
            <a:ext cx="28781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27B2D-90DD-45E0-BDF7-45C6659401F2}" type="datetimeFigureOut">
              <a:rPr lang="it-IT" smtClean="0"/>
              <a:t>29/10/2013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3575" y="4584700"/>
            <a:ext cx="5314950" cy="4344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69400"/>
            <a:ext cx="28781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62375" y="9169400"/>
            <a:ext cx="28781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4B9E4-0A61-4CAC-9FC2-E71C1172EE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91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039BDE-B520-4DCF-A894-39619CFE7AD1}" type="slidenum">
              <a:rPr lang="it-IT" sz="1200"/>
              <a:pPr eaLnBrk="1" hangingPunct="1"/>
              <a:t>23</a:t>
            </a:fld>
            <a:endParaRPr lang="it-IT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NLP in a nutshell</a:t>
            </a:r>
          </a:p>
          <a:p>
            <a:pPr eaLnBrk="1" hangingPunct="1"/>
            <a:r>
              <a:rPr lang="en-US" smtClean="0"/>
              <a:t>Levels of representation.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2DDA6E-41E8-4AED-839D-EEAD8CD49840}" type="slidenum">
              <a:rPr lang="it-IT" sz="1200"/>
              <a:pPr eaLnBrk="1" hangingPunct="1"/>
              <a:t>26</a:t>
            </a:fld>
            <a:endParaRPr lang="it-IT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mtClean="0"/>
              <a:t>Altri livelli fondamentali non rientrano in questa progressione gerarchica: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40E55-E650-41AB-87A1-BED0CCB470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94269-AD07-4F70-A5E6-A24337BA11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9DE4A-B44F-4494-A06B-A5D667C4B4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C56C0-857E-44C7-A84D-0E4D88E9B3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8B267-9EFE-4806-B0EE-101CD14DE0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4A93D-8704-4CA6-948F-F61C48301D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10D9E-DA3D-446E-90B6-EE453271F9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A3B77-86A4-4477-8808-E514D1DBD1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1401-9BFF-4552-93A6-37541E153B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2BA9-38BA-4E1E-B5A2-B36B88BD2F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9B35731-B138-4D32-990A-F44F1D6E54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812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/>
              <a:t>F.M.Zanzotto</a:t>
            </a:r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482975" y="6248400"/>
            <a:ext cx="2428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/>
              <a:t>Linguaggi e Modelli dei Dati e della Conoscenza</a:t>
            </a:r>
          </a:p>
          <a:p>
            <a:pPr algn="ctr">
              <a:defRPr/>
            </a:pPr>
            <a:r>
              <a:rPr lang="it-IT" sz="900"/>
              <a:t>Facoltà di Lettere e Filosofia</a:t>
            </a:r>
          </a:p>
        </p:txBody>
      </p:sp>
      <p:pic>
        <p:nvPicPr>
          <p:cNvPr id="1033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1035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Elaborazione del linguaggio naturale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Fabio Massimo Zanzotto</a:t>
            </a:r>
          </a:p>
          <a:p>
            <a:pPr algn="r" eaLnBrk="1" hangingPunct="1"/>
            <a:endParaRPr lang="it-IT" sz="2400" smtClean="0"/>
          </a:p>
        </p:txBody>
      </p:sp>
    </p:spTree>
    <p:extLst>
      <p:ext uri="{BB962C8B-B14F-4D97-AF65-F5344CB8AC3E}">
        <p14:creationId xmlns:p14="http://schemas.microsoft.com/office/powerpoint/2010/main" val="14512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Variabilità: Sincronica</a:t>
            </a:r>
          </a:p>
        </p:txBody>
      </p:sp>
      <p:sp>
        <p:nvSpPr>
          <p:cNvPr id="2560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Diatopica (attreverso i luoghi)</a:t>
            </a:r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Diamesica (rispetto i mezzi)</a:t>
            </a:r>
          </a:p>
        </p:txBody>
      </p:sp>
      <p:sp>
        <p:nvSpPr>
          <p:cNvPr id="25604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23611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Linguaggio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Facoltà di associare due diversi ordini di entità:</a:t>
            </a:r>
          </a:p>
          <a:p>
            <a:endParaRPr lang="it-IT" dirty="0" smtClean="0"/>
          </a:p>
          <a:p>
            <a:r>
              <a:rPr lang="it-IT" dirty="0" smtClean="0"/>
              <a:t>Contenuti mentali</a:t>
            </a:r>
          </a:p>
          <a:p>
            <a:endParaRPr lang="it-IT" dirty="0" smtClean="0"/>
          </a:p>
          <a:p>
            <a:r>
              <a:rPr lang="it-IT" dirty="0" smtClean="0"/>
              <a:t>Realtà sensoriali, che permettono l’espressione dei contenuti mentali</a:t>
            </a:r>
          </a:p>
        </p:txBody>
      </p:sp>
      <p:sp>
        <p:nvSpPr>
          <p:cNvPr id="8196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22388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Rappresentazione: essenza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0" algn="l"/>
              </a:tabLst>
            </a:pPr>
            <a:r>
              <a:rPr lang="en-US" sz="2400" smtClean="0"/>
              <a:t>Una rappresentazione si stabilisce tra </a:t>
            </a:r>
          </a:p>
          <a:p>
            <a:pPr lvl="1" eaLnBrk="1" hangingPunct="1">
              <a:tabLst>
                <a:tab pos="0" algn="l"/>
              </a:tabLst>
            </a:pPr>
            <a:r>
              <a:rPr lang="en-US" sz="2000" smtClean="0"/>
              <a:t>un </a:t>
            </a:r>
            <a:r>
              <a:rPr lang="en-US" sz="2000" i="1" smtClean="0"/>
              <a:t>oggetto da rappresentare</a:t>
            </a:r>
            <a:r>
              <a:rPr lang="en-US" sz="2000" smtClean="0"/>
              <a:t> (</a:t>
            </a:r>
            <a:r>
              <a:rPr lang="en-US" sz="2000" smtClean="0">
                <a:solidFill>
                  <a:schemeClr val="accent2"/>
                </a:solidFill>
              </a:rPr>
              <a:t>significato</a:t>
            </a:r>
            <a:r>
              <a:rPr lang="en-US" sz="2000" smtClean="0"/>
              <a:t>) ed </a:t>
            </a:r>
          </a:p>
          <a:p>
            <a:pPr lvl="1" eaLnBrk="1" hangingPunct="1">
              <a:tabLst>
                <a:tab pos="0" algn="l"/>
              </a:tabLst>
            </a:pPr>
            <a:r>
              <a:rPr lang="en-US" sz="2000" i="1" smtClean="0"/>
              <a:t>un simbolo</a:t>
            </a:r>
            <a:r>
              <a:rPr lang="en-US" sz="2000" smtClean="0"/>
              <a:t> (potenzialmente complesso) </a:t>
            </a:r>
            <a:r>
              <a:rPr lang="en-US" sz="2000" i="1" smtClean="0"/>
              <a:t>che lo rappresenta</a:t>
            </a:r>
            <a:r>
              <a:rPr lang="en-US" sz="2000" smtClean="0"/>
              <a:t> (</a:t>
            </a:r>
            <a:r>
              <a:rPr lang="en-US" sz="2000" smtClean="0">
                <a:solidFill>
                  <a:srgbClr val="000099"/>
                </a:solidFill>
              </a:rPr>
              <a:t>significante</a:t>
            </a:r>
            <a:r>
              <a:rPr lang="en-US" sz="2000" smtClean="0"/>
              <a:t>)</a:t>
            </a:r>
          </a:p>
          <a:p>
            <a:pPr eaLnBrk="1" hangingPunct="1">
              <a:tabLst>
                <a:tab pos="0" algn="l"/>
              </a:tabLst>
            </a:pPr>
            <a:endParaRPr lang="en-US" sz="2400" smtClean="0"/>
          </a:p>
          <a:p>
            <a:pPr eaLnBrk="1" hangingPunct="1">
              <a:buFontTx/>
              <a:buNone/>
              <a:tabLst>
                <a:tab pos="0" algn="l"/>
              </a:tabLst>
            </a:pPr>
            <a:r>
              <a:rPr lang="en-US" sz="2400" smtClean="0"/>
              <a:t>	</a:t>
            </a: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500438"/>
            <a:ext cx="3000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28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3494088"/>
            <a:ext cx="6665913" cy="2525712"/>
            <a:chOff x="672" y="2105"/>
            <a:chExt cx="4199" cy="1591"/>
          </a:xfrm>
        </p:grpSpPr>
        <p:graphicFrame>
          <p:nvGraphicFramePr>
            <p:cNvPr id="11269" name="Object 3"/>
            <p:cNvGraphicFramePr>
              <a:graphicFrameLocks noChangeAspect="1"/>
            </p:cNvGraphicFramePr>
            <p:nvPr/>
          </p:nvGraphicFramePr>
          <p:xfrm>
            <a:off x="672" y="2105"/>
            <a:ext cx="2208" cy="15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Clip" r:id="rId3" imgW="2012226" imgH="1444902" progId="">
                    <p:embed/>
                  </p:oleObj>
                </mc:Choice>
                <mc:Fallback>
                  <p:oleObj name="Clip" r:id="rId3" imgW="2012226" imgH="1444902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2105"/>
                          <a:ext cx="2208" cy="15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Object 4"/>
            <p:cNvGraphicFramePr>
              <a:graphicFrameLocks noChangeAspect="1"/>
            </p:cNvGraphicFramePr>
            <p:nvPr/>
          </p:nvGraphicFramePr>
          <p:xfrm>
            <a:off x="4032" y="2468"/>
            <a:ext cx="839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Clip" r:id="rId5" imgW="328728" imgH="328728" progId="">
                    <p:embed/>
                  </p:oleObj>
                </mc:Choice>
                <mc:Fallback>
                  <p:oleObj name="Clip" r:id="rId5" imgW="328728" imgH="32872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468"/>
                          <a:ext cx="839" cy="8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1" name="Line 5"/>
            <p:cNvSpPr>
              <a:spLocks noChangeShapeType="1"/>
            </p:cNvSpPr>
            <p:nvPr/>
          </p:nvSpPr>
          <p:spPr bwMode="auto">
            <a:xfrm>
              <a:off x="2976" y="2900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Rappresentazione: essenza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espressività</a:t>
            </a:r>
          </a:p>
        </p:txBody>
      </p:sp>
    </p:spTree>
    <p:extLst>
      <p:ext uri="{BB962C8B-B14F-4D97-AF65-F5344CB8AC3E}">
        <p14:creationId xmlns:p14="http://schemas.microsoft.com/office/powerpoint/2010/main" val="341484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3886200" y="4130675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143000" y="2954338"/>
            <a:ext cx="2209800" cy="2354262"/>
            <a:chOff x="864" y="1776"/>
            <a:chExt cx="1392" cy="1483"/>
          </a:xfrm>
        </p:grpSpPr>
        <p:graphicFrame>
          <p:nvGraphicFramePr>
            <p:cNvPr id="12295" name="Object 4"/>
            <p:cNvGraphicFramePr>
              <a:graphicFrameLocks noChangeAspect="1"/>
            </p:cNvGraphicFramePr>
            <p:nvPr/>
          </p:nvGraphicFramePr>
          <p:xfrm>
            <a:off x="864" y="2160"/>
            <a:ext cx="1392" cy="10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Clip" r:id="rId3" imgW="1168551" imgH="927346" progId="">
                    <p:embed/>
                  </p:oleObj>
                </mc:Choice>
                <mc:Fallback>
                  <p:oleObj name="Clip" r:id="rId3" imgW="1168551" imgH="92734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160"/>
                          <a:ext cx="1392" cy="10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296" name="Group 5"/>
            <p:cNvGrpSpPr>
              <a:grpSpLocks/>
            </p:cNvGrpSpPr>
            <p:nvPr/>
          </p:nvGrpSpPr>
          <p:grpSpPr bwMode="auto">
            <a:xfrm>
              <a:off x="1488" y="1776"/>
              <a:ext cx="768" cy="644"/>
              <a:chOff x="864" y="1516"/>
              <a:chExt cx="768" cy="644"/>
            </a:xfrm>
          </p:grpSpPr>
          <p:grpSp>
            <p:nvGrpSpPr>
              <p:cNvPr id="12297" name="Group 6"/>
              <p:cNvGrpSpPr>
                <a:grpSpLocks/>
              </p:cNvGrpSpPr>
              <p:nvPr/>
            </p:nvGrpSpPr>
            <p:grpSpPr bwMode="auto">
              <a:xfrm>
                <a:off x="864" y="1516"/>
                <a:ext cx="768" cy="644"/>
                <a:chOff x="864" y="1584"/>
                <a:chExt cx="768" cy="644"/>
              </a:xfrm>
            </p:grpSpPr>
            <p:sp>
              <p:nvSpPr>
                <p:cNvPr id="12299" name="Freeform 7"/>
                <p:cNvSpPr>
                  <a:spLocks/>
                </p:cNvSpPr>
                <p:nvPr/>
              </p:nvSpPr>
              <p:spPr bwMode="auto">
                <a:xfrm flipH="1">
                  <a:off x="864" y="1584"/>
                  <a:ext cx="768" cy="644"/>
                </a:xfrm>
                <a:custGeom>
                  <a:avLst/>
                  <a:gdLst>
                    <a:gd name="T0" fmla="*/ 635 w 1536"/>
                    <a:gd name="T1" fmla="*/ 537 h 1288"/>
                    <a:gd name="T2" fmla="*/ 652 w 1536"/>
                    <a:gd name="T3" fmla="*/ 530 h 1288"/>
                    <a:gd name="T4" fmla="*/ 672 w 1536"/>
                    <a:gd name="T5" fmla="*/ 551 h 1288"/>
                    <a:gd name="T6" fmla="*/ 664 w 1536"/>
                    <a:gd name="T7" fmla="*/ 604 h 1288"/>
                    <a:gd name="T8" fmla="*/ 692 w 1536"/>
                    <a:gd name="T9" fmla="*/ 603 h 1288"/>
                    <a:gd name="T10" fmla="*/ 710 w 1536"/>
                    <a:gd name="T11" fmla="*/ 607 h 1288"/>
                    <a:gd name="T12" fmla="*/ 758 w 1536"/>
                    <a:gd name="T13" fmla="*/ 585 h 1288"/>
                    <a:gd name="T14" fmla="*/ 752 w 1536"/>
                    <a:gd name="T15" fmla="*/ 523 h 1288"/>
                    <a:gd name="T16" fmla="*/ 745 w 1536"/>
                    <a:gd name="T17" fmla="*/ 441 h 1288"/>
                    <a:gd name="T18" fmla="*/ 719 w 1536"/>
                    <a:gd name="T19" fmla="*/ 348 h 1288"/>
                    <a:gd name="T20" fmla="*/ 692 w 1536"/>
                    <a:gd name="T21" fmla="*/ 302 h 1288"/>
                    <a:gd name="T22" fmla="*/ 671 w 1536"/>
                    <a:gd name="T23" fmla="*/ 275 h 1288"/>
                    <a:gd name="T24" fmla="*/ 676 w 1536"/>
                    <a:gd name="T25" fmla="*/ 233 h 1288"/>
                    <a:gd name="T26" fmla="*/ 674 w 1536"/>
                    <a:gd name="T27" fmla="*/ 164 h 1288"/>
                    <a:gd name="T28" fmla="*/ 636 w 1536"/>
                    <a:gd name="T29" fmla="*/ 143 h 1288"/>
                    <a:gd name="T30" fmla="*/ 624 w 1536"/>
                    <a:gd name="T31" fmla="*/ 214 h 1288"/>
                    <a:gd name="T32" fmla="*/ 598 w 1536"/>
                    <a:gd name="T33" fmla="*/ 240 h 1288"/>
                    <a:gd name="T34" fmla="*/ 523 w 1536"/>
                    <a:gd name="T35" fmla="*/ 239 h 1288"/>
                    <a:gd name="T36" fmla="*/ 438 w 1536"/>
                    <a:gd name="T37" fmla="*/ 242 h 1288"/>
                    <a:gd name="T38" fmla="*/ 390 w 1536"/>
                    <a:gd name="T39" fmla="*/ 228 h 1288"/>
                    <a:gd name="T40" fmla="*/ 360 w 1536"/>
                    <a:gd name="T41" fmla="*/ 198 h 1288"/>
                    <a:gd name="T42" fmla="*/ 272 w 1536"/>
                    <a:gd name="T43" fmla="*/ 80 h 1288"/>
                    <a:gd name="T44" fmla="*/ 243 w 1536"/>
                    <a:gd name="T45" fmla="*/ 43 h 1288"/>
                    <a:gd name="T46" fmla="*/ 212 w 1536"/>
                    <a:gd name="T47" fmla="*/ 40 h 1288"/>
                    <a:gd name="T48" fmla="*/ 186 w 1536"/>
                    <a:gd name="T49" fmla="*/ 72 h 1288"/>
                    <a:gd name="T50" fmla="*/ 161 w 1536"/>
                    <a:gd name="T51" fmla="*/ 85 h 1288"/>
                    <a:gd name="T52" fmla="*/ 133 w 1536"/>
                    <a:gd name="T53" fmla="*/ 90 h 1288"/>
                    <a:gd name="T54" fmla="*/ 104 w 1536"/>
                    <a:gd name="T55" fmla="*/ 96 h 1288"/>
                    <a:gd name="T56" fmla="*/ 92 w 1536"/>
                    <a:gd name="T57" fmla="*/ 99 h 1288"/>
                    <a:gd name="T58" fmla="*/ 68 w 1536"/>
                    <a:gd name="T59" fmla="*/ 143 h 1288"/>
                    <a:gd name="T60" fmla="*/ 14 w 1536"/>
                    <a:gd name="T61" fmla="*/ 173 h 1288"/>
                    <a:gd name="T62" fmla="*/ 6 w 1536"/>
                    <a:gd name="T63" fmla="*/ 200 h 1288"/>
                    <a:gd name="T64" fmla="*/ 22 w 1536"/>
                    <a:gd name="T65" fmla="*/ 266 h 1288"/>
                    <a:gd name="T66" fmla="*/ 30 w 1536"/>
                    <a:gd name="T67" fmla="*/ 268 h 1288"/>
                    <a:gd name="T68" fmla="*/ 37 w 1536"/>
                    <a:gd name="T69" fmla="*/ 284 h 1288"/>
                    <a:gd name="T70" fmla="*/ 61 w 1536"/>
                    <a:gd name="T71" fmla="*/ 290 h 1288"/>
                    <a:gd name="T72" fmla="*/ 84 w 1536"/>
                    <a:gd name="T73" fmla="*/ 272 h 1288"/>
                    <a:gd name="T74" fmla="*/ 111 w 1536"/>
                    <a:gd name="T75" fmla="*/ 250 h 1288"/>
                    <a:gd name="T76" fmla="*/ 132 w 1536"/>
                    <a:gd name="T77" fmla="*/ 234 h 1288"/>
                    <a:gd name="T78" fmla="*/ 177 w 1536"/>
                    <a:gd name="T79" fmla="*/ 238 h 1288"/>
                    <a:gd name="T80" fmla="*/ 187 w 1536"/>
                    <a:gd name="T81" fmla="*/ 259 h 1288"/>
                    <a:gd name="T82" fmla="*/ 190 w 1536"/>
                    <a:gd name="T83" fmla="*/ 332 h 1288"/>
                    <a:gd name="T84" fmla="*/ 197 w 1536"/>
                    <a:gd name="T85" fmla="*/ 501 h 1288"/>
                    <a:gd name="T86" fmla="*/ 194 w 1536"/>
                    <a:gd name="T87" fmla="*/ 565 h 1288"/>
                    <a:gd name="T88" fmla="*/ 211 w 1536"/>
                    <a:gd name="T89" fmla="*/ 597 h 1288"/>
                    <a:gd name="T90" fmla="*/ 249 w 1536"/>
                    <a:gd name="T91" fmla="*/ 588 h 1288"/>
                    <a:gd name="T92" fmla="*/ 279 w 1536"/>
                    <a:gd name="T93" fmla="*/ 581 h 1288"/>
                    <a:gd name="T94" fmla="*/ 275 w 1536"/>
                    <a:gd name="T95" fmla="*/ 644 h 1288"/>
                    <a:gd name="T96" fmla="*/ 296 w 1536"/>
                    <a:gd name="T97" fmla="*/ 636 h 1288"/>
                    <a:gd name="T98" fmla="*/ 335 w 1536"/>
                    <a:gd name="T99" fmla="*/ 630 h 1288"/>
                    <a:gd name="T100" fmla="*/ 366 w 1536"/>
                    <a:gd name="T101" fmla="*/ 616 h 1288"/>
                    <a:gd name="T102" fmla="*/ 405 w 1536"/>
                    <a:gd name="T103" fmla="*/ 591 h 1288"/>
                    <a:gd name="T104" fmla="*/ 434 w 1536"/>
                    <a:gd name="T105" fmla="*/ 550 h 1288"/>
                    <a:gd name="T106" fmla="*/ 469 w 1536"/>
                    <a:gd name="T107" fmla="*/ 519 h 1288"/>
                    <a:gd name="T108" fmla="*/ 497 w 1536"/>
                    <a:gd name="T109" fmla="*/ 508 h 1288"/>
                    <a:gd name="T110" fmla="*/ 520 w 1536"/>
                    <a:gd name="T111" fmla="*/ 521 h 1288"/>
                    <a:gd name="T112" fmla="*/ 507 w 1536"/>
                    <a:gd name="T113" fmla="*/ 562 h 1288"/>
                    <a:gd name="T114" fmla="*/ 543 w 1536"/>
                    <a:gd name="T115" fmla="*/ 561 h 1288"/>
                    <a:gd name="T116" fmla="*/ 573 w 1536"/>
                    <a:gd name="T117" fmla="*/ 551 h 1288"/>
                    <a:gd name="T118" fmla="*/ 606 w 1536"/>
                    <a:gd name="T119" fmla="*/ 528 h 1288"/>
                    <a:gd name="T120" fmla="*/ 605 w 1536"/>
                    <a:gd name="T121" fmla="*/ 526 h 128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536"/>
                    <a:gd name="T184" fmla="*/ 0 h 1288"/>
                    <a:gd name="T185" fmla="*/ 1536 w 1536"/>
                    <a:gd name="T186" fmla="*/ 1288 h 128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536" h="1288">
                      <a:moveTo>
                        <a:pt x="1245" y="1006"/>
                      </a:moveTo>
                      <a:lnTo>
                        <a:pt x="1258" y="1029"/>
                      </a:lnTo>
                      <a:lnTo>
                        <a:pt x="1265" y="1050"/>
                      </a:lnTo>
                      <a:lnTo>
                        <a:pt x="1268" y="1066"/>
                      </a:lnTo>
                      <a:lnTo>
                        <a:pt x="1270" y="1073"/>
                      </a:lnTo>
                      <a:lnTo>
                        <a:pt x="1284" y="1062"/>
                      </a:lnTo>
                      <a:lnTo>
                        <a:pt x="1293" y="1052"/>
                      </a:lnTo>
                      <a:lnTo>
                        <a:pt x="1297" y="1041"/>
                      </a:lnTo>
                      <a:lnTo>
                        <a:pt x="1298" y="1037"/>
                      </a:lnTo>
                      <a:lnTo>
                        <a:pt x="1304" y="1060"/>
                      </a:lnTo>
                      <a:lnTo>
                        <a:pt x="1313" y="1080"/>
                      </a:lnTo>
                      <a:lnTo>
                        <a:pt x="1320" y="1092"/>
                      </a:lnTo>
                      <a:lnTo>
                        <a:pt x="1323" y="1097"/>
                      </a:lnTo>
                      <a:lnTo>
                        <a:pt x="1337" y="1073"/>
                      </a:lnTo>
                      <a:lnTo>
                        <a:pt x="1344" y="1101"/>
                      </a:lnTo>
                      <a:lnTo>
                        <a:pt x="1362" y="1097"/>
                      </a:lnTo>
                      <a:lnTo>
                        <a:pt x="1357" y="1129"/>
                      </a:lnTo>
                      <a:lnTo>
                        <a:pt x="1344" y="1164"/>
                      </a:lnTo>
                      <a:lnTo>
                        <a:pt x="1332" y="1194"/>
                      </a:lnTo>
                      <a:lnTo>
                        <a:pt x="1327" y="1207"/>
                      </a:lnTo>
                      <a:lnTo>
                        <a:pt x="1339" y="1210"/>
                      </a:lnTo>
                      <a:lnTo>
                        <a:pt x="1352" y="1210"/>
                      </a:lnTo>
                      <a:lnTo>
                        <a:pt x="1364" y="1209"/>
                      </a:lnTo>
                      <a:lnTo>
                        <a:pt x="1375" y="1207"/>
                      </a:lnTo>
                      <a:lnTo>
                        <a:pt x="1383" y="1205"/>
                      </a:lnTo>
                      <a:lnTo>
                        <a:pt x="1391" y="1202"/>
                      </a:lnTo>
                      <a:lnTo>
                        <a:pt x="1396" y="1200"/>
                      </a:lnTo>
                      <a:lnTo>
                        <a:pt x="1398" y="1200"/>
                      </a:lnTo>
                      <a:lnTo>
                        <a:pt x="1391" y="1228"/>
                      </a:lnTo>
                      <a:lnTo>
                        <a:pt x="1419" y="1214"/>
                      </a:lnTo>
                      <a:lnTo>
                        <a:pt x="1426" y="1232"/>
                      </a:lnTo>
                      <a:lnTo>
                        <a:pt x="1458" y="1217"/>
                      </a:lnTo>
                      <a:lnTo>
                        <a:pt x="1483" y="1239"/>
                      </a:lnTo>
                      <a:lnTo>
                        <a:pt x="1502" y="1209"/>
                      </a:lnTo>
                      <a:lnTo>
                        <a:pt x="1516" y="1170"/>
                      </a:lnTo>
                      <a:lnTo>
                        <a:pt x="1524" y="1136"/>
                      </a:lnTo>
                      <a:lnTo>
                        <a:pt x="1525" y="1122"/>
                      </a:lnTo>
                      <a:lnTo>
                        <a:pt x="1522" y="1096"/>
                      </a:lnTo>
                      <a:lnTo>
                        <a:pt x="1513" y="1067"/>
                      </a:lnTo>
                      <a:lnTo>
                        <a:pt x="1504" y="1046"/>
                      </a:lnTo>
                      <a:lnTo>
                        <a:pt x="1501" y="1037"/>
                      </a:lnTo>
                      <a:lnTo>
                        <a:pt x="1536" y="1048"/>
                      </a:lnTo>
                      <a:lnTo>
                        <a:pt x="1511" y="981"/>
                      </a:lnTo>
                      <a:lnTo>
                        <a:pt x="1508" y="917"/>
                      </a:lnTo>
                      <a:lnTo>
                        <a:pt x="1490" y="882"/>
                      </a:lnTo>
                      <a:lnTo>
                        <a:pt x="1497" y="872"/>
                      </a:lnTo>
                      <a:lnTo>
                        <a:pt x="1458" y="801"/>
                      </a:lnTo>
                      <a:lnTo>
                        <a:pt x="1454" y="759"/>
                      </a:lnTo>
                      <a:lnTo>
                        <a:pt x="1469" y="752"/>
                      </a:lnTo>
                      <a:lnTo>
                        <a:pt x="1437" y="695"/>
                      </a:lnTo>
                      <a:lnTo>
                        <a:pt x="1424" y="660"/>
                      </a:lnTo>
                      <a:lnTo>
                        <a:pt x="1410" y="637"/>
                      </a:lnTo>
                      <a:lnTo>
                        <a:pt x="1396" y="625"/>
                      </a:lnTo>
                      <a:lnTo>
                        <a:pt x="1391" y="621"/>
                      </a:lnTo>
                      <a:lnTo>
                        <a:pt x="1383" y="603"/>
                      </a:lnTo>
                      <a:lnTo>
                        <a:pt x="1375" y="588"/>
                      </a:lnTo>
                      <a:lnTo>
                        <a:pt x="1364" y="575"/>
                      </a:lnTo>
                      <a:lnTo>
                        <a:pt x="1355" y="563"/>
                      </a:lnTo>
                      <a:lnTo>
                        <a:pt x="1346" y="556"/>
                      </a:lnTo>
                      <a:lnTo>
                        <a:pt x="1341" y="549"/>
                      </a:lnTo>
                      <a:lnTo>
                        <a:pt x="1336" y="545"/>
                      </a:lnTo>
                      <a:lnTo>
                        <a:pt x="1334" y="543"/>
                      </a:lnTo>
                      <a:lnTo>
                        <a:pt x="1346" y="505"/>
                      </a:lnTo>
                      <a:lnTo>
                        <a:pt x="1352" y="480"/>
                      </a:lnTo>
                      <a:lnTo>
                        <a:pt x="1352" y="466"/>
                      </a:lnTo>
                      <a:lnTo>
                        <a:pt x="1352" y="462"/>
                      </a:lnTo>
                      <a:lnTo>
                        <a:pt x="1360" y="413"/>
                      </a:lnTo>
                      <a:lnTo>
                        <a:pt x="1359" y="371"/>
                      </a:lnTo>
                      <a:lnTo>
                        <a:pt x="1352" y="341"/>
                      </a:lnTo>
                      <a:lnTo>
                        <a:pt x="1348" y="328"/>
                      </a:lnTo>
                      <a:lnTo>
                        <a:pt x="1341" y="258"/>
                      </a:lnTo>
                      <a:lnTo>
                        <a:pt x="1323" y="243"/>
                      </a:lnTo>
                      <a:lnTo>
                        <a:pt x="1266" y="173"/>
                      </a:lnTo>
                      <a:lnTo>
                        <a:pt x="1273" y="231"/>
                      </a:lnTo>
                      <a:lnTo>
                        <a:pt x="1272" y="286"/>
                      </a:lnTo>
                      <a:lnTo>
                        <a:pt x="1266" y="326"/>
                      </a:lnTo>
                      <a:lnTo>
                        <a:pt x="1263" y="342"/>
                      </a:lnTo>
                      <a:lnTo>
                        <a:pt x="1259" y="395"/>
                      </a:lnTo>
                      <a:lnTo>
                        <a:pt x="1254" y="411"/>
                      </a:lnTo>
                      <a:lnTo>
                        <a:pt x="1247" y="427"/>
                      </a:lnTo>
                      <a:lnTo>
                        <a:pt x="1238" y="441"/>
                      </a:lnTo>
                      <a:lnTo>
                        <a:pt x="1227" y="453"/>
                      </a:lnTo>
                      <a:lnTo>
                        <a:pt x="1215" y="466"/>
                      </a:lnTo>
                      <a:lnTo>
                        <a:pt x="1204" y="475"/>
                      </a:lnTo>
                      <a:lnTo>
                        <a:pt x="1195" y="480"/>
                      </a:lnTo>
                      <a:lnTo>
                        <a:pt x="1188" y="483"/>
                      </a:lnTo>
                      <a:lnTo>
                        <a:pt x="1149" y="482"/>
                      </a:lnTo>
                      <a:lnTo>
                        <a:pt x="1112" y="480"/>
                      </a:lnTo>
                      <a:lnTo>
                        <a:pt x="1078" y="480"/>
                      </a:lnTo>
                      <a:lnTo>
                        <a:pt x="1046" y="478"/>
                      </a:lnTo>
                      <a:lnTo>
                        <a:pt x="1020" y="480"/>
                      </a:lnTo>
                      <a:lnTo>
                        <a:pt x="1000" y="480"/>
                      </a:lnTo>
                      <a:lnTo>
                        <a:pt x="988" y="480"/>
                      </a:lnTo>
                      <a:lnTo>
                        <a:pt x="983" y="480"/>
                      </a:lnTo>
                      <a:lnTo>
                        <a:pt x="876" y="483"/>
                      </a:lnTo>
                      <a:lnTo>
                        <a:pt x="851" y="482"/>
                      </a:lnTo>
                      <a:lnTo>
                        <a:pt x="828" y="476"/>
                      </a:lnTo>
                      <a:lnTo>
                        <a:pt x="809" y="469"/>
                      </a:lnTo>
                      <a:lnTo>
                        <a:pt x="793" y="462"/>
                      </a:lnTo>
                      <a:lnTo>
                        <a:pt x="780" y="455"/>
                      </a:lnTo>
                      <a:lnTo>
                        <a:pt x="770" y="448"/>
                      </a:lnTo>
                      <a:lnTo>
                        <a:pt x="764" y="443"/>
                      </a:lnTo>
                      <a:lnTo>
                        <a:pt x="763" y="441"/>
                      </a:lnTo>
                      <a:lnTo>
                        <a:pt x="784" y="427"/>
                      </a:lnTo>
                      <a:lnTo>
                        <a:pt x="720" y="395"/>
                      </a:lnTo>
                      <a:lnTo>
                        <a:pt x="670" y="307"/>
                      </a:lnTo>
                      <a:lnTo>
                        <a:pt x="685" y="300"/>
                      </a:lnTo>
                      <a:lnTo>
                        <a:pt x="585" y="201"/>
                      </a:lnTo>
                      <a:lnTo>
                        <a:pt x="564" y="191"/>
                      </a:lnTo>
                      <a:lnTo>
                        <a:pt x="543" y="159"/>
                      </a:lnTo>
                      <a:lnTo>
                        <a:pt x="521" y="162"/>
                      </a:lnTo>
                      <a:lnTo>
                        <a:pt x="507" y="138"/>
                      </a:lnTo>
                      <a:lnTo>
                        <a:pt x="497" y="111"/>
                      </a:lnTo>
                      <a:lnTo>
                        <a:pt x="488" y="92"/>
                      </a:lnTo>
                      <a:lnTo>
                        <a:pt x="486" y="85"/>
                      </a:lnTo>
                      <a:lnTo>
                        <a:pt x="475" y="0"/>
                      </a:lnTo>
                      <a:lnTo>
                        <a:pt x="458" y="18"/>
                      </a:lnTo>
                      <a:lnTo>
                        <a:pt x="440" y="44"/>
                      </a:lnTo>
                      <a:lnTo>
                        <a:pt x="429" y="69"/>
                      </a:lnTo>
                      <a:lnTo>
                        <a:pt x="424" y="79"/>
                      </a:lnTo>
                      <a:lnTo>
                        <a:pt x="380" y="21"/>
                      </a:lnTo>
                      <a:lnTo>
                        <a:pt x="372" y="67"/>
                      </a:lnTo>
                      <a:lnTo>
                        <a:pt x="367" y="94"/>
                      </a:lnTo>
                      <a:lnTo>
                        <a:pt x="367" y="122"/>
                      </a:lnTo>
                      <a:lnTo>
                        <a:pt x="371" y="143"/>
                      </a:lnTo>
                      <a:lnTo>
                        <a:pt x="372" y="152"/>
                      </a:lnTo>
                      <a:lnTo>
                        <a:pt x="358" y="155"/>
                      </a:lnTo>
                      <a:lnTo>
                        <a:pt x="344" y="159"/>
                      </a:lnTo>
                      <a:lnTo>
                        <a:pt x="332" y="164"/>
                      </a:lnTo>
                      <a:lnTo>
                        <a:pt x="321" y="169"/>
                      </a:lnTo>
                      <a:lnTo>
                        <a:pt x="310" y="175"/>
                      </a:lnTo>
                      <a:lnTo>
                        <a:pt x="303" y="180"/>
                      </a:lnTo>
                      <a:lnTo>
                        <a:pt x="300" y="182"/>
                      </a:lnTo>
                      <a:lnTo>
                        <a:pt x="298" y="183"/>
                      </a:lnTo>
                      <a:lnTo>
                        <a:pt x="266" y="180"/>
                      </a:lnTo>
                      <a:lnTo>
                        <a:pt x="259" y="194"/>
                      </a:lnTo>
                      <a:lnTo>
                        <a:pt x="241" y="201"/>
                      </a:lnTo>
                      <a:lnTo>
                        <a:pt x="229" y="194"/>
                      </a:lnTo>
                      <a:lnTo>
                        <a:pt x="218" y="192"/>
                      </a:lnTo>
                      <a:lnTo>
                        <a:pt x="208" y="191"/>
                      </a:lnTo>
                      <a:lnTo>
                        <a:pt x="200" y="191"/>
                      </a:lnTo>
                      <a:lnTo>
                        <a:pt x="193" y="192"/>
                      </a:lnTo>
                      <a:lnTo>
                        <a:pt x="188" y="196"/>
                      </a:lnTo>
                      <a:lnTo>
                        <a:pt x="186" y="198"/>
                      </a:lnTo>
                      <a:lnTo>
                        <a:pt x="184" y="198"/>
                      </a:lnTo>
                      <a:lnTo>
                        <a:pt x="202" y="203"/>
                      </a:lnTo>
                      <a:lnTo>
                        <a:pt x="211" y="213"/>
                      </a:lnTo>
                      <a:lnTo>
                        <a:pt x="215" y="222"/>
                      </a:lnTo>
                      <a:lnTo>
                        <a:pt x="216" y="226"/>
                      </a:lnTo>
                      <a:lnTo>
                        <a:pt x="135" y="286"/>
                      </a:lnTo>
                      <a:lnTo>
                        <a:pt x="114" y="293"/>
                      </a:lnTo>
                      <a:lnTo>
                        <a:pt x="90" y="305"/>
                      </a:lnTo>
                      <a:lnTo>
                        <a:pt x="67" y="318"/>
                      </a:lnTo>
                      <a:lnTo>
                        <a:pt x="46" y="332"/>
                      </a:lnTo>
                      <a:lnTo>
                        <a:pt x="28" y="346"/>
                      </a:lnTo>
                      <a:lnTo>
                        <a:pt x="12" y="356"/>
                      </a:lnTo>
                      <a:lnTo>
                        <a:pt x="4" y="363"/>
                      </a:lnTo>
                      <a:lnTo>
                        <a:pt x="0" y="367"/>
                      </a:lnTo>
                      <a:lnTo>
                        <a:pt x="4" y="385"/>
                      </a:lnTo>
                      <a:lnTo>
                        <a:pt x="11" y="399"/>
                      </a:lnTo>
                      <a:lnTo>
                        <a:pt x="16" y="406"/>
                      </a:lnTo>
                      <a:lnTo>
                        <a:pt x="18" y="409"/>
                      </a:lnTo>
                      <a:lnTo>
                        <a:pt x="7" y="469"/>
                      </a:lnTo>
                      <a:lnTo>
                        <a:pt x="43" y="512"/>
                      </a:lnTo>
                      <a:lnTo>
                        <a:pt x="43" y="531"/>
                      </a:lnTo>
                      <a:lnTo>
                        <a:pt x="41" y="545"/>
                      </a:lnTo>
                      <a:lnTo>
                        <a:pt x="37" y="552"/>
                      </a:lnTo>
                      <a:lnTo>
                        <a:pt x="35" y="554"/>
                      </a:lnTo>
                      <a:lnTo>
                        <a:pt x="51" y="545"/>
                      </a:lnTo>
                      <a:lnTo>
                        <a:pt x="60" y="535"/>
                      </a:lnTo>
                      <a:lnTo>
                        <a:pt x="66" y="526"/>
                      </a:lnTo>
                      <a:lnTo>
                        <a:pt x="67" y="522"/>
                      </a:lnTo>
                      <a:lnTo>
                        <a:pt x="82" y="526"/>
                      </a:lnTo>
                      <a:lnTo>
                        <a:pt x="80" y="547"/>
                      </a:lnTo>
                      <a:lnTo>
                        <a:pt x="74" y="568"/>
                      </a:lnTo>
                      <a:lnTo>
                        <a:pt x="67" y="584"/>
                      </a:lnTo>
                      <a:lnTo>
                        <a:pt x="64" y="589"/>
                      </a:lnTo>
                      <a:lnTo>
                        <a:pt x="89" y="579"/>
                      </a:lnTo>
                      <a:lnTo>
                        <a:pt x="92" y="603"/>
                      </a:lnTo>
                      <a:lnTo>
                        <a:pt x="121" y="579"/>
                      </a:lnTo>
                      <a:lnTo>
                        <a:pt x="135" y="596"/>
                      </a:lnTo>
                      <a:lnTo>
                        <a:pt x="147" y="580"/>
                      </a:lnTo>
                      <a:lnTo>
                        <a:pt x="158" y="563"/>
                      </a:lnTo>
                      <a:lnTo>
                        <a:pt x="165" y="549"/>
                      </a:lnTo>
                      <a:lnTo>
                        <a:pt x="167" y="543"/>
                      </a:lnTo>
                      <a:lnTo>
                        <a:pt x="184" y="565"/>
                      </a:lnTo>
                      <a:lnTo>
                        <a:pt x="193" y="543"/>
                      </a:lnTo>
                      <a:lnTo>
                        <a:pt x="202" y="526"/>
                      </a:lnTo>
                      <a:lnTo>
                        <a:pt x="211" y="512"/>
                      </a:lnTo>
                      <a:lnTo>
                        <a:pt x="222" y="499"/>
                      </a:lnTo>
                      <a:lnTo>
                        <a:pt x="229" y="492"/>
                      </a:lnTo>
                      <a:lnTo>
                        <a:pt x="236" y="487"/>
                      </a:lnTo>
                      <a:lnTo>
                        <a:pt x="239" y="483"/>
                      </a:lnTo>
                      <a:lnTo>
                        <a:pt x="241" y="483"/>
                      </a:lnTo>
                      <a:lnTo>
                        <a:pt x="264" y="468"/>
                      </a:lnTo>
                      <a:lnTo>
                        <a:pt x="286" y="461"/>
                      </a:lnTo>
                      <a:lnTo>
                        <a:pt x="307" y="459"/>
                      </a:lnTo>
                      <a:lnTo>
                        <a:pt x="325" y="461"/>
                      </a:lnTo>
                      <a:lnTo>
                        <a:pt x="341" y="468"/>
                      </a:lnTo>
                      <a:lnTo>
                        <a:pt x="353" y="476"/>
                      </a:lnTo>
                      <a:lnTo>
                        <a:pt x="362" y="485"/>
                      </a:lnTo>
                      <a:lnTo>
                        <a:pt x="365" y="494"/>
                      </a:lnTo>
                      <a:lnTo>
                        <a:pt x="369" y="506"/>
                      </a:lnTo>
                      <a:lnTo>
                        <a:pt x="372" y="513"/>
                      </a:lnTo>
                      <a:lnTo>
                        <a:pt x="374" y="517"/>
                      </a:lnTo>
                      <a:lnTo>
                        <a:pt x="376" y="519"/>
                      </a:lnTo>
                      <a:lnTo>
                        <a:pt x="355" y="540"/>
                      </a:lnTo>
                      <a:lnTo>
                        <a:pt x="369" y="554"/>
                      </a:lnTo>
                      <a:lnTo>
                        <a:pt x="365" y="628"/>
                      </a:lnTo>
                      <a:lnTo>
                        <a:pt x="380" y="663"/>
                      </a:lnTo>
                      <a:lnTo>
                        <a:pt x="374" y="729"/>
                      </a:lnTo>
                      <a:lnTo>
                        <a:pt x="383" y="803"/>
                      </a:lnTo>
                      <a:lnTo>
                        <a:pt x="394" y="861"/>
                      </a:lnTo>
                      <a:lnTo>
                        <a:pt x="401" y="886"/>
                      </a:lnTo>
                      <a:lnTo>
                        <a:pt x="394" y="1002"/>
                      </a:lnTo>
                      <a:lnTo>
                        <a:pt x="419" y="995"/>
                      </a:lnTo>
                      <a:lnTo>
                        <a:pt x="415" y="1062"/>
                      </a:lnTo>
                      <a:lnTo>
                        <a:pt x="426" y="1059"/>
                      </a:lnTo>
                      <a:lnTo>
                        <a:pt x="426" y="1105"/>
                      </a:lnTo>
                      <a:lnTo>
                        <a:pt x="387" y="1129"/>
                      </a:lnTo>
                      <a:lnTo>
                        <a:pt x="372" y="1149"/>
                      </a:lnTo>
                      <a:lnTo>
                        <a:pt x="371" y="1168"/>
                      </a:lnTo>
                      <a:lnTo>
                        <a:pt x="376" y="1186"/>
                      </a:lnTo>
                      <a:lnTo>
                        <a:pt x="390" y="1200"/>
                      </a:lnTo>
                      <a:lnTo>
                        <a:pt x="422" y="1193"/>
                      </a:lnTo>
                      <a:lnTo>
                        <a:pt x="433" y="1196"/>
                      </a:lnTo>
                      <a:lnTo>
                        <a:pt x="447" y="1194"/>
                      </a:lnTo>
                      <a:lnTo>
                        <a:pt x="465" y="1189"/>
                      </a:lnTo>
                      <a:lnTo>
                        <a:pt x="482" y="1182"/>
                      </a:lnTo>
                      <a:lnTo>
                        <a:pt x="498" y="1175"/>
                      </a:lnTo>
                      <a:lnTo>
                        <a:pt x="513" y="1168"/>
                      </a:lnTo>
                      <a:lnTo>
                        <a:pt x="521" y="1163"/>
                      </a:lnTo>
                      <a:lnTo>
                        <a:pt x="525" y="1161"/>
                      </a:lnTo>
                      <a:lnTo>
                        <a:pt x="525" y="1175"/>
                      </a:lnTo>
                      <a:lnTo>
                        <a:pt x="557" y="1161"/>
                      </a:lnTo>
                      <a:lnTo>
                        <a:pt x="543" y="1200"/>
                      </a:lnTo>
                      <a:lnTo>
                        <a:pt x="525" y="1226"/>
                      </a:lnTo>
                      <a:lnTo>
                        <a:pt x="521" y="1251"/>
                      </a:lnTo>
                      <a:lnTo>
                        <a:pt x="530" y="1272"/>
                      </a:lnTo>
                      <a:lnTo>
                        <a:pt x="550" y="1288"/>
                      </a:lnTo>
                      <a:lnTo>
                        <a:pt x="559" y="1284"/>
                      </a:lnTo>
                      <a:lnTo>
                        <a:pt x="568" y="1281"/>
                      </a:lnTo>
                      <a:lnTo>
                        <a:pt x="576" y="1277"/>
                      </a:lnTo>
                      <a:lnTo>
                        <a:pt x="585" y="1274"/>
                      </a:lnTo>
                      <a:lnTo>
                        <a:pt x="592" y="1272"/>
                      </a:lnTo>
                      <a:lnTo>
                        <a:pt x="598" y="1269"/>
                      </a:lnTo>
                      <a:lnTo>
                        <a:pt x="601" y="1267"/>
                      </a:lnTo>
                      <a:lnTo>
                        <a:pt x="603" y="1267"/>
                      </a:lnTo>
                      <a:lnTo>
                        <a:pt x="610" y="1288"/>
                      </a:lnTo>
                      <a:lnTo>
                        <a:pt x="670" y="1260"/>
                      </a:lnTo>
                      <a:lnTo>
                        <a:pt x="681" y="1274"/>
                      </a:lnTo>
                      <a:lnTo>
                        <a:pt x="706" y="1263"/>
                      </a:lnTo>
                      <a:lnTo>
                        <a:pt x="720" y="1249"/>
                      </a:lnTo>
                      <a:lnTo>
                        <a:pt x="729" y="1237"/>
                      </a:lnTo>
                      <a:lnTo>
                        <a:pt x="731" y="1232"/>
                      </a:lnTo>
                      <a:lnTo>
                        <a:pt x="741" y="1246"/>
                      </a:lnTo>
                      <a:lnTo>
                        <a:pt x="766" y="1221"/>
                      </a:lnTo>
                      <a:lnTo>
                        <a:pt x="780" y="1224"/>
                      </a:lnTo>
                      <a:lnTo>
                        <a:pt x="800" y="1203"/>
                      </a:lnTo>
                      <a:lnTo>
                        <a:pt x="809" y="1182"/>
                      </a:lnTo>
                      <a:lnTo>
                        <a:pt x="809" y="1164"/>
                      </a:lnTo>
                      <a:lnTo>
                        <a:pt x="809" y="1157"/>
                      </a:lnTo>
                      <a:lnTo>
                        <a:pt x="834" y="1164"/>
                      </a:lnTo>
                      <a:lnTo>
                        <a:pt x="853" y="1136"/>
                      </a:lnTo>
                      <a:lnTo>
                        <a:pt x="867" y="1099"/>
                      </a:lnTo>
                      <a:lnTo>
                        <a:pt x="874" y="1067"/>
                      </a:lnTo>
                      <a:lnTo>
                        <a:pt x="876" y="1055"/>
                      </a:lnTo>
                      <a:lnTo>
                        <a:pt x="897" y="1050"/>
                      </a:lnTo>
                      <a:lnTo>
                        <a:pt x="919" y="1043"/>
                      </a:lnTo>
                      <a:lnTo>
                        <a:pt x="938" y="1037"/>
                      </a:lnTo>
                      <a:lnTo>
                        <a:pt x="956" y="1030"/>
                      </a:lnTo>
                      <a:lnTo>
                        <a:pt x="972" y="1025"/>
                      </a:lnTo>
                      <a:lnTo>
                        <a:pt x="983" y="1020"/>
                      </a:lnTo>
                      <a:lnTo>
                        <a:pt x="990" y="1018"/>
                      </a:lnTo>
                      <a:lnTo>
                        <a:pt x="993" y="1016"/>
                      </a:lnTo>
                      <a:lnTo>
                        <a:pt x="1046" y="988"/>
                      </a:lnTo>
                      <a:lnTo>
                        <a:pt x="1038" y="1011"/>
                      </a:lnTo>
                      <a:lnTo>
                        <a:pt x="1036" y="1027"/>
                      </a:lnTo>
                      <a:lnTo>
                        <a:pt x="1038" y="1037"/>
                      </a:lnTo>
                      <a:lnTo>
                        <a:pt x="1039" y="1041"/>
                      </a:lnTo>
                      <a:lnTo>
                        <a:pt x="1025" y="1062"/>
                      </a:lnTo>
                      <a:lnTo>
                        <a:pt x="1011" y="1078"/>
                      </a:lnTo>
                      <a:lnTo>
                        <a:pt x="1000" y="1094"/>
                      </a:lnTo>
                      <a:lnTo>
                        <a:pt x="1000" y="1115"/>
                      </a:lnTo>
                      <a:lnTo>
                        <a:pt x="1013" y="1124"/>
                      </a:lnTo>
                      <a:lnTo>
                        <a:pt x="1025" y="1124"/>
                      </a:lnTo>
                      <a:lnTo>
                        <a:pt x="1036" y="1120"/>
                      </a:lnTo>
                      <a:lnTo>
                        <a:pt x="1039" y="1119"/>
                      </a:lnTo>
                      <a:lnTo>
                        <a:pt x="1050" y="1140"/>
                      </a:lnTo>
                      <a:lnTo>
                        <a:pt x="1085" y="1122"/>
                      </a:lnTo>
                      <a:lnTo>
                        <a:pt x="1100" y="1136"/>
                      </a:lnTo>
                      <a:lnTo>
                        <a:pt x="1119" y="1126"/>
                      </a:lnTo>
                      <a:lnTo>
                        <a:pt x="1133" y="1115"/>
                      </a:lnTo>
                      <a:lnTo>
                        <a:pt x="1142" y="1105"/>
                      </a:lnTo>
                      <a:lnTo>
                        <a:pt x="1146" y="1101"/>
                      </a:lnTo>
                      <a:lnTo>
                        <a:pt x="1164" y="1115"/>
                      </a:lnTo>
                      <a:lnTo>
                        <a:pt x="1178" y="1073"/>
                      </a:lnTo>
                      <a:lnTo>
                        <a:pt x="1194" y="1064"/>
                      </a:lnTo>
                      <a:lnTo>
                        <a:pt x="1204" y="1059"/>
                      </a:lnTo>
                      <a:lnTo>
                        <a:pt x="1211" y="1055"/>
                      </a:lnTo>
                      <a:lnTo>
                        <a:pt x="1213" y="1053"/>
                      </a:lnTo>
                      <a:lnTo>
                        <a:pt x="1213" y="1052"/>
                      </a:lnTo>
                      <a:lnTo>
                        <a:pt x="1211" y="1052"/>
                      </a:lnTo>
                      <a:lnTo>
                        <a:pt x="1210" y="1052"/>
                      </a:lnTo>
                      <a:lnTo>
                        <a:pt x="1220" y="985"/>
                      </a:lnTo>
                      <a:lnTo>
                        <a:pt x="1245" y="10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00" name="Freeform 8"/>
                <p:cNvSpPr>
                  <a:spLocks/>
                </p:cNvSpPr>
                <p:nvPr/>
              </p:nvSpPr>
              <p:spPr bwMode="auto">
                <a:xfrm flipH="1">
                  <a:off x="868" y="1767"/>
                  <a:ext cx="28" cy="23"/>
                </a:xfrm>
                <a:custGeom>
                  <a:avLst/>
                  <a:gdLst>
                    <a:gd name="T0" fmla="*/ 0 w 57"/>
                    <a:gd name="T1" fmla="*/ 1 h 44"/>
                    <a:gd name="T2" fmla="*/ 9 w 57"/>
                    <a:gd name="T3" fmla="*/ 0 h 44"/>
                    <a:gd name="T4" fmla="*/ 17 w 57"/>
                    <a:gd name="T5" fmla="*/ 1 h 44"/>
                    <a:gd name="T6" fmla="*/ 23 w 57"/>
                    <a:gd name="T7" fmla="*/ 3 h 44"/>
                    <a:gd name="T8" fmla="*/ 26 w 57"/>
                    <a:gd name="T9" fmla="*/ 4 h 44"/>
                    <a:gd name="T10" fmla="*/ 28 w 57"/>
                    <a:gd name="T11" fmla="*/ 12 h 44"/>
                    <a:gd name="T12" fmla="*/ 24 w 57"/>
                    <a:gd name="T13" fmla="*/ 16 h 44"/>
                    <a:gd name="T14" fmla="*/ 18 w 57"/>
                    <a:gd name="T15" fmla="*/ 19 h 44"/>
                    <a:gd name="T16" fmla="*/ 14 w 57"/>
                    <a:gd name="T17" fmla="*/ 22 h 44"/>
                    <a:gd name="T18" fmla="*/ 12 w 57"/>
                    <a:gd name="T19" fmla="*/ 23 h 44"/>
                    <a:gd name="T20" fmla="*/ 1 w 57"/>
                    <a:gd name="T21" fmla="*/ 10 h 44"/>
                    <a:gd name="T22" fmla="*/ 0 w 57"/>
                    <a:gd name="T23" fmla="*/ 1 h 4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7"/>
                    <a:gd name="T37" fmla="*/ 0 h 44"/>
                    <a:gd name="T38" fmla="*/ 57 w 57"/>
                    <a:gd name="T39" fmla="*/ 44 h 4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7" h="44">
                      <a:moveTo>
                        <a:pt x="0" y="2"/>
                      </a:moveTo>
                      <a:lnTo>
                        <a:pt x="18" y="0"/>
                      </a:lnTo>
                      <a:lnTo>
                        <a:pt x="34" y="2"/>
                      </a:lnTo>
                      <a:lnTo>
                        <a:pt x="46" y="5"/>
                      </a:lnTo>
                      <a:lnTo>
                        <a:pt x="52" y="7"/>
                      </a:lnTo>
                      <a:lnTo>
                        <a:pt x="57" y="23"/>
                      </a:lnTo>
                      <a:lnTo>
                        <a:pt x="48" y="30"/>
                      </a:lnTo>
                      <a:lnTo>
                        <a:pt x="37" y="37"/>
                      </a:lnTo>
                      <a:lnTo>
                        <a:pt x="28" y="42"/>
                      </a:lnTo>
                      <a:lnTo>
                        <a:pt x="25" y="44"/>
                      </a:lnTo>
                      <a:lnTo>
                        <a:pt x="2" y="19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01" name="Freeform 9"/>
                <p:cNvSpPr>
                  <a:spLocks/>
                </p:cNvSpPr>
                <p:nvPr/>
              </p:nvSpPr>
              <p:spPr bwMode="auto">
                <a:xfrm flipH="1">
                  <a:off x="990" y="1709"/>
                  <a:ext cx="22" cy="21"/>
                </a:xfrm>
                <a:custGeom>
                  <a:avLst/>
                  <a:gdLst>
                    <a:gd name="T0" fmla="*/ 0 w 44"/>
                    <a:gd name="T1" fmla="*/ 0 h 42"/>
                    <a:gd name="T2" fmla="*/ 7 w 44"/>
                    <a:gd name="T3" fmla="*/ 0 h 42"/>
                    <a:gd name="T4" fmla="*/ 14 w 44"/>
                    <a:gd name="T5" fmla="*/ 2 h 42"/>
                    <a:gd name="T6" fmla="*/ 20 w 44"/>
                    <a:gd name="T7" fmla="*/ 4 h 42"/>
                    <a:gd name="T8" fmla="*/ 21 w 44"/>
                    <a:gd name="T9" fmla="*/ 4 h 42"/>
                    <a:gd name="T10" fmla="*/ 22 w 44"/>
                    <a:gd name="T11" fmla="*/ 11 h 42"/>
                    <a:gd name="T12" fmla="*/ 21 w 44"/>
                    <a:gd name="T13" fmla="*/ 16 h 42"/>
                    <a:gd name="T14" fmla="*/ 17 w 44"/>
                    <a:gd name="T15" fmla="*/ 19 h 42"/>
                    <a:gd name="T16" fmla="*/ 13 w 44"/>
                    <a:gd name="T17" fmla="*/ 21 h 42"/>
                    <a:gd name="T18" fmla="*/ 8 w 44"/>
                    <a:gd name="T19" fmla="*/ 19 h 42"/>
                    <a:gd name="T20" fmla="*/ 4 w 44"/>
                    <a:gd name="T21" fmla="*/ 17 h 42"/>
                    <a:gd name="T22" fmla="*/ 1 w 44"/>
                    <a:gd name="T23" fmla="*/ 14 h 42"/>
                    <a:gd name="T24" fmla="*/ 0 w 44"/>
                    <a:gd name="T25" fmla="*/ 12 h 42"/>
                    <a:gd name="T26" fmla="*/ 0 w 44"/>
                    <a:gd name="T27" fmla="*/ 0 h 4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4"/>
                    <a:gd name="T43" fmla="*/ 0 h 42"/>
                    <a:gd name="T44" fmla="*/ 44 w 44"/>
                    <a:gd name="T45" fmla="*/ 42 h 4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4" h="42">
                      <a:moveTo>
                        <a:pt x="0" y="0"/>
                      </a:moveTo>
                      <a:lnTo>
                        <a:pt x="14" y="0"/>
                      </a:lnTo>
                      <a:lnTo>
                        <a:pt x="28" y="3"/>
                      </a:lnTo>
                      <a:lnTo>
                        <a:pt x="39" y="7"/>
                      </a:lnTo>
                      <a:lnTo>
                        <a:pt x="42" y="8"/>
                      </a:lnTo>
                      <a:lnTo>
                        <a:pt x="44" y="21"/>
                      </a:lnTo>
                      <a:lnTo>
                        <a:pt x="41" y="31"/>
                      </a:lnTo>
                      <a:lnTo>
                        <a:pt x="34" y="38"/>
                      </a:lnTo>
                      <a:lnTo>
                        <a:pt x="25" y="42"/>
                      </a:lnTo>
                      <a:lnTo>
                        <a:pt x="16" y="38"/>
                      </a:lnTo>
                      <a:lnTo>
                        <a:pt x="7" y="33"/>
                      </a:lnTo>
                      <a:lnTo>
                        <a:pt x="2" y="28"/>
                      </a:lnTo>
                      <a:lnTo>
                        <a:pt x="0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02" name="Freeform 10"/>
                <p:cNvSpPr>
                  <a:spLocks/>
                </p:cNvSpPr>
                <p:nvPr/>
              </p:nvSpPr>
              <p:spPr bwMode="auto">
                <a:xfrm flipH="1">
                  <a:off x="1127" y="2071"/>
                  <a:ext cx="26" cy="95"/>
                </a:xfrm>
                <a:custGeom>
                  <a:avLst/>
                  <a:gdLst>
                    <a:gd name="T0" fmla="*/ 0 w 53"/>
                    <a:gd name="T1" fmla="*/ 0 h 190"/>
                    <a:gd name="T2" fmla="*/ 0 w 53"/>
                    <a:gd name="T3" fmla="*/ 25 h 190"/>
                    <a:gd name="T4" fmla="*/ 7 w 53"/>
                    <a:gd name="T5" fmla="*/ 27 h 190"/>
                    <a:gd name="T6" fmla="*/ 10 w 53"/>
                    <a:gd name="T7" fmla="*/ 43 h 190"/>
                    <a:gd name="T8" fmla="*/ 16 w 53"/>
                    <a:gd name="T9" fmla="*/ 58 h 190"/>
                    <a:gd name="T10" fmla="*/ 12 w 53"/>
                    <a:gd name="T11" fmla="*/ 95 h 190"/>
                    <a:gd name="T12" fmla="*/ 26 w 53"/>
                    <a:gd name="T13" fmla="*/ 53 h 190"/>
                    <a:gd name="T14" fmla="*/ 26 w 53"/>
                    <a:gd name="T15" fmla="*/ 21 h 190"/>
                    <a:gd name="T16" fmla="*/ 21 w 53"/>
                    <a:gd name="T17" fmla="*/ 18 h 190"/>
                    <a:gd name="T18" fmla="*/ 21 w 53"/>
                    <a:gd name="T19" fmla="*/ 44 h 190"/>
                    <a:gd name="T20" fmla="*/ 0 w 53"/>
                    <a:gd name="T21" fmla="*/ 0 h 19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3"/>
                    <a:gd name="T34" fmla="*/ 0 h 190"/>
                    <a:gd name="T35" fmla="*/ 53 w 53"/>
                    <a:gd name="T36" fmla="*/ 190 h 19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3" h="190">
                      <a:moveTo>
                        <a:pt x="0" y="0"/>
                      </a:moveTo>
                      <a:lnTo>
                        <a:pt x="0" y="49"/>
                      </a:lnTo>
                      <a:lnTo>
                        <a:pt x="14" y="53"/>
                      </a:lnTo>
                      <a:lnTo>
                        <a:pt x="21" y="85"/>
                      </a:lnTo>
                      <a:lnTo>
                        <a:pt x="32" y="116"/>
                      </a:lnTo>
                      <a:lnTo>
                        <a:pt x="25" y="190"/>
                      </a:lnTo>
                      <a:lnTo>
                        <a:pt x="53" y="106"/>
                      </a:lnTo>
                      <a:lnTo>
                        <a:pt x="53" y="42"/>
                      </a:lnTo>
                      <a:lnTo>
                        <a:pt x="43" y="35"/>
                      </a:lnTo>
                      <a:lnTo>
                        <a:pt x="43" y="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03" name="Freeform 11"/>
                <p:cNvSpPr>
                  <a:spLocks/>
                </p:cNvSpPr>
                <p:nvPr/>
              </p:nvSpPr>
              <p:spPr bwMode="auto">
                <a:xfrm flipH="1">
                  <a:off x="1403" y="2045"/>
                  <a:ext cx="84" cy="42"/>
                </a:xfrm>
                <a:custGeom>
                  <a:avLst/>
                  <a:gdLst>
                    <a:gd name="T0" fmla="*/ 84 w 167"/>
                    <a:gd name="T1" fmla="*/ 42 h 85"/>
                    <a:gd name="T2" fmla="*/ 77 w 167"/>
                    <a:gd name="T3" fmla="*/ 24 h 85"/>
                    <a:gd name="T4" fmla="*/ 70 w 167"/>
                    <a:gd name="T5" fmla="*/ 24 h 85"/>
                    <a:gd name="T6" fmla="*/ 36 w 167"/>
                    <a:gd name="T7" fmla="*/ 0 h 85"/>
                    <a:gd name="T8" fmla="*/ 22 w 167"/>
                    <a:gd name="T9" fmla="*/ 14 h 85"/>
                    <a:gd name="T10" fmla="*/ 18 w 167"/>
                    <a:gd name="T11" fmla="*/ 9 h 85"/>
                    <a:gd name="T12" fmla="*/ 0 w 167"/>
                    <a:gd name="T13" fmla="*/ 32 h 85"/>
                    <a:gd name="T14" fmla="*/ 11 w 167"/>
                    <a:gd name="T15" fmla="*/ 21 h 85"/>
                    <a:gd name="T16" fmla="*/ 15 w 167"/>
                    <a:gd name="T17" fmla="*/ 26 h 85"/>
                    <a:gd name="T18" fmla="*/ 34 w 167"/>
                    <a:gd name="T19" fmla="*/ 10 h 85"/>
                    <a:gd name="T20" fmla="*/ 71 w 167"/>
                    <a:gd name="T21" fmla="*/ 32 h 85"/>
                    <a:gd name="T22" fmla="*/ 84 w 167"/>
                    <a:gd name="T23" fmla="*/ 42 h 8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7"/>
                    <a:gd name="T37" fmla="*/ 0 h 85"/>
                    <a:gd name="T38" fmla="*/ 167 w 167"/>
                    <a:gd name="T39" fmla="*/ 85 h 8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7" h="85">
                      <a:moveTo>
                        <a:pt x="167" y="85"/>
                      </a:moveTo>
                      <a:lnTo>
                        <a:pt x="153" y="49"/>
                      </a:lnTo>
                      <a:lnTo>
                        <a:pt x="139" y="49"/>
                      </a:lnTo>
                      <a:lnTo>
                        <a:pt x="71" y="0"/>
                      </a:lnTo>
                      <a:lnTo>
                        <a:pt x="43" y="28"/>
                      </a:lnTo>
                      <a:lnTo>
                        <a:pt x="36" y="18"/>
                      </a:lnTo>
                      <a:lnTo>
                        <a:pt x="0" y="64"/>
                      </a:lnTo>
                      <a:lnTo>
                        <a:pt x="22" y="42"/>
                      </a:lnTo>
                      <a:lnTo>
                        <a:pt x="29" y="53"/>
                      </a:lnTo>
                      <a:lnTo>
                        <a:pt x="68" y="21"/>
                      </a:lnTo>
                      <a:lnTo>
                        <a:pt x="142" y="64"/>
                      </a:lnTo>
                      <a:lnTo>
                        <a:pt x="167" y="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2298" name="Freeform 12"/>
              <p:cNvSpPr>
                <a:spLocks/>
              </p:cNvSpPr>
              <p:nvPr/>
            </p:nvSpPr>
            <p:spPr bwMode="auto">
              <a:xfrm>
                <a:off x="1488" y="1632"/>
                <a:ext cx="22" cy="21"/>
              </a:xfrm>
              <a:custGeom>
                <a:avLst/>
                <a:gdLst>
                  <a:gd name="T0" fmla="*/ 0 w 44"/>
                  <a:gd name="T1" fmla="*/ 0 h 42"/>
                  <a:gd name="T2" fmla="*/ 7 w 44"/>
                  <a:gd name="T3" fmla="*/ 0 h 42"/>
                  <a:gd name="T4" fmla="*/ 14 w 44"/>
                  <a:gd name="T5" fmla="*/ 2 h 42"/>
                  <a:gd name="T6" fmla="*/ 20 w 44"/>
                  <a:gd name="T7" fmla="*/ 4 h 42"/>
                  <a:gd name="T8" fmla="*/ 21 w 44"/>
                  <a:gd name="T9" fmla="*/ 4 h 42"/>
                  <a:gd name="T10" fmla="*/ 22 w 44"/>
                  <a:gd name="T11" fmla="*/ 11 h 42"/>
                  <a:gd name="T12" fmla="*/ 21 w 44"/>
                  <a:gd name="T13" fmla="*/ 16 h 42"/>
                  <a:gd name="T14" fmla="*/ 17 w 44"/>
                  <a:gd name="T15" fmla="*/ 19 h 42"/>
                  <a:gd name="T16" fmla="*/ 13 w 44"/>
                  <a:gd name="T17" fmla="*/ 21 h 42"/>
                  <a:gd name="T18" fmla="*/ 8 w 44"/>
                  <a:gd name="T19" fmla="*/ 19 h 42"/>
                  <a:gd name="T20" fmla="*/ 4 w 44"/>
                  <a:gd name="T21" fmla="*/ 17 h 42"/>
                  <a:gd name="T22" fmla="*/ 1 w 44"/>
                  <a:gd name="T23" fmla="*/ 14 h 42"/>
                  <a:gd name="T24" fmla="*/ 0 w 44"/>
                  <a:gd name="T25" fmla="*/ 12 h 42"/>
                  <a:gd name="T26" fmla="*/ 0 w 44"/>
                  <a:gd name="T27" fmla="*/ 0 h 4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4"/>
                  <a:gd name="T43" fmla="*/ 0 h 42"/>
                  <a:gd name="T44" fmla="*/ 44 w 44"/>
                  <a:gd name="T45" fmla="*/ 42 h 4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4" h="42">
                    <a:moveTo>
                      <a:pt x="0" y="0"/>
                    </a:moveTo>
                    <a:lnTo>
                      <a:pt x="14" y="0"/>
                    </a:lnTo>
                    <a:lnTo>
                      <a:pt x="28" y="3"/>
                    </a:lnTo>
                    <a:lnTo>
                      <a:pt x="39" y="7"/>
                    </a:lnTo>
                    <a:lnTo>
                      <a:pt x="42" y="8"/>
                    </a:lnTo>
                    <a:lnTo>
                      <a:pt x="44" y="21"/>
                    </a:lnTo>
                    <a:lnTo>
                      <a:pt x="41" y="31"/>
                    </a:lnTo>
                    <a:lnTo>
                      <a:pt x="34" y="38"/>
                    </a:lnTo>
                    <a:lnTo>
                      <a:pt x="25" y="42"/>
                    </a:lnTo>
                    <a:lnTo>
                      <a:pt x="16" y="38"/>
                    </a:lnTo>
                    <a:lnTo>
                      <a:pt x="7" y="33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851525" y="3121025"/>
            <a:ext cx="935038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1"/>
              <a:t>Cani</a:t>
            </a:r>
            <a:endParaRPr lang="en-US"/>
          </a:p>
          <a:p>
            <a:endParaRPr lang="en-US"/>
          </a:p>
          <a:p>
            <a:r>
              <a:rPr lang="en-US" sz="2800" i="1"/>
              <a:t>Dogs</a:t>
            </a:r>
            <a:endParaRPr lang="en-US"/>
          </a:p>
          <a:p>
            <a:endParaRPr lang="en-US"/>
          </a:p>
          <a:p>
            <a:r>
              <a:rPr lang="en-US" sz="2800"/>
              <a:t>...</a:t>
            </a:r>
            <a:endParaRPr lang="en-US"/>
          </a:p>
        </p:txBody>
      </p:sp>
      <p:sp>
        <p:nvSpPr>
          <p:cNvPr id="12293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Rappresentazione: essenza</a:t>
            </a:r>
          </a:p>
        </p:txBody>
      </p:sp>
      <p:sp>
        <p:nvSpPr>
          <p:cNvPr id="12294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arbitrarietà</a:t>
            </a:r>
          </a:p>
        </p:txBody>
      </p:sp>
    </p:spTree>
    <p:extLst>
      <p:ext uri="{BB962C8B-B14F-4D97-AF65-F5344CB8AC3E}">
        <p14:creationId xmlns:p14="http://schemas.microsoft.com/office/powerpoint/2010/main" val="102646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7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1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Linguaggio Naturale: Caveat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Due importantissimi fenomeni:</a:t>
            </a:r>
          </a:p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Ricchezza espressiva</a:t>
            </a:r>
          </a:p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Ambiguità</a:t>
            </a:r>
          </a:p>
        </p:txBody>
      </p:sp>
    </p:spTree>
    <p:extLst>
      <p:ext uri="{BB962C8B-B14F-4D97-AF65-F5344CB8AC3E}">
        <p14:creationId xmlns:p14="http://schemas.microsoft.com/office/powerpoint/2010/main" val="35588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Rappresentazione </a:t>
            </a:r>
            <a:r>
              <a:rPr lang="it-IT" sz="2800" smtClean="0"/>
              <a:t>Naturale</a:t>
            </a:r>
            <a:r>
              <a:rPr lang="en-US" smtClean="0"/>
              <a:t>: </a:t>
            </a:r>
            <a:r>
              <a:rPr lang="it-IT" smtClean="0"/>
              <a:t>ricchezza espressiva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28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Ricchezza espressiva</a:t>
            </a:r>
            <a:endParaRPr lang="it-IT" smtClean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3197225" y="2000250"/>
          <a:ext cx="5946775" cy="1833565"/>
        </p:xfrm>
        <a:graphic>
          <a:graphicData uri="http://schemas.openxmlformats.org/drawingml/2006/table">
            <a:tbl>
              <a:tblPr/>
              <a:tblGrid>
                <a:gridCol w="1089011"/>
                <a:gridCol w="4857764"/>
              </a:tblGrid>
              <a:tr h="366713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Frequenza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Forma usata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4357688" y="3857625"/>
            <a:ext cx="646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…..</a:t>
            </a:r>
          </a:p>
        </p:txBody>
      </p:sp>
      <p:sp>
        <p:nvSpPr>
          <p:cNvPr id="14352" name="CasellaDiTesto 9"/>
          <p:cNvSpPr txBox="1">
            <a:spLocks noChangeArrowheads="1"/>
          </p:cNvSpPr>
          <p:nvPr/>
        </p:nvSpPr>
        <p:spPr bwMode="auto">
          <a:xfrm>
            <a:off x="285750" y="1928813"/>
            <a:ext cx="25717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b="1" i="1"/>
              <a:t>Concetto</a:t>
            </a:r>
            <a:r>
              <a:rPr lang="it-IT"/>
              <a:t>: voglio palesare la mia intenzione di partecipare al corso </a:t>
            </a:r>
          </a:p>
        </p:txBody>
      </p:sp>
      <p:sp>
        <p:nvSpPr>
          <p:cNvPr id="14353" name="Rettangolo 12"/>
          <p:cNvSpPr>
            <a:spLocks noChangeArrowheads="1"/>
          </p:cNvSpPr>
          <p:nvPr/>
        </p:nvSpPr>
        <p:spPr bwMode="auto">
          <a:xfrm>
            <a:off x="428625" y="4714875"/>
            <a:ext cx="7358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Consiglio: </a:t>
            </a:r>
            <a:r>
              <a:rPr lang="it-IT"/>
              <a:t>mandare e-mail con </a:t>
            </a:r>
            <a:br>
              <a:rPr lang="it-IT"/>
            </a:br>
            <a:r>
              <a:rPr lang="it-IT"/>
              <a:t>OGGETTO: [Abilità Informatiche] Studente frequentante </a:t>
            </a:r>
            <a:br>
              <a:rPr lang="it-IT"/>
            </a:br>
            <a:r>
              <a:rPr lang="it-IT"/>
              <a:t>Il messaggio può essere vuoto. </a:t>
            </a:r>
          </a:p>
        </p:txBody>
      </p:sp>
    </p:spTree>
    <p:extLst>
      <p:ext uri="{BB962C8B-B14F-4D97-AF65-F5344CB8AC3E}">
        <p14:creationId xmlns:p14="http://schemas.microsoft.com/office/powerpoint/2010/main" val="339257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Rappresentazione </a:t>
            </a:r>
            <a:r>
              <a:rPr lang="it-IT" sz="2800" smtClean="0"/>
              <a:t>Naturale</a:t>
            </a:r>
            <a:r>
              <a:rPr lang="en-US" smtClean="0"/>
              <a:t>: </a:t>
            </a:r>
            <a:r>
              <a:rPr lang="it-IT" smtClean="0"/>
              <a:t>ricchezza espressiva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313" y="1285875"/>
          <a:ext cx="5500687" cy="3800475"/>
        </p:xfrm>
        <a:graphic>
          <a:graphicData uri="http://schemas.openxmlformats.org/drawingml/2006/table">
            <a:tbl>
              <a:tblPr/>
              <a:tblGrid>
                <a:gridCol w="550068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[studente frequentante]. abilità informatiche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[studente frequentante]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oggetto (abilità informatiche)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iscrizione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[abilitò informatica] studentessa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Nome Cognome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abilità informatiche stuente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studentessa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frequentante: Nome cognome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informatiche]studente frequentante Cognome Nome.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 - 2ndo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[Abilità Informatiche 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2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Rappresentazione naturale</a:t>
            </a:r>
            <a:r>
              <a:rPr lang="en-US" smtClean="0"/>
              <a:t>: </a:t>
            </a:r>
            <a:r>
              <a:rPr lang="it-IT" smtClean="0"/>
              <a:t>ricchezza espressiva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14313" y="1285875"/>
          <a:ext cx="5175250" cy="2787653"/>
        </p:xfrm>
        <a:graphic>
          <a:graphicData uri="http://schemas.openxmlformats.org/drawingml/2006/table">
            <a:tbl>
              <a:tblPr/>
              <a:tblGrid>
                <a:gridCol w="5175250"/>
              </a:tblGrid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Abilità informatiche] studente frequentante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abilità informatiche studente frequentante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abilità informatiche ] studente frequentante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(abilità informatiche) studente frequentante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ABILITA' INFORMATICHE ]STUDENTE FREQUENTANTE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[ABILITA' INFORMATICHE] studente frequentante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Abilità informatiche] Stidente frequentante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Laboratorio di informatica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abilità informatica(studentesse frequentanti 2)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Rappresentazione Naturale: </a:t>
            </a:r>
            <a:r>
              <a:rPr lang="it-IT" smtClean="0"/>
              <a:t>ricchezza espressiva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928938" y="3214688"/>
            <a:ext cx="4071937" cy="1200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AIUTO: 36 persone hanno trovato un modo tutto loro di esprimere il concetto!!!!</a:t>
            </a:r>
          </a:p>
        </p:txBody>
      </p:sp>
    </p:spTree>
    <p:extLst>
      <p:ext uri="{BB962C8B-B14F-4D97-AF65-F5344CB8AC3E}">
        <p14:creationId xmlns:p14="http://schemas.microsoft.com/office/powerpoint/2010/main" val="219967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Part one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The studied phenomenon: what is natural language and what do we want to do with it</a:t>
            </a:r>
          </a:p>
          <a:p>
            <a:pPr algn="r" eaLnBrk="1" hangingPunct="1"/>
            <a:endParaRPr lang="it-IT" sz="2400" smtClean="0"/>
          </a:p>
        </p:txBody>
      </p:sp>
    </p:spTree>
    <p:extLst>
      <p:ext uri="{BB962C8B-B14F-4D97-AF65-F5344CB8AC3E}">
        <p14:creationId xmlns:p14="http://schemas.microsoft.com/office/powerpoint/2010/main" val="23686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Cosa è successo quest’anno?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graphicFrame>
        <p:nvGraphicFramePr>
          <p:cNvPr id="4" name="Grafico 3"/>
          <p:cNvGraphicFramePr/>
          <p:nvPr/>
        </p:nvGraphicFramePr>
        <p:xfrm>
          <a:off x="428596" y="1285860"/>
          <a:ext cx="77867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4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Cosa è successo quest’anno?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it-IT" sz="1600" smtClean="0"/>
              <a:t>[pdu] studente frequentate</a:t>
            </a:r>
          </a:p>
          <a:p>
            <a:pPr eaLnBrk="1" hangingPunct="1"/>
            <a:r>
              <a:rPr lang="it-IT" sz="1600" smtClean="0"/>
              <a:t>[studente frequentante]</a:t>
            </a:r>
          </a:p>
          <a:p>
            <a:pPr eaLnBrk="1" hangingPunct="1"/>
            <a:r>
              <a:rPr lang="it-IT" sz="1600" smtClean="0"/>
              <a:t>conferma</a:t>
            </a:r>
          </a:p>
          <a:p>
            <a:pPr eaLnBrk="1" hangingPunct="1"/>
            <a:r>
              <a:rPr lang="it-IT" sz="1600" smtClean="0"/>
              <a:t>conferma frequenza corso</a:t>
            </a:r>
          </a:p>
          <a:p>
            <a:pPr eaLnBrk="1" hangingPunct="1"/>
            <a:r>
              <a:rPr lang="it-IT" sz="1600" smtClean="0"/>
              <a:t>Confrma frequenza corso</a:t>
            </a:r>
          </a:p>
          <a:p>
            <a:pPr eaLnBrk="1" hangingPunct="1"/>
            <a:r>
              <a:rPr lang="it-IT" sz="1600" smtClean="0"/>
              <a:t>F I U</a:t>
            </a:r>
          </a:p>
          <a:p>
            <a:pPr eaLnBrk="1" hangingPunct="1"/>
            <a:r>
              <a:rPr lang="it-IT" sz="1600" smtClean="0"/>
              <a:t>fiu</a:t>
            </a:r>
          </a:p>
          <a:p>
            <a:pPr eaLnBrk="1" hangingPunct="1"/>
            <a:r>
              <a:rPr lang="it-IT" sz="1600" smtClean="0"/>
              <a:t>FIU frequentante</a:t>
            </a:r>
          </a:p>
          <a:p>
            <a:pPr eaLnBrk="1" hangingPunct="1"/>
            <a:r>
              <a:rPr lang="it-IT" sz="1600" smtClean="0"/>
              <a:t>Fiu frequentante</a:t>
            </a:r>
          </a:p>
          <a:p>
            <a:pPr eaLnBrk="1" hangingPunct="1"/>
            <a:r>
              <a:rPr lang="it-IT" sz="1600" smtClean="0"/>
              <a:t>FIU richiesta cambio turno laboratorio</a:t>
            </a:r>
          </a:p>
          <a:p>
            <a:pPr eaLnBrk="1" hangingPunct="1"/>
            <a:r>
              <a:rPr lang="it-IT" sz="1600" smtClean="0"/>
              <a:t>FIU Studente Frequentante</a:t>
            </a:r>
          </a:p>
          <a:p>
            <a:pPr eaLnBrk="1" hangingPunct="1"/>
            <a:r>
              <a:rPr lang="it-IT" sz="1600" smtClean="0"/>
              <a:t>FIU Studente frequentante</a:t>
            </a:r>
          </a:p>
          <a:p>
            <a:pPr eaLnBrk="1" hangingPunct="1"/>
            <a:r>
              <a:rPr lang="it-IT" sz="1600" smtClean="0"/>
              <a:t>FIU studenti frequentati</a:t>
            </a:r>
          </a:p>
          <a:p>
            <a:pPr eaLnBrk="1" hangingPunct="1"/>
            <a:r>
              <a:rPr lang="it-IT" sz="1600" smtClean="0"/>
              <a:t>FIU] Studente Frequentante</a:t>
            </a:r>
          </a:p>
          <a:p>
            <a:pPr eaLnBrk="1" hangingPunct="1"/>
            <a:r>
              <a:rPr lang="it-IT" sz="1600" smtClean="0"/>
              <a:t>frequentazione corso fondamenti di informatica per umanisti</a:t>
            </a:r>
          </a:p>
          <a:p>
            <a:pPr eaLnBrk="1" hangingPunct="1"/>
            <a:endParaRPr lang="it-IT" sz="1600" smtClean="0"/>
          </a:p>
          <a:p>
            <a:pPr eaLnBrk="1" hangingPunct="1"/>
            <a:endParaRPr lang="it-IT" smtClean="0"/>
          </a:p>
        </p:txBody>
      </p:sp>
      <p:sp>
        <p:nvSpPr>
          <p:cNvPr id="19460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it-IT" sz="1600" smtClean="0"/>
              <a:t>frequenza corso di abilità informatiche.</a:t>
            </a:r>
          </a:p>
          <a:p>
            <a:pPr eaLnBrk="1" hangingPunct="1"/>
            <a:r>
              <a:rPr lang="it-IT" sz="1600" smtClean="0"/>
              <a:t>Iscrizione</a:t>
            </a:r>
          </a:p>
          <a:p>
            <a:pPr eaLnBrk="1" hangingPunct="1"/>
            <a:r>
              <a:rPr lang="it-IT" sz="1600" smtClean="0"/>
              <a:t>iscrizione al corso Fondamenti di &lt;informatica per Umanisti</a:t>
            </a:r>
          </a:p>
          <a:p>
            <a:pPr eaLnBrk="1" hangingPunct="1"/>
            <a:r>
              <a:rPr lang="it-IT" sz="1600" smtClean="0"/>
              <a:t>Iscrizione corso e laboratorio</a:t>
            </a:r>
          </a:p>
          <a:p>
            <a:pPr eaLnBrk="1" hangingPunct="1"/>
            <a:r>
              <a:rPr lang="it-IT" sz="1600" smtClean="0"/>
              <a:t>ISCRIZIONE corso per fondamenti di informatica</a:t>
            </a:r>
          </a:p>
          <a:p>
            <a:pPr eaLnBrk="1" hangingPunct="1"/>
            <a:r>
              <a:rPr lang="it-IT" sz="1600" smtClean="0"/>
              <a:t>mail x la registrazione</a:t>
            </a:r>
          </a:p>
          <a:p>
            <a:pPr eaLnBrk="1" hangingPunct="1"/>
            <a:r>
              <a:rPr lang="it-IT" sz="1600" smtClean="0"/>
              <a:t>nominativo per laboratorio informatica per umanisti</a:t>
            </a:r>
          </a:p>
          <a:p>
            <a:pPr eaLnBrk="1" hangingPunct="1"/>
            <a:r>
              <a:rPr lang="it-IT" sz="1600" smtClean="0"/>
              <a:t>per il laboratorio settimanale</a:t>
            </a:r>
          </a:p>
          <a:p>
            <a:pPr eaLnBrk="1" hangingPunct="1"/>
            <a:r>
              <a:rPr lang="it-IT" sz="1600" smtClean="0"/>
              <a:t>sono studentessa frequentante</a:t>
            </a:r>
          </a:p>
          <a:p>
            <a:pPr eaLnBrk="1" hangingPunct="1"/>
            <a:r>
              <a:rPr lang="it-IT" sz="1600" smtClean="0"/>
              <a:t>Studente frequentante del corso Fondamenti di Infprmatica per</a:t>
            </a:r>
          </a:p>
          <a:p>
            <a:pPr eaLnBrk="1" hangingPunct="1"/>
            <a:r>
              <a:rPr lang="it-IT" sz="1600" smtClean="0"/>
              <a:t>studente frequentante, ma con necessità di informazioni</a:t>
            </a:r>
          </a:p>
          <a:p>
            <a:pPr eaLnBrk="1" hangingPunct="1"/>
            <a:r>
              <a:rPr lang="it-IT" sz="1600" smtClean="0"/>
              <a:t>studentessa frequentante</a:t>
            </a:r>
          </a:p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385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Rappresentazione Naturale: Ambiguità</a:t>
            </a:r>
          </a:p>
        </p:txBody>
      </p:sp>
      <p:sp>
        <p:nvSpPr>
          <p:cNvPr id="21507" name="Segnaposto contenuto 4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128713"/>
          </a:xfrm>
        </p:spPr>
        <p:txBody>
          <a:bodyPr/>
          <a:lstStyle/>
          <a:p>
            <a:pPr eaLnBrk="1" hangingPunct="1"/>
            <a:r>
              <a:rPr lang="it-IT" smtClean="0"/>
              <a:t>Pensiamo alle seguenti parole, quante cose vengono in mente?</a:t>
            </a:r>
          </a:p>
          <a:p>
            <a:pPr eaLnBrk="1" hangingPunct="1">
              <a:buFontTx/>
              <a:buNone/>
            </a:pPr>
            <a:endParaRPr lang="it-IT" smtClean="0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643188" y="3357563"/>
            <a:ext cx="885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uomo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5214938" y="4286250"/>
            <a:ext cx="1157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imposta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1571625" y="4500563"/>
            <a:ext cx="3290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borsetta di pelle di nonna</a:t>
            </a:r>
          </a:p>
        </p:txBody>
      </p:sp>
    </p:spTree>
    <p:extLst>
      <p:ext uri="{BB962C8B-B14F-4D97-AF65-F5344CB8AC3E}">
        <p14:creationId xmlns:p14="http://schemas.microsoft.com/office/powerpoint/2010/main" val="269376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Linguaggio Naturale</a:t>
            </a:r>
          </a:p>
        </p:txBody>
      </p:sp>
      <p:sp>
        <p:nvSpPr>
          <p:cNvPr id="22531" name="Line 2051"/>
          <p:cNvSpPr>
            <a:spLocks noChangeShapeType="1"/>
          </p:cNvSpPr>
          <p:nvPr/>
        </p:nvSpPr>
        <p:spPr bwMode="auto">
          <a:xfrm>
            <a:off x="1828800" y="38100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2" name="Text Box 2052"/>
          <p:cNvSpPr txBox="1">
            <a:spLocks noChangeArrowheads="1"/>
          </p:cNvSpPr>
          <p:nvPr/>
        </p:nvSpPr>
        <p:spPr bwMode="auto">
          <a:xfrm>
            <a:off x="214313" y="2514600"/>
            <a:ext cx="1928812" cy="42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Significato</a:t>
            </a:r>
          </a:p>
        </p:txBody>
      </p:sp>
      <p:sp>
        <p:nvSpPr>
          <p:cNvPr id="22533" name="Text Box 2053"/>
          <p:cNvSpPr txBox="1">
            <a:spLocks noChangeArrowheads="1"/>
          </p:cNvSpPr>
          <p:nvPr/>
        </p:nvSpPr>
        <p:spPr bwMode="auto">
          <a:xfrm>
            <a:off x="214313" y="4456113"/>
            <a:ext cx="2000250" cy="42545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Significante</a:t>
            </a:r>
          </a:p>
        </p:txBody>
      </p:sp>
      <p:sp>
        <p:nvSpPr>
          <p:cNvPr id="22534" name="Oval 2054"/>
          <p:cNvSpPr>
            <a:spLocks noChangeArrowheads="1"/>
          </p:cNvSpPr>
          <p:nvPr/>
        </p:nvSpPr>
        <p:spPr bwMode="auto">
          <a:xfrm>
            <a:off x="2895600" y="2667000"/>
            <a:ext cx="304800" cy="228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5" name="Oval 2055"/>
          <p:cNvSpPr>
            <a:spLocks noChangeArrowheads="1"/>
          </p:cNvSpPr>
          <p:nvPr/>
        </p:nvSpPr>
        <p:spPr bwMode="auto">
          <a:xfrm>
            <a:off x="6172200" y="2667000"/>
            <a:ext cx="304800" cy="228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6" name="Oval 2056"/>
          <p:cNvSpPr>
            <a:spLocks noChangeArrowheads="1"/>
          </p:cNvSpPr>
          <p:nvPr/>
        </p:nvSpPr>
        <p:spPr bwMode="auto">
          <a:xfrm>
            <a:off x="4495800" y="2667000"/>
            <a:ext cx="304800" cy="228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7" name="Oval 2057"/>
          <p:cNvSpPr>
            <a:spLocks noChangeArrowheads="1"/>
          </p:cNvSpPr>
          <p:nvPr/>
        </p:nvSpPr>
        <p:spPr bwMode="auto">
          <a:xfrm>
            <a:off x="35814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8" name="Oval 2058"/>
          <p:cNvSpPr>
            <a:spLocks noChangeArrowheads="1"/>
          </p:cNvSpPr>
          <p:nvPr/>
        </p:nvSpPr>
        <p:spPr bwMode="auto">
          <a:xfrm>
            <a:off x="50292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9" name="Oval 2059"/>
          <p:cNvSpPr>
            <a:spLocks noChangeArrowheads="1"/>
          </p:cNvSpPr>
          <p:nvPr/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0" name="Oval 2060"/>
          <p:cNvSpPr>
            <a:spLocks noChangeArrowheads="1"/>
          </p:cNvSpPr>
          <p:nvPr/>
        </p:nvSpPr>
        <p:spPr bwMode="auto">
          <a:xfrm>
            <a:off x="25146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2061"/>
          <p:cNvGrpSpPr>
            <a:grpSpLocks/>
          </p:cNvGrpSpPr>
          <p:nvPr/>
        </p:nvGrpSpPr>
        <p:grpSpPr bwMode="auto">
          <a:xfrm>
            <a:off x="4756150" y="2862263"/>
            <a:ext cx="2117725" cy="1666875"/>
            <a:chOff x="2996" y="1803"/>
            <a:chExt cx="1334" cy="1050"/>
          </a:xfrm>
        </p:grpSpPr>
        <p:cxnSp>
          <p:nvCxnSpPr>
            <p:cNvPr id="22547" name="AutoShape 2062"/>
            <p:cNvCxnSpPr>
              <a:cxnSpLocks noChangeShapeType="1"/>
              <a:stCxn id="22539" idx="1"/>
              <a:endCxn id="22536" idx="5"/>
            </p:cNvCxnSpPr>
            <p:nvPr/>
          </p:nvCxnSpPr>
          <p:spPr bwMode="auto">
            <a:xfrm flipH="1" flipV="1">
              <a:off x="2996" y="1803"/>
              <a:ext cx="1160" cy="1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8" name="AutoShape 2063"/>
            <p:cNvCxnSpPr>
              <a:cxnSpLocks noChangeShapeType="1"/>
              <a:stCxn id="22539" idx="1"/>
              <a:endCxn id="22535" idx="4"/>
            </p:cNvCxnSpPr>
            <p:nvPr/>
          </p:nvCxnSpPr>
          <p:spPr bwMode="auto">
            <a:xfrm flipH="1" flipV="1">
              <a:off x="3984" y="1824"/>
              <a:ext cx="172" cy="10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9" name="Text Box 2064"/>
            <p:cNvSpPr txBox="1">
              <a:spLocks noChangeArrowheads="1"/>
            </p:cNvSpPr>
            <p:nvPr/>
          </p:nvSpPr>
          <p:spPr bwMode="auto">
            <a:xfrm>
              <a:off x="3467" y="2448"/>
              <a:ext cx="863" cy="2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b="1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Ambiguità</a:t>
              </a:r>
              <a:endPara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" name="Group 2065"/>
          <p:cNvGrpSpPr>
            <a:grpSpLocks/>
          </p:cNvGrpSpPr>
          <p:nvPr/>
        </p:nvGrpSpPr>
        <p:grpSpPr bwMode="auto">
          <a:xfrm>
            <a:off x="2209800" y="2895600"/>
            <a:ext cx="2863850" cy="1633538"/>
            <a:chOff x="1392" y="1824"/>
            <a:chExt cx="1804" cy="1029"/>
          </a:xfrm>
        </p:grpSpPr>
        <p:cxnSp>
          <p:nvCxnSpPr>
            <p:cNvPr id="22543" name="AutoShape 2066"/>
            <p:cNvCxnSpPr>
              <a:cxnSpLocks noChangeShapeType="1"/>
              <a:stCxn id="22534" idx="4"/>
              <a:endCxn id="22537" idx="0"/>
            </p:cNvCxnSpPr>
            <p:nvPr/>
          </p:nvCxnSpPr>
          <p:spPr bwMode="auto">
            <a:xfrm>
              <a:off x="1920" y="1824"/>
              <a:ext cx="432" cy="10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4" name="AutoShape 2067"/>
            <p:cNvCxnSpPr>
              <a:cxnSpLocks noChangeShapeType="1"/>
              <a:stCxn id="22534" idx="4"/>
              <a:endCxn id="22540" idx="0"/>
            </p:cNvCxnSpPr>
            <p:nvPr/>
          </p:nvCxnSpPr>
          <p:spPr bwMode="auto">
            <a:xfrm flipH="1">
              <a:off x="1680" y="1824"/>
              <a:ext cx="240" cy="10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5" name="AutoShape 2068"/>
            <p:cNvCxnSpPr>
              <a:cxnSpLocks noChangeShapeType="1"/>
              <a:stCxn id="22534" idx="4"/>
              <a:endCxn id="22538" idx="1"/>
            </p:cNvCxnSpPr>
            <p:nvPr/>
          </p:nvCxnSpPr>
          <p:spPr bwMode="auto">
            <a:xfrm>
              <a:off x="1920" y="1824"/>
              <a:ext cx="1276" cy="1029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6" name="Text Box 2069"/>
            <p:cNvSpPr txBox="1">
              <a:spLocks noChangeArrowheads="1"/>
            </p:cNvSpPr>
            <p:nvPr/>
          </p:nvSpPr>
          <p:spPr bwMode="auto">
            <a:xfrm>
              <a:off x="1392" y="2016"/>
              <a:ext cx="1584" cy="2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 Unicode MS" pitchFamily="34" charset="-128"/>
                </a:rPr>
                <a:t>Ricchezza Espressiva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6370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/>
              <a:t>Metodo di analisi linguistica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Definizione delle Unità Minime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Ricerca delle regole di composizione delle unità minime</a:t>
            </a:r>
          </a:p>
          <a:p>
            <a:pPr eaLnBrk="1" hangingPunct="1">
              <a:defRPr/>
            </a:pPr>
            <a:r>
              <a:rPr lang="it-IT" dirty="0" smtClean="0"/>
              <a:t>Tenendo in conto la Ricorsività</a:t>
            </a:r>
          </a:p>
          <a:p>
            <a:pPr lvl="1" eaLnBrk="1" hangingPunct="1">
              <a:defRPr/>
            </a:pPr>
            <a:r>
              <a:rPr lang="it-IT" dirty="0" smtClean="0">
                <a:ea typeface="+mn-ea"/>
                <a:cs typeface="+mn-cs"/>
              </a:rPr>
              <a:t>Possibilità di applicare una regola al risultato di una sua precedente applicazione.</a:t>
            </a:r>
            <a:endParaRPr lang="it-IT" dirty="0" smtClean="0"/>
          </a:p>
        </p:txBody>
      </p:sp>
      <p:sp>
        <p:nvSpPr>
          <p:cNvPr id="23556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24440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Livelli Linguistici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b="1" smtClean="0"/>
              <a:t>Fonologia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smtClean="0"/>
              <a:t>Fonemi (unità minime con valore distintivo, costituite di tratti distintivi): pari – Bari, fino – vino, cara – gara…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smtClean="0"/>
              <a:t>Regole di combinazione dei fonemi: tre - *rte,… </a:t>
            </a:r>
            <a:br>
              <a:rPr lang="it-IT" sz="2000" smtClean="0"/>
            </a:br>
            <a:endParaRPr lang="it-IT" sz="2000" smtClean="0"/>
          </a:p>
          <a:p>
            <a:pPr eaLnBrk="1" hangingPunct="1">
              <a:lnSpc>
                <a:spcPct val="90000"/>
              </a:lnSpc>
            </a:pPr>
            <a:r>
              <a:rPr lang="it-IT" sz="2400" b="1" smtClean="0"/>
              <a:t>Morfologia</a:t>
            </a:r>
            <a:r>
              <a:rPr lang="it-IT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smtClean="0"/>
              <a:t>a. Morfemi (unità minime con significato autonomo)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smtClean="0"/>
              <a:t>b. Regole di formazione delle parole 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smtClean="0"/>
              <a:t>Sintassi</a:t>
            </a:r>
            <a:r>
              <a:rPr lang="it-IT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smtClean="0"/>
              <a:t>a. Parole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000" smtClean="0"/>
              <a:t>b. Regole di formazione dei sintagmi </a:t>
            </a:r>
            <a:br>
              <a:rPr lang="it-IT" sz="2000" smtClean="0"/>
            </a:br>
            <a:endParaRPr lang="it-IT" sz="2000" smtClean="0"/>
          </a:p>
        </p:txBody>
      </p:sp>
    </p:spTree>
    <p:extLst>
      <p:ext uri="{BB962C8B-B14F-4D97-AF65-F5344CB8AC3E}">
        <p14:creationId xmlns:p14="http://schemas.microsoft.com/office/powerpoint/2010/main" val="13304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Livelli Linguistici (2)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z="2400" b="1" smtClean="0"/>
              <a:t>Semantica</a:t>
            </a:r>
            <a:r>
              <a:rPr lang="it-IT" sz="2400" smtClean="0"/>
              <a:t> Si distribuisce sulla morfologia e la sintassi</a:t>
            </a:r>
          </a:p>
          <a:p>
            <a:pPr lvl="1" eaLnBrk="1" hangingPunct="1">
              <a:buFontTx/>
              <a:buChar char="•"/>
            </a:pPr>
            <a:r>
              <a:rPr lang="it-IT" sz="2400" smtClean="0"/>
              <a:t>L’interpretazione semantica rispetta il principio di composizionalità: </a:t>
            </a:r>
          </a:p>
          <a:p>
            <a:pPr lvl="2" eaLnBrk="1" hangingPunct="1">
              <a:buFontTx/>
              <a:buNone/>
            </a:pPr>
            <a:r>
              <a:rPr lang="it-IT" smtClean="0"/>
              <a:t>il significato di una unità di ordine superiore è funzione dei significati dei suoi componenti di ordine inferiore e della struttura</a:t>
            </a:r>
          </a:p>
          <a:p>
            <a:pPr lvl="1" eaLnBrk="1" hangingPunct="1"/>
            <a:r>
              <a:rPr lang="it-IT" sz="2400" smtClean="0"/>
              <a:t> [[in-[[evita-]-bil-]]-mente] </a:t>
            </a:r>
          </a:p>
          <a:p>
            <a:pPr lvl="1" eaLnBrk="1" hangingPunct="1"/>
            <a:r>
              <a:rPr lang="it-IT" sz="2400" smtClean="0"/>
              <a:t>[ Gianni [ aiuta Maria ]] </a:t>
            </a:r>
          </a:p>
          <a:p>
            <a:pPr lvl="1" eaLnBrk="1" hangingPunct="1"/>
            <a:r>
              <a:rPr lang="it-IT" sz="2400" smtClean="0"/>
              <a:t>[ Maria [ aiuta Gianni ]] </a:t>
            </a:r>
            <a:br>
              <a:rPr lang="it-IT" sz="2400" smtClean="0"/>
            </a:br>
            <a:endParaRPr lang="it-IT" sz="2400" smtClean="0"/>
          </a:p>
          <a:p>
            <a:pPr eaLnBrk="1" hangingPunct="1"/>
            <a:r>
              <a:rPr lang="it-IT" sz="2400" smtClean="0"/>
              <a:t>quindi, l’arbitrarietà del segno riguarda le entità atomiche dotate di significato, i morfemi, non le entità complesse. </a:t>
            </a:r>
          </a:p>
        </p:txBody>
      </p:sp>
    </p:spTree>
    <p:extLst>
      <p:ext uri="{BB962C8B-B14F-4D97-AF65-F5344CB8AC3E}">
        <p14:creationId xmlns:p14="http://schemas.microsoft.com/office/powerpoint/2010/main" val="241115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smtClean="0"/>
              <a:t>Livelli Linguistici (3)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400" b="1" smtClean="0"/>
              <a:t>Fonetica</a:t>
            </a:r>
            <a:r>
              <a:rPr lang="it-IT" sz="2400" smtClean="0"/>
              <a:t>. 								Lo studio delle proprietà fisiche e fisiologiche dei suoni del linguaggio. Acustica Articolatoria </a:t>
            </a:r>
          </a:p>
          <a:p>
            <a:pPr eaLnBrk="1" hangingPunct="1"/>
            <a:r>
              <a:rPr lang="it-IT" sz="2400" b="1" smtClean="0"/>
              <a:t>Pragmatica</a:t>
            </a:r>
            <a:r>
              <a:rPr lang="it-IT" sz="2400" smtClean="0"/>
              <a:t>. 							Lo studio dell’uso delle strutture linguistiche per la comunicazione, l’interazione sociale, il “fare cose con le parole” (Austin) </a:t>
            </a:r>
          </a:p>
          <a:p>
            <a:pPr eaLnBrk="1" hangingPunct="1"/>
            <a:endParaRPr lang="it-IT" sz="2400" smtClean="0"/>
          </a:p>
        </p:txBody>
      </p:sp>
    </p:spTree>
    <p:extLst>
      <p:ext uri="{BB962C8B-B14F-4D97-AF65-F5344CB8AC3E}">
        <p14:creationId xmlns:p14="http://schemas.microsoft.com/office/powerpoint/2010/main" val="18838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Fonologia</a:t>
            </a: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6628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528763"/>
            <a:ext cx="4829175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528763"/>
            <a:ext cx="30670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4652963"/>
            <a:ext cx="18954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8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7652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49500"/>
            <a:ext cx="6413500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3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della Linguistica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Due grandi aree di indagine diverse:</a:t>
            </a:r>
          </a:p>
          <a:p>
            <a:endParaRPr lang="it-IT" dirty="0" smtClean="0"/>
          </a:p>
          <a:p>
            <a:r>
              <a:rPr lang="it-IT" dirty="0" smtClean="0"/>
              <a:t>Linguistica Esterna iniziata da </a:t>
            </a:r>
            <a:r>
              <a:rPr lang="fr-FR" dirty="0"/>
              <a:t>Ferdinand de </a:t>
            </a:r>
            <a:r>
              <a:rPr lang="fr-FR" dirty="0" smtClean="0"/>
              <a:t>Saussure (1906-11)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dirty="0" err="1" smtClean="0"/>
              <a:t>Accento</a:t>
            </a:r>
            <a:r>
              <a:rPr lang="fr-FR" dirty="0" smtClean="0"/>
              <a:t> su </a:t>
            </a:r>
            <a:r>
              <a:rPr lang="fr-FR" dirty="0" err="1" smtClean="0"/>
              <a:t>Società</a:t>
            </a:r>
            <a:r>
              <a:rPr lang="fr-FR" dirty="0" smtClean="0"/>
              <a:t> di </a:t>
            </a:r>
            <a:r>
              <a:rPr lang="fr-FR" dirty="0" err="1" smtClean="0"/>
              <a:t>Individui</a:t>
            </a:r>
            <a:r>
              <a:rPr lang="fr-FR" dirty="0" smtClean="0"/>
              <a:t> </a:t>
            </a:r>
            <a:r>
              <a:rPr lang="fr-FR" dirty="0" err="1" smtClean="0"/>
              <a:t>parlanti</a:t>
            </a:r>
            <a:endParaRPr lang="fr-FR" dirty="0"/>
          </a:p>
          <a:p>
            <a:r>
              <a:rPr lang="fr-FR" dirty="0" err="1" smtClean="0"/>
              <a:t>Linguistica</a:t>
            </a:r>
            <a:r>
              <a:rPr lang="fr-FR" dirty="0" smtClean="0"/>
              <a:t> Interna </a:t>
            </a:r>
            <a:r>
              <a:rPr lang="fr-FR" dirty="0" err="1" smtClean="0"/>
              <a:t>iniziata</a:t>
            </a:r>
            <a:r>
              <a:rPr lang="fr-FR" dirty="0" smtClean="0"/>
              <a:t> da </a:t>
            </a:r>
            <a:r>
              <a:rPr lang="fr-FR" dirty="0" err="1" smtClean="0"/>
              <a:t>Naom</a:t>
            </a:r>
            <a:r>
              <a:rPr lang="fr-FR" dirty="0" smtClean="0"/>
              <a:t> Chomsky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 smtClean="0"/>
              <a:t>Accento</a:t>
            </a:r>
            <a:r>
              <a:rPr lang="fr-FR" dirty="0" smtClean="0"/>
              <a:t> su </a:t>
            </a:r>
            <a:r>
              <a:rPr lang="fr-FR" dirty="0" err="1" smtClean="0"/>
              <a:t>Individuo</a:t>
            </a:r>
            <a:r>
              <a:rPr lang="fr-FR" dirty="0" smtClean="0"/>
              <a:t> Parlante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34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Morfologia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Guardare </a:t>
            </a:r>
            <a:r>
              <a:rPr lang="it-IT" dirty="0" err="1" smtClean="0"/>
              <a:t>slides</a:t>
            </a:r>
            <a:r>
              <a:rPr lang="it-IT" dirty="0" smtClean="0"/>
              <a:t> di Linguistica da 152 a 203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Interpreting Natural Language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Why: application driven or a pure scientific perspective</a:t>
            </a:r>
          </a:p>
          <a:p>
            <a:pPr eaLnBrk="1" hangingPunct="1"/>
            <a:r>
              <a:rPr lang="it-IT" smtClean="0"/>
              <a:t>What: the scope... definition of natural language</a:t>
            </a:r>
          </a:p>
          <a:p>
            <a:pPr eaLnBrk="1" hangingPunct="1"/>
            <a:r>
              <a:rPr lang="it-IT" smtClean="0"/>
              <a:t>How: defining a predictive/productive model</a:t>
            </a:r>
          </a:p>
        </p:txBody>
      </p:sp>
    </p:spTree>
    <p:extLst>
      <p:ext uri="{BB962C8B-B14F-4D97-AF65-F5344CB8AC3E}">
        <p14:creationId xmlns:p14="http://schemas.microsoft.com/office/powerpoint/2010/main" val="15076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Interpreting Natural Language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Purpose of Natural Language</a:t>
            </a:r>
          </a:p>
          <a:p>
            <a:pPr lvl="1" eaLnBrk="1" hangingPunct="1"/>
            <a:r>
              <a:rPr lang="it-IT" smtClean="0"/>
              <a:t>communication between humans</a:t>
            </a:r>
          </a:p>
          <a:p>
            <a:pPr lvl="1" eaLnBrk="1" hangingPunct="1"/>
            <a:r>
              <a:rPr lang="it-IT" smtClean="0"/>
              <a:t>convey ideas about the inner or the outer world</a:t>
            </a:r>
          </a:p>
          <a:p>
            <a:pPr lvl="1"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4200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What has to be communicated?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i="1" smtClean="0"/>
              <a:t>Knowledge, Believes</a:t>
            </a:r>
          </a:p>
          <a:p>
            <a:pPr eaLnBrk="1" hangingPunct="1"/>
            <a:r>
              <a:rPr lang="it-IT" smtClean="0"/>
              <a:t>instances, relation among instances</a:t>
            </a:r>
          </a:p>
          <a:p>
            <a:pPr eaLnBrk="1" hangingPunct="1"/>
            <a:r>
              <a:rPr lang="it-IT" smtClean="0"/>
              <a:t>concepts, relation among concepts</a:t>
            </a:r>
          </a:p>
          <a:p>
            <a:pPr eaLnBrk="1" hangingPunct="1">
              <a:buFontTx/>
              <a:buNone/>
            </a:pPr>
            <a:r>
              <a:rPr lang="it-IT" smtClean="0">
                <a:sym typeface="Wingdings" pitchFamily="2" charset="2"/>
              </a:rPr>
              <a:t> semantic networks</a:t>
            </a:r>
          </a:p>
          <a:p>
            <a:pPr eaLnBrk="1" hangingPunct="1">
              <a:buFontTx/>
              <a:buNone/>
            </a:pPr>
            <a:r>
              <a:rPr lang="it-IT" i="1" smtClean="0"/>
              <a:t>Emotions</a:t>
            </a:r>
          </a:p>
          <a:p>
            <a:pPr eaLnBrk="1" hangingPunct="1">
              <a:buFontTx/>
              <a:buNone/>
            </a:pPr>
            <a:r>
              <a:rPr lang="it-IT" i="1" smtClean="0"/>
              <a:t>Orders</a:t>
            </a:r>
          </a:p>
          <a:p>
            <a:pPr eaLnBrk="1" hangingPunct="1">
              <a:buFontTx/>
              <a:buNone/>
            </a:pPr>
            <a:endParaRPr lang="it-IT" i="1" smtClean="0"/>
          </a:p>
        </p:txBody>
      </p:sp>
    </p:spTree>
    <p:extLst>
      <p:ext uri="{BB962C8B-B14F-4D97-AF65-F5344CB8AC3E}">
        <p14:creationId xmlns:p14="http://schemas.microsoft.com/office/powerpoint/2010/main" val="7381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Intepreting Natural Language</a:t>
            </a:r>
          </a:p>
        </p:txBody>
      </p:sp>
      <p:grpSp>
        <p:nvGrpSpPr>
          <p:cNvPr id="32772" name="Group 6"/>
          <p:cNvGrpSpPr>
            <a:grpSpLocks noChangeAspect="1"/>
          </p:cNvGrpSpPr>
          <p:nvPr/>
        </p:nvGrpSpPr>
        <p:grpSpPr bwMode="auto">
          <a:xfrm>
            <a:off x="3886200" y="2292350"/>
            <a:ext cx="5029200" cy="4032250"/>
            <a:chOff x="336" y="48"/>
            <a:chExt cx="5136" cy="4118"/>
          </a:xfrm>
        </p:grpSpPr>
        <p:sp>
          <p:nvSpPr>
            <p:cNvPr id="32787" name="Arc 7"/>
            <p:cNvSpPr>
              <a:spLocks noChangeAspect="1"/>
            </p:cNvSpPr>
            <p:nvPr/>
          </p:nvSpPr>
          <p:spPr bwMode="auto">
            <a:xfrm flipH="1" flipV="1">
              <a:off x="622" y="2800"/>
              <a:ext cx="2040" cy="1360"/>
            </a:xfrm>
            <a:custGeom>
              <a:avLst/>
              <a:gdLst>
                <a:gd name="T0" fmla="*/ 41 w 20212"/>
                <a:gd name="T1" fmla="*/ 0 h 21596"/>
                <a:gd name="T2" fmla="*/ 2040 w 20212"/>
                <a:gd name="T3" fmla="*/ 880 h 21596"/>
                <a:gd name="T4" fmla="*/ 0 w 20212"/>
                <a:gd name="T5" fmla="*/ 1360 h 215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12" h="21596" fill="none" extrusionOk="0">
                  <a:moveTo>
                    <a:pt x="410" y="-1"/>
                  </a:moveTo>
                  <a:cubicBezTo>
                    <a:pt x="9249" y="167"/>
                    <a:pt x="17094" y="5705"/>
                    <a:pt x="20212" y="13978"/>
                  </a:cubicBezTo>
                </a:path>
                <a:path w="20212" h="21596" stroke="0" extrusionOk="0">
                  <a:moveTo>
                    <a:pt x="410" y="-1"/>
                  </a:moveTo>
                  <a:cubicBezTo>
                    <a:pt x="9249" y="167"/>
                    <a:pt x="17094" y="5705"/>
                    <a:pt x="20212" y="13978"/>
                  </a:cubicBezTo>
                  <a:lnTo>
                    <a:pt x="0" y="21596"/>
                  </a:lnTo>
                  <a:lnTo>
                    <a:pt x="410" y="-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88" name="Arc 8"/>
            <p:cNvSpPr>
              <a:spLocks noChangeAspect="1"/>
            </p:cNvSpPr>
            <p:nvPr/>
          </p:nvSpPr>
          <p:spPr bwMode="auto">
            <a:xfrm flipV="1">
              <a:off x="3735" y="2053"/>
              <a:ext cx="1510" cy="2113"/>
            </a:xfrm>
            <a:custGeom>
              <a:avLst/>
              <a:gdLst>
                <a:gd name="T0" fmla="*/ 0 w 21600"/>
                <a:gd name="T1" fmla="*/ 0 h 33350"/>
                <a:gd name="T2" fmla="*/ 1267 w 21600"/>
                <a:gd name="T3" fmla="*/ 2113 h 33350"/>
                <a:gd name="T4" fmla="*/ 0 w 21600"/>
                <a:gd name="T5" fmla="*/ 1369 h 333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335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769"/>
                    <a:pt x="20392" y="29850"/>
                    <a:pt x="18124" y="33349"/>
                  </a:cubicBezTo>
                </a:path>
                <a:path w="21600" h="3335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769"/>
                    <a:pt x="20392" y="29850"/>
                    <a:pt x="18124" y="33349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89" name="Arc 9"/>
            <p:cNvSpPr>
              <a:spLocks noChangeAspect="1"/>
            </p:cNvSpPr>
            <p:nvPr/>
          </p:nvSpPr>
          <p:spPr bwMode="auto">
            <a:xfrm flipH="1">
              <a:off x="360" y="240"/>
              <a:ext cx="1811" cy="1662"/>
            </a:xfrm>
            <a:custGeom>
              <a:avLst/>
              <a:gdLst>
                <a:gd name="T0" fmla="*/ 12 w 21293"/>
                <a:gd name="T1" fmla="*/ 0 h 21600"/>
                <a:gd name="T2" fmla="*/ 1811 w 21293"/>
                <a:gd name="T3" fmla="*/ 1383 h 21600"/>
                <a:gd name="T4" fmla="*/ 0 w 21293"/>
                <a:gd name="T5" fmla="*/ 166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293" h="21600" fill="none" extrusionOk="0">
                  <a:moveTo>
                    <a:pt x="136" y="0"/>
                  </a:moveTo>
                  <a:cubicBezTo>
                    <a:pt x="10613" y="66"/>
                    <a:pt x="19531" y="7641"/>
                    <a:pt x="21292" y="17969"/>
                  </a:cubicBezTo>
                </a:path>
                <a:path w="21293" h="21600" stroke="0" extrusionOk="0">
                  <a:moveTo>
                    <a:pt x="136" y="0"/>
                  </a:moveTo>
                  <a:cubicBezTo>
                    <a:pt x="10613" y="66"/>
                    <a:pt x="19531" y="7641"/>
                    <a:pt x="21292" y="17969"/>
                  </a:cubicBezTo>
                  <a:lnTo>
                    <a:pt x="0" y="21600"/>
                  </a:lnTo>
                  <a:lnTo>
                    <a:pt x="136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0" name="Arc 10"/>
            <p:cNvSpPr>
              <a:spLocks noChangeAspect="1"/>
            </p:cNvSpPr>
            <p:nvPr/>
          </p:nvSpPr>
          <p:spPr bwMode="auto">
            <a:xfrm>
              <a:off x="2149" y="245"/>
              <a:ext cx="1310" cy="675"/>
            </a:xfrm>
            <a:custGeom>
              <a:avLst/>
              <a:gdLst>
                <a:gd name="T0" fmla="*/ 10 w 17793"/>
                <a:gd name="T1" fmla="*/ 0 h 21600"/>
                <a:gd name="T2" fmla="*/ 1310 w 17793"/>
                <a:gd name="T3" fmla="*/ 292 h 21600"/>
                <a:gd name="T4" fmla="*/ 0 w 17793"/>
                <a:gd name="T5" fmla="*/ 67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793" h="21600" fill="none" extrusionOk="0">
                  <a:moveTo>
                    <a:pt x="133" y="0"/>
                  </a:moveTo>
                  <a:cubicBezTo>
                    <a:pt x="7195" y="44"/>
                    <a:pt x="13789" y="3536"/>
                    <a:pt x="17793" y="9353"/>
                  </a:cubicBezTo>
                </a:path>
                <a:path w="17793" h="21600" stroke="0" extrusionOk="0">
                  <a:moveTo>
                    <a:pt x="133" y="0"/>
                  </a:moveTo>
                  <a:cubicBezTo>
                    <a:pt x="7195" y="44"/>
                    <a:pt x="13789" y="3536"/>
                    <a:pt x="17793" y="9353"/>
                  </a:cubicBezTo>
                  <a:lnTo>
                    <a:pt x="0" y="21600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1" name="Arc 11"/>
            <p:cNvSpPr>
              <a:spLocks noChangeAspect="1"/>
            </p:cNvSpPr>
            <p:nvPr/>
          </p:nvSpPr>
          <p:spPr bwMode="auto">
            <a:xfrm rot="1840131">
              <a:off x="2770" y="720"/>
              <a:ext cx="1440" cy="2115"/>
            </a:xfrm>
            <a:custGeom>
              <a:avLst/>
              <a:gdLst>
                <a:gd name="T0" fmla="*/ 17 w 11180"/>
                <a:gd name="T1" fmla="*/ 0 h 21600"/>
                <a:gd name="T2" fmla="*/ 1440 w 11180"/>
                <a:gd name="T3" fmla="*/ 305 h 21600"/>
                <a:gd name="T4" fmla="*/ 0 w 11180"/>
                <a:gd name="T5" fmla="*/ 211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80" h="21600" fill="none" extrusionOk="0">
                  <a:moveTo>
                    <a:pt x="133" y="0"/>
                  </a:moveTo>
                  <a:cubicBezTo>
                    <a:pt x="4029" y="24"/>
                    <a:pt x="7846" y="1101"/>
                    <a:pt x="11179" y="3118"/>
                  </a:cubicBezTo>
                </a:path>
                <a:path w="11180" h="21600" stroke="0" extrusionOk="0">
                  <a:moveTo>
                    <a:pt x="133" y="0"/>
                  </a:moveTo>
                  <a:cubicBezTo>
                    <a:pt x="4029" y="24"/>
                    <a:pt x="7846" y="1101"/>
                    <a:pt x="11179" y="3118"/>
                  </a:cubicBezTo>
                  <a:lnTo>
                    <a:pt x="0" y="21600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2" name="Arc 12"/>
            <p:cNvSpPr>
              <a:spLocks noChangeAspect="1"/>
            </p:cNvSpPr>
            <p:nvPr/>
          </p:nvSpPr>
          <p:spPr bwMode="auto">
            <a:xfrm flipH="1" flipV="1">
              <a:off x="336" y="1614"/>
              <a:ext cx="477" cy="1663"/>
            </a:xfrm>
            <a:custGeom>
              <a:avLst/>
              <a:gdLst>
                <a:gd name="T0" fmla="*/ 193 w 21600"/>
                <a:gd name="T1" fmla="*/ 0 h 27022"/>
                <a:gd name="T2" fmla="*/ 449 w 21600"/>
                <a:gd name="T3" fmla="*/ 1663 h 27022"/>
                <a:gd name="T4" fmla="*/ 0 w 21600"/>
                <a:gd name="T5" fmla="*/ 1216 h 270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022" fill="none" extrusionOk="0">
                  <a:moveTo>
                    <a:pt x="8728" y="-1"/>
                  </a:moveTo>
                  <a:cubicBezTo>
                    <a:pt x="16552" y="3456"/>
                    <a:pt x="21600" y="11204"/>
                    <a:pt x="21600" y="19758"/>
                  </a:cubicBezTo>
                  <a:cubicBezTo>
                    <a:pt x="21600" y="22233"/>
                    <a:pt x="21174" y="24690"/>
                    <a:pt x="20341" y="27021"/>
                  </a:cubicBezTo>
                </a:path>
                <a:path w="21600" h="27022" stroke="0" extrusionOk="0">
                  <a:moveTo>
                    <a:pt x="8728" y="-1"/>
                  </a:moveTo>
                  <a:cubicBezTo>
                    <a:pt x="16552" y="3456"/>
                    <a:pt x="21600" y="11204"/>
                    <a:pt x="21600" y="19758"/>
                  </a:cubicBezTo>
                  <a:cubicBezTo>
                    <a:pt x="21600" y="22233"/>
                    <a:pt x="21174" y="24690"/>
                    <a:pt x="20341" y="27021"/>
                  </a:cubicBezTo>
                  <a:lnTo>
                    <a:pt x="0" y="19758"/>
                  </a:lnTo>
                  <a:lnTo>
                    <a:pt x="8728" y="-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3" name="Arc 13"/>
            <p:cNvSpPr>
              <a:spLocks noChangeAspect="1"/>
            </p:cNvSpPr>
            <p:nvPr/>
          </p:nvSpPr>
          <p:spPr bwMode="auto">
            <a:xfrm rot="-1434077">
              <a:off x="4474" y="1316"/>
              <a:ext cx="775" cy="151"/>
            </a:xfrm>
            <a:custGeom>
              <a:avLst/>
              <a:gdLst>
                <a:gd name="T0" fmla="*/ 0 w 24620"/>
                <a:gd name="T1" fmla="*/ 1 h 21600"/>
                <a:gd name="T2" fmla="*/ 775 w 24620"/>
                <a:gd name="T3" fmla="*/ 151 h 21600"/>
                <a:gd name="T4" fmla="*/ 95 w 24620"/>
                <a:gd name="T5" fmla="*/ 15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620" h="21600" fill="none" extrusionOk="0">
                  <a:moveTo>
                    <a:pt x="0" y="212"/>
                  </a:moveTo>
                  <a:cubicBezTo>
                    <a:pt x="1000" y="70"/>
                    <a:pt x="2009" y="-1"/>
                    <a:pt x="3020" y="0"/>
                  </a:cubicBezTo>
                  <a:cubicBezTo>
                    <a:pt x="14949" y="0"/>
                    <a:pt x="24620" y="9670"/>
                    <a:pt x="24620" y="21600"/>
                  </a:cubicBezTo>
                </a:path>
                <a:path w="24620" h="21600" stroke="0" extrusionOk="0">
                  <a:moveTo>
                    <a:pt x="0" y="212"/>
                  </a:moveTo>
                  <a:cubicBezTo>
                    <a:pt x="1000" y="70"/>
                    <a:pt x="2009" y="-1"/>
                    <a:pt x="3020" y="0"/>
                  </a:cubicBezTo>
                  <a:cubicBezTo>
                    <a:pt x="14949" y="0"/>
                    <a:pt x="24620" y="9670"/>
                    <a:pt x="24620" y="21600"/>
                  </a:cubicBezTo>
                  <a:lnTo>
                    <a:pt x="3020" y="21600"/>
                  </a:lnTo>
                  <a:lnTo>
                    <a:pt x="0" y="21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4" name="Arc 14"/>
            <p:cNvSpPr>
              <a:spLocks noChangeAspect="1"/>
            </p:cNvSpPr>
            <p:nvPr/>
          </p:nvSpPr>
          <p:spPr bwMode="auto">
            <a:xfrm flipV="1">
              <a:off x="5321" y="1751"/>
              <a:ext cx="151" cy="204"/>
            </a:xfrm>
            <a:custGeom>
              <a:avLst/>
              <a:gdLst>
                <a:gd name="T0" fmla="*/ 65 w 21600"/>
                <a:gd name="T1" fmla="*/ 0 h 19465"/>
                <a:gd name="T2" fmla="*/ 151 w 21600"/>
                <a:gd name="T3" fmla="*/ 204 h 19465"/>
                <a:gd name="T4" fmla="*/ 0 w 21600"/>
                <a:gd name="T5" fmla="*/ 204 h 194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465" fill="none" extrusionOk="0">
                  <a:moveTo>
                    <a:pt x="9363" y="0"/>
                  </a:moveTo>
                  <a:cubicBezTo>
                    <a:pt x="16843" y="3598"/>
                    <a:pt x="21600" y="11164"/>
                    <a:pt x="21600" y="19465"/>
                  </a:cubicBezTo>
                </a:path>
                <a:path w="21600" h="19465" stroke="0" extrusionOk="0">
                  <a:moveTo>
                    <a:pt x="9363" y="0"/>
                  </a:moveTo>
                  <a:cubicBezTo>
                    <a:pt x="16843" y="3598"/>
                    <a:pt x="21600" y="11164"/>
                    <a:pt x="21600" y="19465"/>
                  </a:cubicBezTo>
                  <a:lnTo>
                    <a:pt x="0" y="19465"/>
                  </a:lnTo>
                  <a:lnTo>
                    <a:pt x="9363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5" name="Arc 15"/>
            <p:cNvSpPr>
              <a:spLocks noChangeAspect="1"/>
            </p:cNvSpPr>
            <p:nvPr/>
          </p:nvSpPr>
          <p:spPr bwMode="auto">
            <a:xfrm>
              <a:off x="5245" y="1297"/>
              <a:ext cx="227" cy="454"/>
            </a:xfrm>
            <a:custGeom>
              <a:avLst/>
              <a:gdLst>
                <a:gd name="T0" fmla="*/ 0 w 21600"/>
                <a:gd name="T1" fmla="*/ 0 h 21600"/>
                <a:gd name="T2" fmla="*/ 227 w 21600"/>
                <a:gd name="T3" fmla="*/ 454 h 21600"/>
                <a:gd name="T4" fmla="*/ 0 w 21600"/>
                <a:gd name="T5" fmla="*/ 45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6" name="Arc 16"/>
            <p:cNvSpPr>
              <a:spLocks noChangeAspect="1"/>
            </p:cNvSpPr>
            <p:nvPr/>
          </p:nvSpPr>
          <p:spPr bwMode="auto">
            <a:xfrm flipV="1">
              <a:off x="2375" y="1373"/>
              <a:ext cx="3036" cy="640"/>
            </a:xfrm>
            <a:custGeom>
              <a:avLst/>
              <a:gdLst>
                <a:gd name="T0" fmla="*/ 2623 w 14230"/>
                <a:gd name="T1" fmla="*/ 0 h 17759"/>
                <a:gd name="T2" fmla="*/ 3036 w 14230"/>
                <a:gd name="T3" fmla="*/ 54 h 17759"/>
                <a:gd name="T4" fmla="*/ 0 w 14230"/>
                <a:gd name="T5" fmla="*/ 640 h 177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230" h="17759" fill="none" extrusionOk="0">
                  <a:moveTo>
                    <a:pt x="12295" y="-1"/>
                  </a:moveTo>
                  <a:cubicBezTo>
                    <a:pt x="12968" y="465"/>
                    <a:pt x="13614" y="969"/>
                    <a:pt x="14230" y="1508"/>
                  </a:cubicBezTo>
                </a:path>
                <a:path w="14230" h="17759" stroke="0" extrusionOk="0">
                  <a:moveTo>
                    <a:pt x="12295" y="-1"/>
                  </a:moveTo>
                  <a:cubicBezTo>
                    <a:pt x="12968" y="465"/>
                    <a:pt x="13614" y="969"/>
                    <a:pt x="14230" y="1508"/>
                  </a:cubicBezTo>
                  <a:lnTo>
                    <a:pt x="0" y="17759"/>
                  </a:lnTo>
                  <a:lnTo>
                    <a:pt x="12295" y="-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7" name="Arc 17"/>
            <p:cNvSpPr>
              <a:spLocks noChangeAspect="1"/>
            </p:cNvSpPr>
            <p:nvPr/>
          </p:nvSpPr>
          <p:spPr bwMode="auto">
            <a:xfrm flipH="1">
              <a:off x="1771" y="2128"/>
              <a:ext cx="716" cy="831"/>
            </a:xfrm>
            <a:custGeom>
              <a:avLst/>
              <a:gdLst>
                <a:gd name="T0" fmla="*/ 72 w 32237"/>
                <a:gd name="T1" fmla="*/ 25 h 43200"/>
                <a:gd name="T2" fmla="*/ 0 w 32237"/>
                <a:gd name="T3" fmla="*/ 777 h 43200"/>
                <a:gd name="T4" fmla="*/ 236 w 32237"/>
                <a:gd name="T5" fmla="*/ 416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237" h="43200" fill="none" extrusionOk="0">
                  <a:moveTo>
                    <a:pt x="3229" y="1309"/>
                  </a:moveTo>
                  <a:cubicBezTo>
                    <a:pt x="5603" y="443"/>
                    <a:pt x="8110" y="-1"/>
                    <a:pt x="10637" y="0"/>
                  </a:cubicBezTo>
                  <a:cubicBezTo>
                    <a:pt x="22566" y="0"/>
                    <a:pt x="32237" y="9670"/>
                    <a:pt x="32237" y="21600"/>
                  </a:cubicBezTo>
                  <a:cubicBezTo>
                    <a:pt x="32237" y="33529"/>
                    <a:pt x="22566" y="43200"/>
                    <a:pt x="10637" y="43200"/>
                  </a:cubicBezTo>
                  <a:cubicBezTo>
                    <a:pt x="6909" y="43200"/>
                    <a:pt x="3244" y="42235"/>
                    <a:pt x="-1" y="40399"/>
                  </a:cubicBezTo>
                </a:path>
                <a:path w="32237" h="43200" stroke="0" extrusionOk="0">
                  <a:moveTo>
                    <a:pt x="3229" y="1309"/>
                  </a:moveTo>
                  <a:cubicBezTo>
                    <a:pt x="5603" y="443"/>
                    <a:pt x="8110" y="-1"/>
                    <a:pt x="10637" y="0"/>
                  </a:cubicBezTo>
                  <a:cubicBezTo>
                    <a:pt x="22566" y="0"/>
                    <a:pt x="32237" y="9670"/>
                    <a:pt x="32237" y="21600"/>
                  </a:cubicBezTo>
                  <a:cubicBezTo>
                    <a:pt x="32237" y="33529"/>
                    <a:pt x="22566" y="43200"/>
                    <a:pt x="10637" y="43200"/>
                  </a:cubicBezTo>
                  <a:cubicBezTo>
                    <a:pt x="6909" y="43200"/>
                    <a:pt x="3244" y="42235"/>
                    <a:pt x="-1" y="40399"/>
                  </a:cubicBezTo>
                  <a:lnTo>
                    <a:pt x="10637" y="21600"/>
                  </a:lnTo>
                  <a:lnTo>
                    <a:pt x="3229" y="1309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798" name="Line 18"/>
            <p:cNvSpPr>
              <a:spLocks noChangeAspect="1" noChangeShapeType="1"/>
            </p:cNvSpPr>
            <p:nvPr/>
          </p:nvSpPr>
          <p:spPr bwMode="auto">
            <a:xfrm flipH="1">
              <a:off x="4188" y="1675"/>
              <a:ext cx="76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799" name="Line 19"/>
            <p:cNvSpPr>
              <a:spLocks noChangeAspect="1" noChangeShapeType="1"/>
            </p:cNvSpPr>
            <p:nvPr/>
          </p:nvSpPr>
          <p:spPr bwMode="auto">
            <a:xfrm flipH="1">
              <a:off x="4876" y="3170"/>
              <a:ext cx="302" cy="3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2800" name="Arc 20"/>
            <p:cNvSpPr>
              <a:spLocks noChangeAspect="1"/>
            </p:cNvSpPr>
            <p:nvPr/>
          </p:nvSpPr>
          <p:spPr bwMode="auto">
            <a:xfrm flipH="1">
              <a:off x="3106" y="48"/>
              <a:ext cx="446" cy="368"/>
            </a:xfrm>
            <a:custGeom>
              <a:avLst/>
              <a:gdLst>
                <a:gd name="T0" fmla="*/ 0 w 28856"/>
                <a:gd name="T1" fmla="*/ 22 h 21600"/>
                <a:gd name="T2" fmla="*/ 446 w 28856"/>
                <a:gd name="T3" fmla="*/ 325 h 21600"/>
                <a:gd name="T4" fmla="*/ 114 w 28856"/>
                <a:gd name="T5" fmla="*/ 36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56" h="21600" fill="none" extrusionOk="0">
                  <a:moveTo>
                    <a:pt x="-1" y="1309"/>
                  </a:moveTo>
                  <a:cubicBezTo>
                    <a:pt x="2373" y="443"/>
                    <a:pt x="4880" y="-1"/>
                    <a:pt x="7407" y="0"/>
                  </a:cubicBezTo>
                  <a:cubicBezTo>
                    <a:pt x="18349" y="0"/>
                    <a:pt x="27564" y="8183"/>
                    <a:pt x="28855" y="19050"/>
                  </a:cubicBezTo>
                </a:path>
                <a:path w="28856" h="21600" stroke="0" extrusionOk="0">
                  <a:moveTo>
                    <a:pt x="-1" y="1309"/>
                  </a:moveTo>
                  <a:cubicBezTo>
                    <a:pt x="2373" y="443"/>
                    <a:pt x="4880" y="-1"/>
                    <a:pt x="7407" y="0"/>
                  </a:cubicBezTo>
                  <a:cubicBezTo>
                    <a:pt x="18349" y="0"/>
                    <a:pt x="27564" y="8183"/>
                    <a:pt x="28855" y="19050"/>
                  </a:cubicBezTo>
                  <a:lnTo>
                    <a:pt x="7407" y="21600"/>
                  </a:lnTo>
                  <a:lnTo>
                    <a:pt x="-1" y="1309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801" name="Arc 21"/>
            <p:cNvSpPr>
              <a:spLocks noChangeAspect="1"/>
            </p:cNvSpPr>
            <p:nvPr/>
          </p:nvSpPr>
          <p:spPr bwMode="auto">
            <a:xfrm rot="9684363" flipH="1">
              <a:off x="3264" y="288"/>
              <a:ext cx="242" cy="128"/>
            </a:xfrm>
            <a:custGeom>
              <a:avLst/>
              <a:gdLst>
                <a:gd name="T0" fmla="*/ 0 w 28856"/>
                <a:gd name="T1" fmla="*/ 8 h 21600"/>
                <a:gd name="T2" fmla="*/ 242 w 28856"/>
                <a:gd name="T3" fmla="*/ 113 h 21600"/>
                <a:gd name="T4" fmla="*/ 62 w 28856"/>
                <a:gd name="T5" fmla="*/ 12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56" h="21600" fill="none" extrusionOk="0">
                  <a:moveTo>
                    <a:pt x="-1" y="1309"/>
                  </a:moveTo>
                  <a:cubicBezTo>
                    <a:pt x="2373" y="443"/>
                    <a:pt x="4880" y="-1"/>
                    <a:pt x="7407" y="0"/>
                  </a:cubicBezTo>
                  <a:cubicBezTo>
                    <a:pt x="18349" y="0"/>
                    <a:pt x="27564" y="8183"/>
                    <a:pt x="28855" y="19050"/>
                  </a:cubicBezTo>
                </a:path>
                <a:path w="28856" h="21600" stroke="0" extrusionOk="0">
                  <a:moveTo>
                    <a:pt x="-1" y="1309"/>
                  </a:moveTo>
                  <a:cubicBezTo>
                    <a:pt x="2373" y="443"/>
                    <a:pt x="4880" y="-1"/>
                    <a:pt x="7407" y="0"/>
                  </a:cubicBezTo>
                  <a:cubicBezTo>
                    <a:pt x="18349" y="0"/>
                    <a:pt x="27564" y="8183"/>
                    <a:pt x="28855" y="19050"/>
                  </a:cubicBezTo>
                  <a:lnTo>
                    <a:pt x="7407" y="21600"/>
                  </a:lnTo>
                  <a:lnTo>
                    <a:pt x="-1" y="1309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773" name="Line 43"/>
          <p:cNvSpPr>
            <a:spLocks noChangeShapeType="1"/>
          </p:cNvSpPr>
          <p:nvPr/>
        </p:nvSpPr>
        <p:spPr bwMode="auto">
          <a:xfrm>
            <a:off x="48006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74" name="Line 44"/>
          <p:cNvSpPr>
            <a:spLocks noChangeShapeType="1"/>
          </p:cNvSpPr>
          <p:nvPr/>
        </p:nvSpPr>
        <p:spPr bwMode="auto">
          <a:xfrm>
            <a:off x="4800600" y="3429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75" name="Line 45"/>
          <p:cNvSpPr>
            <a:spLocks noChangeShapeType="1"/>
          </p:cNvSpPr>
          <p:nvPr/>
        </p:nvSpPr>
        <p:spPr bwMode="auto">
          <a:xfrm flipV="1">
            <a:off x="65532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76" name="Arc 46"/>
          <p:cNvSpPr>
            <a:spLocks/>
          </p:cNvSpPr>
          <p:nvPr/>
        </p:nvSpPr>
        <p:spPr bwMode="auto">
          <a:xfrm flipH="1">
            <a:off x="6329363" y="3302000"/>
            <a:ext cx="1295400" cy="660400"/>
          </a:xfrm>
          <a:custGeom>
            <a:avLst/>
            <a:gdLst>
              <a:gd name="T0" fmla="*/ 1295400 w 43052"/>
              <a:gd name="T1" fmla="*/ 136856 h 24060"/>
              <a:gd name="T2" fmla="*/ 4243 w 43052"/>
              <a:gd name="T3" fmla="*/ 0 h 24060"/>
              <a:gd name="T4" fmla="*/ 649927 w 43052"/>
              <a:gd name="T5" fmla="*/ 67522 h 24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052" h="24060" fill="none" extrusionOk="0">
                <a:moveTo>
                  <a:pt x="43051" y="4985"/>
                </a:moveTo>
                <a:cubicBezTo>
                  <a:pt x="41771" y="15863"/>
                  <a:pt x="32552" y="24059"/>
                  <a:pt x="21600" y="24060"/>
                </a:cubicBezTo>
                <a:cubicBezTo>
                  <a:pt x="9670" y="24060"/>
                  <a:pt x="0" y="14389"/>
                  <a:pt x="0" y="2460"/>
                </a:cubicBezTo>
                <a:cubicBezTo>
                  <a:pt x="-1" y="1637"/>
                  <a:pt x="46" y="816"/>
                  <a:pt x="140" y="-1"/>
                </a:cubicBezTo>
              </a:path>
              <a:path w="43052" h="24060" stroke="0" extrusionOk="0">
                <a:moveTo>
                  <a:pt x="43051" y="4985"/>
                </a:moveTo>
                <a:cubicBezTo>
                  <a:pt x="41771" y="15863"/>
                  <a:pt x="32552" y="24059"/>
                  <a:pt x="21600" y="24060"/>
                </a:cubicBezTo>
                <a:cubicBezTo>
                  <a:pt x="9670" y="24060"/>
                  <a:pt x="0" y="14389"/>
                  <a:pt x="0" y="2460"/>
                </a:cubicBezTo>
                <a:cubicBezTo>
                  <a:pt x="-1" y="1637"/>
                  <a:pt x="46" y="816"/>
                  <a:pt x="140" y="-1"/>
                </a:cubicBezTo>
                <a:lnTo>
                  <a:pt x="21600" y="2460"/>
                </a:lnTo>
                <a:lnTo>
                  <a:pt x="43051" y="498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77" name="Arc 47"/>
          <p:cNvSpPr>
            <a:spLocks/>
          </p:cNvSpPr>
          <p:nvPr/>
        </p:nvSpPr>
        <p:spPr bwMode="auto">
          <a:xfrm flipH="1">
            <a:off x="4414838" y="2971800"/>
            <a:ext cx="1985962" cy="1117600"/>
          </a:xfrm>
          <a:custGeom>
            <a:avLst/>
            <a:gdLst>
              <a:gd name="T0" fmla="*/ 1973623 w 38790"/>
              <a:gd name="T1" fmla="*/ 0 h 24818"/>
              <a:gd name="T2" fmla="*/ 0 w 38790"/>
              <a:gd name="T3" fmla="*/ 733929 h 24818"/>
              <a:gd name="T4" fmla="*/ 880090 w 38790"/>
              <a:gd name="T5" fmla="*/ 144912 h 248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790" h="24818" fill="none" extrusionOk="0">
                <a:moveTo>
                  <a:pt x="38548" y="0"/>
                </a:moveTo>
                <a:cubicBezTo>
                  <a:pt x="38709" y="1065"/>
                  <a:pt x="38790" y="2140"/>
                  <a:pt x="38790" y="3218"/>
                </a:cubicBezTo>
                <a:cubicBezTo>
                  <a:pt x="38790" y="15147"/>
                  <a:pt x="29119" y="24818"/>
                  <a:pt x="17190" y="24818"/>
                </a:cubicBezTo>
                <a:cubicBezTo>
                  <a:pt x="10444" y="24818"/>
                  <a:pt x="4085" y="21666"/>
                  <a:pt x="0" y="16297"/>
                </a:cubicBezTo>
              </a:path>
              <a:path w="38790" h="24818" stroke="0" extrusionOk="0">
                <a:moveTo>
                  <a:pt x="38548" y="0"/>
                </a:moveTo>
                <a:cubicBezTo>
                  <a:pt x="38709" y="1065"/>
                  <a:pt x="38790" y="2140"/>
                  <a:pt x="38790" y="3218"/>
                </a:cubicBezTo>
                <a:cubicBezTo>
                  <a:pt x="38790" y="15147"/>
                  <a:pt x="29119" y="24818"/>
                  <a:pt x="17190" y="24818"/>
                </a:cubicBezTo>
                <a:cubicBezTo>
                  <a:pt x="10444" y="24818"/>
                  <a:pt x="4085" y="21666"/>
                  <a:pt x="0" y="16297"/>
                </a:cubicBezTo>
                <a:lnTo>
                  <a:pt x="17190" y="3218"/>
                </a:lnTo>
                <a:lnTo>
                  <a:pt x="3854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78" name="Text Box 48"/>
          <p:cNvSpPr txBox="1">
            <a:spLocks noChangeArrowheads="1"/>
          </p:cNvSpPr>
          <p:nvPr/>
        </p:nvSpPr>
        <p:spPr bwMode="auto">
          <a:xfrm>
            <a:off x="4757738" y="309245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/>
              <a:t>conosenza simbolica</a:t>
            </a:r>
          </a:p>
        </p:txBody>
      </p:sp>
      <p:sp>
        <p:nvSpPr>
          <p:cNvPr id="32779" name="Line 49"/>
          <p:cNvSpPr>
            <a:spLocks noChangeShapeType="1"/>
          </p:cNvSpPr>
          <p:nvPr/>
        </p:nvSpPr>
        <p:spPr bwMode="auto">
          <a:xfrm flipV="1">
            <a:off x="4800600" y="2819400"/>
            <a:ext cx="1752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0" name="Text Box 50"/>
          <p:cNvSpPr txBox="1">
            <a:spLocks noChangeArrowheads="1"/>
          </p:cNvSpPr>
          <p:nvPr/>
        </p:nvSpPr>
        <p:spPr bwMode="auto">
          <a:xfrm>
            <a:off x="4800600" y="25146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/>
              <a:t>conosenza simbolica incerta</a:t>
            </a:r>
          </a:p>
        </p:txBody>
      </p:sp>
      <p:sp>
        <p:nvSpPr>
          <p:cNvPr id="32781" name="Text Box 51"/>
          <p:cNvSpPr txBox="1">
            <a:spLocks noChangeArrowheads="1"/>
          </p:cNvSpPr>
          <p:nvPr/>
        </p:nvSpPr>
        <p:spPr bwMode="auto">
          <a:xfrm>
            <a:off x="6553200" y="30480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/>
              <a:t>abilità </a:t>
            </a:r>
          </a:p>
          <a:p>
            <a:pPr eaLnBrk="1" hangingPunct="1"/>
            <a:r>
              <a:rPr lang="it-IT" sz="1600"/>
              <a:t>linguistica</a:t>
            </a:r>
          </a:p>
        </p:txBody>
      </p:sp>
      <p:sp>
        <p:nvSpPr>
          <p:cNvPr id="32782" name="Text Box 52"/>
          <p:cNvSpPr txBox="1">
            <a:spLocks noChangeArrowheads="1"/>
          </p:cNvSpPr>
          <p:nvPr/>
        </p:nvSpPr>
        <p:spPr bwMode="auto">
          <a:xfrm>
            <a:off x="4648200" y="35052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/>
              <a:t>apprendimento</a:t>
            </a:r>
          </a:p>
        </p:txBody>
      </p:sp>
      <p:sp>
        <p:nvSpPr>
          <p:cNvPr id="32783" name="Rectangle 53"/>
          <p:cNvSpPr>
            <a:spLocks noChangeArrowheads="1"/>
          </p:cNvSpPr>
          <p:nvPr/>
        </p:nvSpPr>
        <p:spPr bwMode="auto">
          <a:xfrm>
            <a:off x="304800" y="4572000"/>
            <a:ext cx="3727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600" i="1">
                <a:latin typeface="Arial" pitchFamily="34" charset="0"/>
              </a:rPr>
              <a:t>“Tutti i marinai amano una ragazza”</a:t>
            </a:r>
          </a:p>
        </p:txBody>
      </p:sp>
      <p:sp>
        <p:nvSpPr>
          <p:cNvPr id="32784" name="Rectangle 54"/>
          <p:cNvSpPr>
            <a:spLocks noChangeArrowheads="1"/>
          </p:cNvSpPr>
          <p:nvPr/>
        </p:nvSpPr>
        <p:spPr bwMode="auto">
          <a:xfrm>
            <a:off x="533400" y="1828800"/>
            <a:ext cx="4495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it-IT" sz="1600">
                <a:latin typeface="TimesNewRomanPS-ItalicMT" charset="0"/>
                <a:sym typeface="Symbol" pitchFamily="18" charset="2"/>
              </a:rPr>
              <a:t></a:t>
            </a:r>
            <a:r>
              <a:rPr lang="it-IT" sz="1600">
                <a:latin typeface="TimesNewRomanPS-ItalicMT" charset="0"/>
              </a:rPr>
              <a:t>x Marinaio (x)</a:t>
            </a:r>
            <a:r>
              <a:rPr lang="it-IT" sz="1600">
                <a:latin typeface="TimesNewRomanPS-ItalicMT" charset="0"/>
                <a:sym typeface="Symbol" pitchFamily="18" charset="2"/>
              </a:rPr>
              <a:t>.(</a:t>
            </a:r>
            <a:r>
              <a:rPr lang="it-IT" sz="1600">
                <a:latin typeface="TimesNewRomanPS-ItalicMT" charset="0"/>
              </a:rPr>
              <a:t> y Ragazza(y) </a:t>
            </a:r>
            <a:r>
              <a:rPr lang="it-IT" sz="1600">
                <a:latin typeface="TimesNewRomanPS-ItalicMT" charset="0"/>
                <a:sym typeface="Symbol" pitchFamily="18" charset="2"/>
              </a:rPr>
              <a:t></a:t>
            </a:r>
            <a:r>
              <a:rPr lang="it-IT" sz="1600">
                <a:latin typeface="TimesNewRomanPS-ItalicMT" charset="0"/>
              </a:rPr>
              <a:t> Ama (x, y))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it-IT" sz="1600">
                <a:latin typeface="TimesNewRomanPS-ItalicMT" charset="0"/>
                <a:sym typeface="Symbol" pitchFamily="18" charset="2"/>
              </a:rPr>
              <a:t></a:t>
            </a:r>
            <a:r>
              <a:rPr lang="it-IT" sz="1600">
                <a:latin typeface="TimesNewRomanPS-ItalicMT" charset="0"/>
              </a:rPr>
              <a:t> y Ragazza(y).(</a:t>
            </a:r>
            <a:r>
              <a:rPr lang="it-IT" sz="1600">
                <a:latin typeface="TimesNewRomanPS-ItalicMT" charset="0"/>
                <a:sym typeface="Symbol" pitchFamily="18" charset="2"/>
              </a:rPr>
              <a:t></a:t>
            </a:r>
            <a:r>
              <a:rPr lang="it-IT" sz="1600">
                <a:latin typeface="TimesNewRomanPS-ItalicMT" charset="0"/>
              </a:rPr>
              <a:t>x Marinaio (x) </a:t>
            </a:r>
            <a:r>
              <a:rPr lang="it-IT" sz="1600">
                <a:latin typeface="TimesNewRomanPS-ItalicMT" charset="0"/>
                <a:sym typeface="Symbol" pitchFamily="18" charset="2"/>
              </a:rPr>
              <a:t></a:t>
            </a:r>
            <a:r>
              <a:rPr lang="it-IT" sz="1600">
                <a:latin typeface="TimesNewRomanPS-ItalicMT" charset="0"/>
              </a:rPr>
              <a:t> Ama (x, y))</a:t>
            </a:r>
          </a:p>
        </p:txBody>
      </p:sp>
      <p:sp>
        <p:nvSpPr>
          <p:cNvPr id="32785" name="AutoShape 55"/>
          <p:cNvSpPr>
            <a:spLocks noChangeArrowheads="1"/>
          </p:cNvSpPr>
          <p:nvPr/>
        </p:nvSpPr>
        <p:spPr bwMode="auto">
          <a:xfrm>
            <a:off x="152400" y="1371600"/>
            <a:ext cx="4572000" cy="1828800"/>
          </a:xfrm>
          <a:prstGeom prst="cloudCallout">
            <a:avLst>
              <a:gd name="adj1" fmla="val 41667"/>
              <a:gd name="adj2" fmla="val 3350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32786" name="Text Box 56"/>
          <p:cNvSpPr txBox="1">
            <a:spLocks noChangeArrowheads="1"/>
          </p:cNvSpPr>
          <p:nvPr/>
        </p:nvSpPr>
        <p:spPr bwMode="auto">
          <a:xfrm>
            <a:off x="2286000" y="2667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398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Intepreting Natural Language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i="1" smtClean="0"/>
              <a:t>Cominiciamo da un problema più semplice... :</a:t>
            </a:r>
          </a:p>
          <a:p>
            <a:pPr eaLnBrk="1" hangingPunct="1"/>
            <a:r>
              <a:rPr lang="it-IT" smtClean="0"/>
              <a:t>abbiamo una concetti e relazioni tra concetti </a:t>
            </a:r>
          </a:p>
          <a:p>
            <a:pPr eaLnBrk="1" hangingPunct="1"/>
            <a:r>
              <a:rPr lang="it-IT" smtClean="0"/>
              <a:t>vogliamo trovare istanze... fatti accaduti.</a:t>
            </a:r>
          </a:p>
          <a:p>
            <a:pPr algn="ctr" eaLnBrk="1" hangingPunct="1">
              <a:buFontTx/>
              <a:buNone/>
            </a:pPr>
            <a:endParaRPr lang="it-IT" i="1" u="sng" smtClean="0">
              <a:latin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it-IT" i="1" u="sng" smtClean="0">
                <a:latin typeface="Arial" pitchFamily="34" charset="0"/>
              </a:rPr>
              <a:t>Esempio:</a:t>
            </a:r>
          </a:p>
          <a:p>
            <a:pPr algn="ctr" eaLnBrk="1" hangingPunct="1">
              <a:buFontTx/>
              <a:buNone/>
            </a:pPr>
            <a:r>
              <a:rPr lang="it-IT" smtClean="0">
                <a:latin typeface="Arial" pitchFamily="34" charset="0"/>
              </a:rPr>
              <a:t>incontrare(A,B,avvenuto)</a:t>
            </a: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34854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Interpreting Natural Language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z="2800" i="1" smtClean="0"/>
              <a:t>Quanti modi ci sono di dire che due persone si sono incontrate?</a:t>
            </a:r>
          </a:p>
          <a:p>
            <a:pPr eaLnBrk="1" hangingPunct="1"/>
            <a:r>
              <a:rPr lang="it-IT" sz="2800" smtClean="0"/>
              <a:t>A incontra B</a:t>
            </a:r>
          </a:p>
          <a:p>
            <a:pPr eaLnBrk="1" hangingPunct="1"/>
            <a:r>
              <a:rPr lang="it-IT" sz="2800" smtClean="0"/>
              <a:t>A e B si sono incontrate</a:t>
            </a:r>
          </a:p>
          <a:p>
            <a:pPr eaLnBrk="1" hangingPunct="1"/>
            <a:r>
              <a:rPr lang="it-IT" sz="2800" smtClean="0"/>
              <a:t>A ha avuto un incontro con B</a:t>
            </a:r>
          </a:p>
          <a:p>
            <a:pPr eaLnBrk="1" hangingPunct="1"/>
            <a:r>
              <a:rPr lang="it-IT" sz="2800" smtClean="0"/>
              <a:t>B ed A hanno avuto un incontro</a:t>
            </a:r>
          </a:p>
          <a:p>
            <a:pPr eaLnBrk="1" hangingPunct="1"/>
            <a:r>
              <a:rPr lang="it-IT" sz="2800" smtClean="0"/>
              <a:t>B è stato a Roma per incontrare A</a:t>
            </a:r>
          </a:p>
          <a:p>
            <a:pPr eaLnBrk="1" hangingPunct="1"/>
            <a:r>
              <a:rPr lang="it-IT" sz="2800" smtClean="0"/>
              <a:t>A ha visto B a Roma</a:t>
            </a:r>
          </a:p>
          <a:p>
            <a:pPr eaLnBrk="1" hangingPunct="1">
              <a:buFontTx/>
              <a:buNone/>
            </a:pPr>
            <a:endParaRPr lang="it-IT" sz="2800" smtClean="0"/>
          </a:p>
        </p:txBody>
      </p:sp>
    </p:spTree>
    <p:extLst>
      <p:ext uri="{BB962C8B-B14F-4D97-AF65-F5344CB8AC3E}">
        <p14:creationId xmlns:p14="http://schemas.microsoft.com/office/powerpoint/2010/main" val="8421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Facts and Applications: Retrieving Information from Text Collection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	</a:t>
            </a:r>
            <a:r>
              <a:rPr lang="it-IT" i="1" smtClean="0"/>
              <a:t>Retrieving Information with “information retrieval” methods</a:t>
            </a:r>
          </a:p>
          <a:p>
            <a:pPr lvl="1" eaLnBrk="1" hangingPunct="1"/>
            <a:r>
              <a:rPr lang="it-IT" smtClean="0"/>
              <a:t>Documents and information needs are model in:</a:t>
            </a:r>
          </a:p>
          <a:p>
            <a:pPr lvl="2" eaLnBrk="1" hangingPunct="1"/>
            <a:r>
              <a:rPr lang="it-IT" smtClean="0"/>
              <a:t>vector spaces</a:t>
            </a:r>
          </a:p>
          <a:p>
            <a:pPr lvl="1" eaLnBrk="1" hangingPunct="1"/>
            <a:r>
              <a:rPr lang="it-IT" smtClean="0"/>
              <a:t>Documents are generally considered under the assumption of being a:</a:t>
            </a:r>
          </a:p>
          <a:p>
            <a:pPr lvl="2" eaLnBrk="1" hangingPunct="1"/>
            <a:r>
              <a:rPr lang="it-IT" smtClean="0"/>
              <a:t>bag of words</a:t>
            </a:r>
          </a:p>
        </p:txBody>
      </p:sp>
    </p:spTree>
    <p:extLst>
      <p:ext uri="{BB962C8B-B14F-4D97-AF65-F5344CB8AC3E}">
        <p14:creationId xmlns:p14="http://schemas.microsoft.com/office/powerpoint/2010/main" val="41058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Facts and Applications: Q&amp;A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746125" y="5029200"/>
            <a:ext cx="741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La Acme Inc. ha chiuso l’esercizio dell’anno 2000 in attivo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612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b="1"/>
              <a:t>Question: </a:t>
            </a:r>
            <a:r>
              <a:rPr lang="it-IT"/>
              <a:t>Chi ha prodotto utili nell’anno 2000? </a:t>
            </a:r>
          </a:p>
        </p:txBody>
      </p:sp>
      <p:sp>
        <p:nvSpPr>
          <p:cNvPr id="36870" name="Line 10"/>
          <p:cNvSpPr>
            <a:spLocks noChangeShapeType="1"/>
          </p:cNvSpPr>
          <p:nvPr/>
        </p:nvSpPr>
        <p:spPr bwMode="auto">
          <a:xfrm flipV="1">
            <a:off x="914400" y="4800600"/>
            <a:ext cx="7086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1" name="Line 11"/>
          <p:cNvSpPr>
            <a:spLocks noChangeShapeType="1"/>
          </p:cNvSpPr>
          <p:nvPr/>
        </p:nvSpPr>
        <p:spPr bwMode="auto">
          <a:xfrm flipV="1">
            <a:off x="2819400" y="45720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2" name="Line 12"/>
          <p:cNvSpPr>
            <a:spLocks noChangeShapeType="1"/>
          </p:cNvSpPr>
          <p:nvPr/>
        </p:nvSpPr>
        <p:spPr bwMode="auto">
          <a:xfrm flipV="1">
            <a:off x="5638800" y="45720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3" name="Line 13"/>
          <p:cNvSpPr>
            <a:spLocks noChangeShapeType="1"/>
          </p:cNvSpPr>
          <p:nvPr/>
        </p:nvSpPr>
        <p:spPr bwMode="auto">
          <a:xfrm flipV="1">
            <a:off x="914400" y="45720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4" name="Line 14"/>
          <p:cNvSpPr>
            <a:spLocks noChangeShapeType="1"/>
          </p:cNvSpPr>
          <p:nvPr/>
        </p:nvSpPr>
        <p:spPr bwMode="auto">
          <a:xfrm flipV="1">
            <a:off x="2819400" y="5029200"/>
            <a:ext cx="3581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5" name="Line 15"/>
          <p:cNvSpPr>
            <a:spLocks noChangeShapeType="1"/>
          </p:cNvSpPr>
          <p:nvPr/>
        </p:nvSpPr>
        <p:spPr bwMode="auto">
          <a:xfrm flipV="1">
            <a:off x="6553200" y="50292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6" name="Line 16"/>
          <p:cNvSpPr>
            <a:spLocks noChangeShapeType="1"/>
          </p:cNvSpPr>
          <p:nvPr/>
        </p:nvSpPr>
        <p:spPr bwMode="auto">
          <a:xfrm flipV="1">
            <a:off x="914400" y="50292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7" name="Line 17"/>
          <p:cNvSpPr>
            <a:spLocks noChangeShapeType="1"/>
          </p:cNvSpPr>
          <p:nvPr/>
        </p:nvSpPr>
        <p:spPr bwMode="auto">
          <a:xfrm flipV="1">
            <a:off x="914400" y="5715000"/>
            <a:ext cx="7086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8" name="Line 18"/>
          <p:cNvSpPr>
            <a:spLocks noChangeShapeType="1"/>
          </p:cNvSpPr>
          <p:nvPr/>
        </p:nvSpPr>
        <p:spPr bwMode="auto">
          <a:xfrm flipV="1">
            <a:off x="2819400" y="54864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9" name="Line 19"/>
          <p:cNvSpPr>
            <a:spLocks noChangeShapeType="1"/>
          </p:cNvSpPr>
          <p:nvPr/>
        </p:nvSpPr>
        <p:spPr bwMode="auto">
          <a:xfrm flipV="1">
            <a:off x="5638800" y="54864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80" name="Line 20"/>
          <p:cNvSpPr>
            <a:spLocks noChangeShapeType="1"/>
          </p:cNvSpPr>
          <p:nvPr/>
        </p:nvSpPr>
        <p:spPr bwMode="auto">
          <a:xfrm flipV="1">
            <a:off x="914400" y="54864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81" name="Line 21"/>
          <p:cNvSpPr>
            <a:spLocks noChangeShapeType="1"/>
          </p:cNvSpPr>
          <p:nvPr/>
        </p:nvSpPr>
        <p:spPr bwMode="auto">
          <a:xfrm flipV="1">
            <a:off x="2819400" y="5943600"/>
            <a:ext cx="3581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82" name="Line 22"/>
          <p:cNvSpPr>
            <a:spLocks noChangeShapeType="1"/>
          </p:cNvSpPr>
          <p:nvPr/>
        </p:nvSpPr>
        <p:spPr bwMode="auto">
          <a:xfrm flipV="1">
            <a:off x="6553200" y="59436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83" name="Line 23"/>
          <p:cNvSpPr>
            <a:spLocks noChangeShapeType="1"/>
          </p:cNvSpPr>
          <p:nvPr/>
        </p:nvSpPr>
        <p:spPr bwMode="auto">
          <a:xfrm flipV="1">
            <a:off x="914400" y="59436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8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Facts and Applications: Entailment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152400" y="1568450"/>
            <a:ext cx="769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800" i="1"/>
              <a:t>Eyeing the huge market potential, currently led by Google, Yahoo took over search company Overture Services Inc last year.</a:t>
            </a:r>
            <a:endParaRPr lang="it-IT" sz="320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3316288" y="2466975"/>
            <a:ext cx="264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000" i="1"/>
              <a:t>Yahoo bought Overture.</a:t>
            </a:r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2286000" y="2547938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152400" y="3244850"/>
            <a:ext cx="8153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800" i="1"/>
              <a:t>Microsoft's rival Sun Microsystems Inc. bought Star Office last month and plans to boost its development as a Web-based device running over the Net on personal computers and Internet appliances.</a:t>
            </a:r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2362200" y="431165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3316288" y="4235450"/>
            <a:ext cx="316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000" i="1"/>
              <a:t>Microsoft bought Star Office.</a:t>
            </a: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188913" y="5057775"/>
            <a:ext cx="788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800" i="1"/>
              <a:t>The National Institute for Psychobiology in Israel was established in May 1971 as the Israel Center for Psychobiology by Prof. Joel.</a:t>
            </a:r>
          </a:p>
        </p:txBody>
      </p:sp>
      <p:sp>
        <p:nvSpPr>
          <p:cNvPr id="37899" name="AutoShape 10"/>
          <p:cNvSpPr>
            <a:spLocks noChangeArrowheads="1"/>
          </p:cNvSpPr>
          <p:nvPr/>
        </p:nvSpPr>
        <p:spPr bwMode="auto">
          <a:xfrm>
            <a:off x="2438400" y="5851525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900" name="Rectangle 11"/>
          <p:cNvSpPr>
            <a:spLocks noChangeArrowheads="1"/>
          </p:cNvSpPr>
          <p:nvPr/>
        </p:nvSpPr>
        <p:spPr bwMode="auto">
          <a:xfrm>
            <a:off x="3316288" y="5775325"/>
            <a:ext cx="3846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000" i="1"/>
              <a:t>Israel was established in May 1971.</a:t>
            </a:r>
          </a:p>
        </p:txBody>
      </p:sp>
    </p:spTree>
    <p:extLst>
      <p:ext uri="{BB962C8B-B14F-4D97-AF65-F5344CB8AC3E}">
        <p14:creationId xmlns:p14="http://schemas.microsoft.com/office/powerpoint/2010/main" val="31653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Linguistica Esterna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1800" dirty="0" smtClean="0"/>
              <a:t>Ferdinand de Saussure, </a:t>
            </a:r>
            <a:r>
              <a:rPr lang="it-IT" sz="1800" dirty="0" err="1" smtClean="0"/>
              <a:t>Cours</a:t>
            </a:r>
            <a:r>
              <a:rPr lang="it-IT" sz="1800" dirty="0" smtClean="0"/>
              <a:t> de </a:t>
            </a:r>
            <a:r>
              <a:rPr lang="it-IT" sz="1800" dirty="0" err="1" smtClean="0"/>
              <a:t>linguistique</a:t>
            </a:r>
            <a:r>
              <a:rPr lang="it-IT" sz="1800" dirty="0" smtClean="0"/>
              <a:t> </a:t>
            </a:r>
            <a:r>
              <a:rPr lang="it-IT" sz="1800" dirty="0" err="1" smtClean="0"/>
              <a:t>générale</a:t>
            </a:r>
            <a:r>
              <a:rPr lang="it-IT" sz="1800" dirty="0" smtClean="0"/>
              <a:t> (1906-11). </a:t>
            </a:r>
          </a:p>
          <a:p>
            <a:r>
              <a:rPr lang="it-IT" sz="1600" dirty="0" smtClean="0"/>
              <a:t>Distinzione principe</a:t>
            </a:r>
          </a:p>
          <a:p>
            <a:pPr lvl="1"/>
            <a:r>
              <a:rPr lang="it-IT" sz="1600" dirty="0" smtClean="0"/>
              <a:t>“Langue” / “parole” </a:t>
            </a:r>
          </a:p>
          <a:p>
            <a:pPr lvl="1"/>
            <a:r>
              <a:rPr lang="it-IT" sz="1600" dirty="0" smtClean="0"/>
              <a:t>“Langue” / “</a:t>
            </a:r>
            <a:r>
              <a:rPr lang="it-IT" sz="1600" dirty="0" err="1" smtClean="0"/>
              <a:t>Faculté</a:t>
            </a:r>
            <a:r>
              <a:rPr lang="it-IT" sz="1600" dirty="0" smtClean="0"/>
              <a:t> </a:t>
            </a:r>
            <a:r>
              <a:rPr lang="it-IT" sz="1600" dirty="0" err="1" smtClean="0"/>
              <a:t>du</a:t>
            </a:r>
            <a:r>
              <a:rPr lang="it-IT" sz="1600" dirty="0" smtClean="0"/>
              <a:t> </a:t>
            </a:r>
            <a:r>
              <a:rPr lang="it-IT" sz="1600" dirty="0" err="1" smtClean="0"/>
              <a:t>langage</a:t>
            </a:r>
            <a:r>
              <a:rPr lang="it-IT" sz="1600" dirty="0" smtClean="0"/>
              <a:t>” </a:t>
            </a:r>
          </a:p>
          <a:p>
            <a:endParaRPr lang="it-IT" sz="1800" dirty="0" smtClean="0"/>
          </a:p>
          <a:p>
            <a:r>
              <a:rPr lang="it-IT" sz="1800" dirty="0" smtClean="0"/>
              <a:t>Langue (lingua): è una entità sociale (Saussure: “esiste compiutamente solo nella massa dei parlanti”), storica, culturale, propria di una comunità. </a:t>
            </a:r>
          </a:p>
          <a:p>
            <a:endParaRPr lang="it-IT" sz="1800" dirty="0" smtClean="0"/>
          </a:p>
          <a:p>
            <a:r>
              <a:rPr lang="it-IT" sz="1800" dirty="0" err="1" smtClean="0"/>
              <a:t>Faculté</a:t>
            </a:r>
            <a:r>
              <a:rPr lang="it-IT" sz="1800" dirty="0" smtClean="0"/>
              <a:t> </a:t>
            </a:r>
            <a:r>
              <a:rPr lang="it-IT" sz="1800" dirty="0" err="1" smtClean="0"/>
              <a:t>du</a:t>
            </a:r>
            <a:r>
              <a:rPr lang="it-IT" sz="1800" dirty="0" smtClean="0"/>
              <a:t> </a:t>
            </a:r>
            <a:r>
              <a:rPr lang="it-IT" sz="1800" dirty="0" err="1" smtClean="0"/>
              <a:t>langage</a:t>
            </a:r>
            <a:r>
              <a:rPr lang="it-IT" sz="1800" dirty="0" smtClean="0"/>
              <a:t> (facoltà del linguaggio): è una entità naturale, una capacità cognitiva biologicamente determinata propria di ogni individuo, parte del patrimonio della nostra specie, che consente agli individui di apprendere una lingua e di usarla per articolare il pensiero, per comunicare, per socializzare. </a:t>
            </a:r>
            <a:br>
              <a:rPr lang="it-IT" sz="1800" dirty="0" smtClean="0"/>
            </a:br>
            <a:endParaRPr lang="it-IT" sz="1800" dirty="0" smtClean="0"/>
          </a:p>
          <a:p>
            <a:r>
              <a:rPr lang="it-IT" sz="1800" dirty="0" smtClean="0"/>
              <a:t>Linguistica esterna: studio del linguaggio come entità esterna all’individuo. Oggetto primario dello studio è la “langue” saussuriana. Si privilegia la dimensione sociale, storica, culturale del linguaggio. </a:t>
            </a:r>
          </a:p>
        </p:txBody>
      </p:sp>
    </p:spTree>
    <p:extLst>
      <p:ext uri="{BB962C8B-B14F-4D97-AF65-F5344CB8AC3E}">
        <p14:creationId xmlns:p14="http://schemas.microsoft.com/office/powerpoint/2010/main" val="124465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Interpreting Language Through Syntax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i="1" smtClean="0"/>
              <a:t>	Assunzione di Chomsky: </a:t>
            </a:r>
            <a:r>
              <a:rPr lang="it-IT" sz="2800" smtClean="0"/>
              <a:t>i differenti significati hanno differenti strutture sintattiche “profonde”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Esempio: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i="1" smtClean="0"/>
              <a:t>	Luigina ha chiesto in prestito la borsetta di pelle di nonna.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Possibili Costruzioni Sintattiche in alberi: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i="1" smtClean="0"/>
              <a:t>...(la borsetta di (pelle di nonna))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i="1" smtClean="0"/>
              <a:t>...(la (borsetta di pelle) di nonna)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i="1" smtClean="0"/>
          </a:p>
        </p:txBody>
      </p:sp>
    </p:spTree>
    <p:extLst>
      <p:ext uri="{BB962C8B-B14F-4D97-AF65-F5344CB8AC3E}">
        <p14:creationId xmlns:p14="http://schemas.microsoft.com/office/powerpoint/2010/main" val="16426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Modelling Natural Language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Soussore: divisione tra Langue and Parole</a:t>
            </a:r>
          </a:p>
          <a:p>
            <a:pPr eaLnBrk="1" hangingPunct="1"/>
            <a:r>
              <a:rPr lang="it-IT" smtClean="0"/>
              <a:t>Chomsky: divisione tra:</a:t>
            </a:r>
          </a:p>
          <a:p>
            <a:pPr lvl="1" eaLnBrk="1" hangingPunct="1"/>
            <a:r>
              <a:rPr lang="it-IT" smtClean="0"/>
              <a:t>competence of the hearer-speaker</a:t>
            </a:r>
          </a:p>
          <a:p>
            <a:pPr lvl="1" eaLnBrk="1" hangingPunct="1"/>
            <a:r>
              <a:rPr lang="it-IT" smtClean="0"/>
              <a:t>performance of the hearer-speaker</a:t>
            </a:r>
          </a:p>
        </p:txBody>
      </p:sp>
    </p:spTree>
    <p:extLst>
      <p:ext uri="{BB962C8B-B14F-4D97-AF65-F5344CB8AC3E}">
        <p14:creationId xmlns:p14="http://schemas.microsoft.com/office/powerpoint/2010/main" val="37381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Linguaggi e Grammatiche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/>
              <a:t>Obiettivo: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/>
              <a:t>Definire un meccanismo finito che possa generare/interpretare frasi di un linguaggio</a:t>
            </a:r>
          </a:p>
          <a:p>
            <a:pPr lvl="2" eaLnBrk="1" hangingPunct="1">
              <a:lnSpc>
                <a:spcPct val="90000"/>
              </a:lnSpc>
            </a:pPr>
            <a:r>
              <a:rPr lang="it-IT" sz="2000" smtClean="0"/>
              <a:t>interpretare = dalla frase costruire il grafo (generalmente albero) di derivazione</a:t>
            </a:r>
          </a:p>
          <a:p>
            <a:pPr lvl="2" eaLnBrk="1" hangingPunct="1">
              <a:lnSpc>
                <a:spcPct val="90000"/>
              </a:lnSpc>
            </a:pPr>
            <a:r>
              <a:rPr lang="it-IT" sz="2000" smtClean="0"/>
              <a:t>generare = dal grafo (generalmente albero) di derivazione costruire la frase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Costruzione di un modello di linguaggio naturale: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i="1" smtClean="0"/>
              <a:t>Ipotesi A: </a:t>
            </a:r>
            <a:r>
              <a:rPr lang="it-IT" sz="2400" b="1" smtClean="0"/>
              <a:t>analisi introspettiva </a:t>
            </a:r>
            <a:r>
              <a:rPr lang="it-IT" sz="2400" smtClean="0"/>
              <a:t>su come il linguaggio si comporta secondo un linguista  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i="1" smtClean="0"/>
              <a:t>Ipotesi B: </a:t>
            </a:r>
            <a:r>
              <a:rPr lang="it-IT" sz="2400" b="1" smtClean="0"/>
              <a:t>analisi sul campo </a:t>
            </a:r>
            <a:r>
              <a:rPr lang="it-IT" sz="2400" smtClean="0"/>
              <a:t>di come il linguaggio viene usato dagli utilizzatori</a:t>
            </a:r>
          </a:p>
        </p:txBody>
      </p:sp>
    </p:spTree>
    <p:extLst>
      <p:ext uri="{BB962C8B-B14F-4D97-AF65-F5344CB8AC3E}">
        <p14:creationId xmlns:p14="http://schemas.microsoft.com/office/powerpoint/2010/main" val="197982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Levels of analysis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Syntactic Level: grammaticality</a:t>
            </a:r>
          </a:p>
          <a:p>
            <a:pPr eaLnBrk="1" hangingPunct="1"/>
            <a:r>
              <a:rPr lang="it-IT" smtClean="0"/>
              <a:t>Semantic Level: significatione</a:t>
            </a:r>
          </a:p>
          <a:p>
            <a:pPr eaLnBrk="1" hangingPunct="1">
              <a:buFontTx/>
              <a:buNone/>
            </a:pPr>
            <a:r>
              <a:rPr lang="it-IT" smtClean="0"/>
              <a:t>How to investigate this levels:</a:t>
            </a:r>
          </a:p>
          <a:p>
            <a:pPr eaLnBrk="1" hangingPunct="1"/>
            <a:r>
              <a:rPr lang="it-IT" smtClean="0"/>
              <a:t>substituion</a:t>
            </a:r>
          </a:p>
          <a:p>
            <a:pPr eaLnBrk="1" hangingPunct="1"/>
            <a:r>
              <a:rPr lang="it-IT" smtClean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0530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Build a predictive/interpretative theory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1920875" y="2133600"/>
            <a:ext cx="61722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673475" y="5254625"/>
            <a:ext cx="173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>
                <a:latin typeface="Lucida Sans" pitchFamily="34" charset="0"/>
              </a:rPr>
              <a:t>Formalism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4054475" y="4114800"/>
            <a:ext cx="533400" cy="838200"/>
          </a:xfrm>
          <a:prstGeom prst="can">
            <a:avLst>
              <a:gd name="adj" fmla="val 392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521075" y="26670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b="1">
                <a:latin typeface="Arial Narrow" pitchFamily="34" charset="0"/>
              </a:rPr>
              <a:t>Processor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844675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21275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4206875" y="3733800"/>
            <a:ext cx="2286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4664075" y="4338638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b="1">
                <a:latin typeface="Arial Narrow" pitchFamily="34" charset="0"/>
              </a:rPr>
              <a:t>Rules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943600" y="2855913"/>
            <a:ext cx="166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>
                <a:latin typeface="Arial Narrow" pitchFamily="34" charset="0"/>
              </a:rPr>
              <a:t>Interpretation</a:t>
            </a: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1006475" y="2819400"/>
            <a:ext cx="609600" cy="685800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143000" y="3505200"/>
            <a:ext cx="25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>
                <a:latin typeface="Arial Narrow" pitchFamily="34" charset="0"/>
              </a:rPr>
              <a:t>f</a:t>
            </a:r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51054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1828800" y="3352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6604000" y="3276600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>
                <a:latin typeface="Arial Narrow" pitchFamily="34" charset="0"/>
              </a:rPr>
              <a:t>I(f)</a:t>
            </a:r>
          </a:p>
        </p:txBody>
      </p:sp>
    </p:spTree>
    <p:extLst>
      <p:ext uri="{BB962C8B-B14F-4D97-AF65-F5344CB8AC3E}">
        <p14:creationId xmlns:p14="http://schemas.microsoft.com/office/powerpoint/2010/main" val="3897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>
              <a:latin typeface="CMR12" charset="0"/>
            </a:endParaRPr>
          </a:p>
          <a:p>
            <a:pPr marL="0" indent="0">
              <a:buNone/>
            </a:pPr>
            <a:r>
              <a:rPr lang="it-IT" dirty="0" smtClean="0">
                <a:latin typeface="CMR12" charset="0"/>
              </a:rPr>
              <a:t>Maria </a:t>
            </a:r>
            <a:r>
              <a:rPr lang="it-IT" dirty="0">
                <a:latin typeface="CMR12" charset="0"/>
              </a:rPr>
              <a:t>mangia il panino con la mortadella</a:t>
            </a:r>
            <a:r>
              <a:rPr lang="it-IT" dirty="0" smtClean="0">
                <a:latin typeface="CMR12" charset="0"/>
              </a:rPr>
              <a:t>.</a:t>
            </a:r>
          </a:p>
          <a:p>
            <a:pPr marL="0" indent="0">
              <a:buNone/>
            </a:pPr>
            <a:r>
              <a:rPr lang="it-IT" dirty="0" smtClean="0">
                <a:latin typeface="CMR12" charset="0"/>
              </a:rPr>
              <a:t>(*) Maria </a:t>
            </a:r>
            <a:r>
              <a:rPr lang="it-IT" dirty="0">
                <a:latin typeface="CMR12" charset="0"/>
              </a:rPr>
              <a:t>mangia il </a:t>
            </a:r>
            <a:r>
              <a:rPr lang="it-IT" dirty="0" smtClean="0">
                <a:latin typeface="CMR12" charset="0"/>
              </a:rPr>
              <a:t>cenare </a:t>
            </a:r>
            <a:r>
              <a:rPr lang="it-IT" dirty="0">
                <a:latin typeface="CMR12" charset="0"/>
              </a:rPr>
              <a:t>con la mortadella</a:t>
            </a:r>
            <a:r>
              <a:rPr lang="it-IT" dirty="0" smtClean="0">
                <a:latin typeface="CMR12" charset="0"/>
              </a:rPr>
              <a:t>.</a:t>
            </a:r>
          </a:p>
          <a:p>
            <a:pPr marL="0" indent="0">
              <a:buNone/>
            </a:pPr>
            <a:r>
              <a:rPr lang="it-IT" dirty="0" smtClean="0">
                <a:latin typeface="CMR12" charset="0"/>
              </a:rPr>
              <a:t>(*) Maria </a:t>
            </a:r>
            <a:r>
              <a:rPr lang="it-IT" dirty="0">
                <a:latin typeface="CMR12" charset="0"/>
              </a:rPr>
              <a:t>mangia il </a:t>
            </a:r>
            <a:r>
              <a:rPr lang="it-IT" dirty="0" smtClean="0">
                <a:latin typeface="CMR12" charset="0"/>
              </a:rPr>
              <a:t>senza </a:t>
            </a:r>
            <a:r>
              <a:rPr lang="it-IT" dirty="0">
                <a:latin typeface="CMR12" charset="0"/>
              </a:rPr>
              <a:t>con la mortadella.</a:t>
            </a:r>
          </a:p>
          <a:p>
            <a:pPr marL="0" indent="0">
              <a:buNone/>
            </a:pPr>
            <a:r>
              <a:rPr lang="it-IT" dirty="0">
                <a:latin typeface="CMR12" charset="0"/>
              </a:rPr>
              <a:t>Maria mangia il </a:t>
            </a:r>
            <a:r>
              <a:rPr lang="it-IT" dirty="0" smtClean="0">
                <a:latin typeface="CMR12" charset="0"/>
              </a:rPr>
              <a:t>mare </a:t>
            </a:r>
            <a:r>
              <a:rPr lang="it-IT" dirty="0">
                <a:latin typeface="CMR12" charset="0"/>
              </a:rPr>
              <a:t>con la mortadella</a:t>
            </a:r>
            <a:r>
              <a:rPr lang="it-IT" dirty="0" smtClean="0">
                <a:latin typeface="CMR12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CMR12" charset="0"/>
              </a:rPr>
              <a:t>Maria mangia il panino </a:t>
            </a:r>
            <a:r>
              <a:rPr lang="it-IT" dirty="0" smtClean="0">
                <a:latin typeface="CMR12" charset="0"/>
              </a:rPr>
              <a:t>senza la </a:t>
            </a:r>
            <a:r>
              <a:rPr lang="it-IT" dirty="0">
                <a:latin typeface="CMR12" charset="0"/>
              </a:rPr>
              <a:t>mortadella.</a:t>
            </a:r>
          </a:p>
          <a:p>
            <a:pPr marL="0" indent="0">
              <a:buNone/>
            </a:pPr>
            <a:endParaRPr lang="it-IT" dirty="0">
              <a:latin typeface="CMR12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713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Using substitution to discover word syntactic classes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err="1" smtClean="0"/>
              <a:t>nouns</a:t>
            </a:r>
            <a:r>
              <a:rPr lang="it-IT" dirty="0" smtClean="0"/>
              <a:t> </a:t>
            </a:r>
          </a:p>
          <a:p>
            <a:pPr eaLnBrk="1" hangingPunct="1"/>
            <a:r>
              <a:rPr lang="it-IT" dirty="0" err="1" smtClean="0"/>
              <a:t>verbs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caso dei verbi nominalizzati</a:t>
            </a:r>
            <a:endParaRPr lang="it-IT" dirty="0" smtClean="0"/>
          </a:p>
          <a:p>
            <a:pPr eaLnBrk="1" hangingPunct="1"/>
            <a:r>
              <a:rPr lang="it-IT" dirty="0" err="1" smtClean="0"/>
              <a:t>adjectives</a:t>
            </a:r>
            <a:endParaRPr lang="it-IT" dirty="0" smtClean="0"/>
          </a:p>
          <a:p>
            <a:pPr eaLnBrk="1" hangingPunct="1"/>
            <a:r>
              <a:rPr lang="it-IT" dirty="0" err="1" smtClean="0"/>
              <a:t>Articles</a:t>
            </a:r>
            <a:endParaRPr lang="it-IT" dirty="0" smtClean="0"/>
          </a:p>
          <a:p>
            <a:pPr eaLnBrk="1" hangingPunct="1"/>
            <a:r>
              <a:rPr lang="it-IT" dirty="0" err="1" smtClean="0"/>
              <a:t>Preposition</a:t>
            </a:r>
            <a:endParaRPr lang="it-IT" dirty="0" smtClean="0"/>
          </a:p>
          <a:p>
            <a:pPr eaLnBrk="1" hangingPunct="1"/>
            <a:r>
              <a:rPr lang="it-IT" dirty="0" err="1" smtClean="0"/>
              <a:t>adverbs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970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Constituency Tests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dirty="0" smtClean="0">
                <a:latin typeface="CMBX12" charset="0"/>
              </a:rPr>
              <a:t>Scissione: </a:t>
            </a:r>
            <a:r>
              <a:rPr lang="it-IT" sz="2800" dirty="0" smtClean="0">
                <a:latin typeface="CMR12" charset="0"/>
              </a:rPr>
              <a:t>una sequenza X in una frase F </a:t>
            </a:r>
            <a:r>
              <a:rPr lang="it-IT" sz="2800" dirty="0" err="1" smtClean="0">
                <a:latin typeface="CMR12" charset="0"/>
              </a:rPr>
              <a:t>e’</a:t>
            </a:r>
            <a:r>
              <a:rPr lang="it-IT" sz="2800" dirty="0" smtClean="0">
                <a:latin typeface="CMR12" charset="0"/>
              </a:rPr>
              <a:t> un costituente se si </a:t>
            </a:r>
            <a:r>
              <a:rPr lang="it-IT" sz="2800" dirty="0" err="1" smtClean="0">
                <a:latin typeface="CMR12" charset="0"/>
              </a:rPr>
              <a:t>puo’</a:t>
            </a:r>
            <a:r>
              <a:rPr lang="it-IT" sz="2800" dirty="0" smtClean="0">
                <a:latin typeface="CMR12" charset="0"/>
              </a:rPr>
              <a:t> dire: </a:t>
            </a:r>
            <a:r>
              <a:rPr lang="it-IT" sz="2800" dirty="0" err="1" smtClean="0">
                <a:latin typeface="CMTI12" charset="0"/>
              </a:rPr>
              <a:t>e’</a:t>
            </a:r>
            <a:r>
              <a:rPr lang="it-IT" sz="2800" dirty="0" smtClean="0">
                <a:latin typeface="CMTI12" charset="0"/>
              </a:rPr>
              <a:t> x che</a:t>
            </a:r>
            <a:r>
              <a:rPr lang="it-IT" sz="2800" dirty="0" smtClean="0">
                <a:latin typeface="CMR12" charset="0"/>
              </a:rPr>
              <a:t>.</a:t>
            </a:r>
          </a:p>
          <a:p>
            <a:pPr lvl="3" eaLnBrk="1" hangingPunct="1"/>
            <a:r>
              <a:rPr lang="it-IT" sz="1800" dirty="0" smtClean="0">
                <a:latin typeface="CMR12" charset="0"/>
              </a:rPr>
              <a:t>a. Maria mangia il panino con la mortadella.</a:t>
            </a:r>
          </a:p>
          <a:p>
            <a:pPr lvl="3" eaLnBrk="1" hangingPunct="1"/>
            <a:r>
              <a:rPr lang="it-IT" sz="1800" dirty="0" smtClean="0">
                <a:latin typeface="CMR12" charset="0"/>
              </a:rPr>
              <a:t>b. *E’ il panino con che maria mangia la mortadella.</a:t>
            </a:r>
          </a:p>
          <a:p>
            <a:pPr lvl="3" eaLnBrk="1" hangingPunct="1"/>
            <a:r>
              <a:rPr lang="it-IT" sz="1800" dirty="0" smtClean="0">
                <a:latin typeface="CMR12" charset="0"/>
              </a:rPr>
              <a:t>c. E’ con la mortadella che Maria mangia il panino.</a:t>
            </a:r>
          </a:p>
          <a:p>
            <a:pPr eaLnBrk="1" hangingPunct="1"/>
            <a:r>
              <a:rPr lang="it-IT" sz="2800" dirty="0" err="1" smtClean="0">
                <a:latin typeface="CMBX12" charset="0"/>
              </a:rPr>
              <a:t>Isolabilita’</a:t>
            </a:r>
            <a:r>
              <a:rPr lang="it-IT" sz="2800" dirty="0" smtClean="0">
                <a:latin typeface="CMBX12" charset="0"/>
              </a:rPr>
              <a:t>: </a:t>
            </a:r>
            <a:r>
              <a:rPr lang="it-IT" sz="2800" dirty="0" smtClean="0">
                <a:latin typeface="CMR12" charset="0"/>
              </a:rPr>
              <a:t>Una sequenza x in una frase F </a:t>
            </a:r>
            <a:r>
              <a:rPr lang="it-IT" sz="2800" dirty="0" err="1" smtClean="0">
                <a:latin typeface="CMR12" charset="0"/>
              </a:rPr>
              <a:t>e’</a:t>
            </a:r>
            <a:r>
              <a:rPr lang="it-IT" sz="2800" dirty="0" smtClean="0">
                <a:latin typeface="CMR12" charset="0"/>
              </a:rPr>
              <a:t> un costituente se si </a:t>
            </a:r>
            <a:r>
              <a:rPr lang="it-IT" sz="2800" dirty="0" err="1" smtClean="0">
                <a:latin typeface="CMR12" charset="0"/>
              </a:rPr>
              <a:t>puo’</a:t>
            </a:r>
            <a:r>
              <a:rPr lang="it-IT" sz="2800" dirty="0" smtClean="0">
                <a:latin typeface="CMR12" charset="0"/>
              </a:rPr>
              <a:t> enunciare in isolamento.</a:t>
            </a:r>
          </a:p>
          <a:p>
            <a:pPr lvl="3" eaLnBrk="1" hangingPunct="1"/>
            <a:r>
              <a:rPr lang="it-IT" sz="1800" dirty="0" smtClean="0">
                <a:latin typeface="CMR12" charset="0"/>
              </a:rPr>
              <a:t>Che cosa mangia maria? il panino/ il panino con la mortadella.</a:t>
            </a:r>
          </a:p>
          <a:p>
            <a:pPr lvl="3" eaLnBrk="1" hangingPunct="1"/>
            <a:r>
              <a:rPr lang="it-IT" sz="1800" dirty="0" smtClean="0">
                <a:latin typeface="CMR12" charset="0"/>
              </a:rPr>
              <a:t>Con che cosa </a:t>
            </a:r>
            <a:r>
              <a:rPr lang="it-IT" sz="1800" dirty="0" err="1" smtClean="0">
                <a:latin typeface="CMR12" charset="0"/>
              </a:rPr>
              <a:t>e’</a:t>
            </a:r>
            <a:r>
              <a:rPr lang="it-IT" sz="1800" dirty="0" smtClean="0">
                <a:latin typeface="CMR12" charset="0"/>
              </a:rPr>
              <a:t> il panino? con la mortadella.</a:t>
            </a:r>
          </a:p>
          <a:p>
            <a:pPr eaLnBrk="1" hangingPunct="1"/>
            <a:r>
              <a:rPr lang="it-IT" sz="2800" dirty="0" err="1" smtClean="0">
                <a:latin typeface="CMBX12" charset="0"/>
              </a:rPr>
              <a:t>Ininterrompibilita</a:t>
            </a:r>
            <a:r>
              <a:rPr lang="it-IT" sz="2800" dirty="0" smtClean="0">
                <a:latin typeface="CMBX12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8557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QUI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Classical Constituent Types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z="2800" i="1" smtClean="0"/>
              <a:t>Observations</a:t>
            </a:r>
            <a:endParaRPr 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Natural language has: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/>
              <a:t>nested constructions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it-IT" sz="1600" smtClean="0">
                <a:latin typeface="Arial" pitchFamily="34" charset="0"/>
              </a:rPr>
              <a:t>la mamma (che compra il gelato) ha un bambino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/>
              <a:t>self embedded constructions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it-IT" sz="1600" smtClean="0">
                <a:latin typeface="Arial" pitchFamily="34" charset="0"/>
              </a:rPr>
              <a:t>la mamma di (un bambino) ha un passeggino</a:t>
            </a:r>
            <a:endParaRPr lang="it-IT" sz="2400" smtClean="0"/>
          </a:p>
          <a:p>
            <a:pPr lvl="1" eaLnBrk="1" hangingPunct="1">
              <a:lnSpc>
                <a:spcPct val="90000"/>
              </a:lnSpc>
            </a:pPr>
            <a:r>
              <a:rPr lang="it-IT" sz="2400" smtClean="0"/>
              <a:t>multiple branching constructions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it-IT" sz="1600" smtClean="0">
                <a:latin typeface="Arial" pitchFamily="34" charset="0"/>
              </a:rPr>
              <a:t>(la mamma e il padre) hanno sonno</a:t>
            </a:r>
            <a:endParaRPr lang="it-IT" sz="2400" smtClean="0"/>
          </a:p>
          <a:p>
            <a:pPr lvl="1" eaLnBrk="1" hangingPunct="1">
              <a:lnSpc>
                <a:spcPct val="90000"/>
              </a:lnSpc>
            </a:pPr>
            <a:r>
              <a:rPr lang="it-IT" sz="2400" smtClean="0"/>
              <a:t>left-branching consturctions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400" smtClean="0"/>
              <a:t>right-branching constructions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it-IT" sz="1600" smtClean="0">
                <a:latin typeface="Arial" pitchFamily="34" charset="0"/>
              </a:rPr>
              <a:t>(la mamma (di (un bambino)))</a:t>
            </a:r>
          </a:p>
        </p:txBody>
      </p:sp>
    </p:spTree>
    <p:extLst>
      <p:ext uri="{BB962C8B-B14F-4D97-AF65-F5344CB8AC3E}">
        <p14:creationId xmlns:p14="http://schemas.microsoft.com/office/powerpoint/2010/main" val="3966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Linguistica Interna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Noam Chomsky, </a:t>
            </a:r>
            <a:r>
              <a:rPr lang="it-IT" dirty="0" err="1" smtClean="0"/>
              <a:t>Syntactic</a:t>
            </a:r>
            <a:r>
              <a:rPr lang="it-IT" dirty="0" smtClean="0"/>
              <a:t> </a:t>
            </a:r>
            <a:r>
              <a:rPr lang="it-IT" dirty="0" err="1" smtClean="0"/>
              <a:t>Structures</a:t>
            </a:r>
            <a:r>
              <a:rPr lang="it-IT" dirty="0" smtClean="0"/>
              <a:t>, 1957. </a:t>
            </a:r>
          </a:p>
          <a:p>
            <a:endParaRPr lang="it-IT" dirty="0" smtClean="0"/>
          </a:p>
          <a:p>
            <a:r>
              <a:rPr lang="it-IT" sz="2400" dirty="0" smtClean="0"/>
              <a:t>Linguistica interna: studio del linguaggio come capacità cognitiva dell’individuo. Oggetto dello studio è la dimensione psicologica e biologica del linguaggio. </a:t>
            </a:r>
          </a:p>
          <a:p>
            <a:endParaRPr lang="it-IT" sz="2400" dirty="0" smtClean="0"/>
          </a:p>
          <a:p>
            <a:r>
              <a:rPr lang="it-IT" sz="2400" dirty="0" smtClean="0"/>
              <a:t>Oggetti di studio sono -la lingua come conoscenza (lingua interna) -la “facoltà del linguaggio” (Saussure) o l’ “istinto del linguaggio” (Darwin). </a:t>
            </a:r>
          </a:p>
          <a:p>
            <a:r>
              <a:rPr lang="it-IT" sz="2400" dirty="0" smtClean="0"/>
              <a:t>La linguistica interna classica: lo studio del linguaggio come  “specchio della mente” nella filosofia razionalista. </a:t>
            </a:r>
          </a:p>
        </p:txBody>
      </p:sp>
    </p:spTree>
    <p:extLst>
      <p:ext uri="{BB962C8B-B14F-4D97-AF65-F5344CB8AC3E}">
        <p14:creationId xmlns:p14="http://schemas.microsoft.com/office/powerpoint/2010/main" val="13354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Classical Constituent Types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Noun Phrases (Sintagmi Nominali)</a:t>
            </a:r>
          </a:p>
          <a:p>
            <a:pPr algn="ctr" eaLnBrk="1" hangingPunct="1">
              <a:buFontTx/>
              <a:buNone/>
            </a:pPr>
            <a:r>
              <a:rPr lang="it-IT" sz="1600" smtClean="0">
                <a:latin typeface="Arial" pitchFamily="34" charset="0"/>
              </a:rPr>
              <a:t>(la mamma (di (tutti quei bambini)))</a:t>
            </a:r>
            <a:endParaRPr lang="it-IT" sz="2400" smtClean="0"/>
          </a:p>
          <a:p>
            <a:pPr eaLnBrk="1" hangingPunct="1"/>
            <a:r>
              <a:rPr lang="it-IT" sz="2800" smtClean="0"/>
              <a:t>Prepositioanl Phrases (Sintagmi Preposizionali)</a:t>
            </a:r>
          </a:p>
          <a:p>
            <a:pPr algn="ctr" eaLnBrk="1" hangingPunct="1">
              <a:buFontTx/>
              <a:buNone/>
            </a:pPr>
            <a:r>
              <a:rPr lang="it-IT" sz="1600" smtClean="0">
                <a:latin typeface="Arial" pitchFamily="34" charset="0"/>
              </a:rPr>
              <a:t>(di (tutti quei bambini))</a:t>
            </a:r>
            <a:endParaRPr lang="it-IT" sz="2400" smtClean="0"/>
          </a:p>
          <a:p>
            <a:pPr eaLnBrk="1" hangingPunct="1"/>
            <a:r>
              <a:rPr lang="it-IT" sz="2800" smtClean="0"/>
              <a:t>Verb Phrases (Sintagmi Verbali)</a:t>
            </a:r>
          </a:p>
          <a:p>
            <a:pPr lvl="1" algn="ctr" eaLnBrk="1" hangingPunct="1">
              <a:buFontTx/>
              <a:buNone/>
            </a:pPr>
            <a:r>
              <a:rPr lang="it-IT" sz="1600" smtClean="0">
                <a:latin typeface="Arial" pitchFamily="34" charset="0"/>
              </a:rPr>
              <a:t>la mamma che (compra il gelato) ha un bambino</a:t>
            </a:r>
          </a:p>
          <a:p>
            <a:pPr eaLnBrk="1" hangingPunct="1"/>
            <a:r>
              <a:rPr lang="it-IT" sz="2800" smtClean="0"/>
              <a:t>Adjectival Phrases (Sintagmi Aggettivali)</a:t>
            </a:r>
          </a:p>
          <a:p>
            <a:pPr lvl="1" algn="ctr" eaLnBrk="1" hangingPunct="1">
              <a:buFontTx/>
              <a:buNone/>
            </a:pPr>
            <a:r>
              <a:rPr lang="it-IT" sz="1600" smtClean="0">
                <a:latin typeface="Arial" pitchFamily="34" charset="0"/>
              </a:rPr>
              <a:t>lo strumento (utile a rivoltare la terra) è esposto al museo</a:t>
            </a:r>
            <a:endParaRPr lang="it-IT" sz="2400" smtClean="0"/>
          </a:p>
          <a:p>
            <a:pPr eaLnBrk="1" hangingPunct="1"/>
            <a:r>
              <a:rPr lang="it-IT" sz="2800" smtClean="0"/>
              <a:t>Sentences (Frasi)</a:t>
            </a:r>
          </a:p>
          <a:p>
            <a:pPr lvl="1" algn="ctr" eaLnBrk="1" hangingPunct="1">
              <a:buFontTx/>
              <a:buNone/>
            </a:pPr>
            <a:r>
              <a:rPr lang="it-IT" sz="1600" smtClean="0">
                <a:latin typeface="Arial" pitchFamily="34" charset="0"/>
              </a:rPr>
              <a:t>(la mamma (che compra il gelato) ha un bambino)</a:t>
            </a:r>
          </a:p>
          <a:p>
            <a:pPr eaLnBrk="1" hangingPunct="1">
              <a:buFontTx/>
              <a:buNone/>
            </a:pPr>
            <a:endParaRPr lang="it-IT" sz="2800" smtClean="0"/>
          </a:p>
        </p:txBody>
      </p:sp>
    </p:spTree>
    <p:extLst>
      <p:ext uri="{BB962C8B-B14F-4D97-AF65-F5344CB8AC3E}">
        <p14:creationId xmlns:p14="http://schemas.microsoft.com/office/powerpoint/2010/main" val="42353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Figure Retoriche</a:t>
            </a:r>
          </a:p>
        </p:txBody>
      </p:sp>
      <p:sp>
        <p:nvSpPr>
          <p:cNvPr id="481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http://letteraturaitaliana.over-blog.com/article-elementi-di-retorica-4-le-figure-semantiche-96751984.html</a:t>
            </a:r>
          </a:p>
        </p:txBody>
      </p:sp>
      <p:sp>
        <p:nvSpPr>
          <p:cNvPr id="48132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20886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Fenomeni del Linguaggio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it-IT" u="sng" dirty="0" smtClean="0"/>
              <a:t>Metafora</a:t>
            </a:r>
            <a:r>
              <a:rPr lang="it-IT" dirty="0" smtClean="0"/>
              <a:t> </a:t>
            </a:r>
            <a:r>
              <a:rPr lang="it-IT" sz="2000" b="1" dirty="0" smtClean="0"/>
              <a:t>similitudine abbreviata</a:t>
            </a:r>
            <a:r>
              <a:rPr lang="it-IT" sz="2000" dirty="0" smtClean="0"/>
              <a:t>, è una </a:t>
            </a:r>
            <a:r>
              <a:rPr lang="it-IT" sz="2000" b="1" dirty="0" smtClean="0"/>
              <a:t>similitudine “senza il come”</a:t>
            </a:r>
            <a:r>
              <a:rPr lang="it-IT" sz="2000" dirty="0" smtClean="0"/>
              <a:t> o altre forme avverbiali. Essa presenta anche l'</a:t>
            </a:r>
            <a:r>
              <a:rPr lang="it-IT" sz="2000" b="1" dirty="0" smtClean="0"/>
              <a:t>omissione della caratteristica in comune</a:t>
            </a:r>
            <a:r>
              <a:rPr lang="it-IT" sz="2000" dirty="0" smtClean="0"/>
              <a:t> tra i due termini. </a:t>
            </a:r>
          </a:p>
          <a:p>
            <a:pPr lvl="1" eaLnBrk="1" hangingPunct="1">
              <a:defRPr/>
            </a:pPr>
            <a:endParaRPr lang="it-IT" sz="1600" dirty="0" smtClean="0"/>
          </a:p>
          <a:p>
            <a:pPr lvl="1" eaLnBrk="1" hangingPunct="1">
              <a:defRPr/>
            </a:pPr>
            <a:endParaRPr lang="it-IT" sz="1600" dirty="0" smtClean="0"/>
          </a:p>
          <a:p>
            <a:pPr lvl="1" eaLnBrk="1" hangingPunct="1">
              <a:defRPr/>
            </a:pPr>
            <a:r>
              <a:rPr lang="it-IT" sz="1600" dirty="0" smtClean="0"/>
              <a:t>Ipotizzando un'evoluzione dalla similitudine alla metafora: </a:t>
            </a:r>
          </a:p>
          <a:p>
            <a:pPr lvl="1" eaLnBrk="1" hangingPunct="1">
              <a:defRPr/>
            </a:pPr>
            <a:r>
              <a:rPr lang="it-IT" sz="1600" i="1" dirty="0" smtClean="0"/>
              <a:t>Mi perdo nei tuoi occhi</a:t>
            </a:r>
            <a:r>
              <a:rPr lang="it-IT" sz="1600" dirty="0" smtClean="0"/>
              <a:t> (primo termine di paragone) </a:t>
            </a:r>
            <a:r>
              <a:rPr lang="it-IT" sz="1600" i="1" dirty="0" smtClean="0"/>
              <a:t>azzurri</a:t>
            </a:r>
            <a:r>
              <a:rPr lang="it-IT" sz="1600" dirty="0" smtClean="0"/>
              <a:t> (elemento in comune tra i due termini) </a:t>
            </a:r>
            <a:r>
              <a:rPr lang="it-IT" sz="1600" i="1" dirty="0" smtClean="0"/>
              <a:t>come il mare</a:t>
            </a:r>
            <a:r>
              <a:rPr lang="it-IT" sz="1600" dirty="0" smtClean="0"/>
              <a:t> (secondo termine di paragone). = similitudine </a:t>
            </a:r>
          </a:p>
          <a:p>
            <a:pPr lvl="1" eaLnBrk="1" hangingPunct="1">
              <a:defRPr/>
            </a:pPr>
            <a:r>
              <a:rPr lang="it-IT" sz="1600" i="1" dirty="0" smtClean="0"/>
              <a:t>Mi perdo nei tuoi occhi di mare. </a:t>
            </a:r>
            <a:r>
              <a:rPr lang="it-IT" sz="1600" dirty="0" smtClean="0"/>
              <a:t>= metafora 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49156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95000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it-IT" sz="1800" dirty="0" smtClean="0"/>
              <a:t>Esempi tratti dal quotidiano: </a:t>
            </a:r>
          </a:p>
          <a:p>
            <a:pPr eaLnBrk="1" hangingPunct="1">
              <a:defRPr/>
            </a:pPr>
            <a:r>
              <a:rPr lang="it-IT" sz="1800" dirty="0" smtClean="0"/>
              <a:t>metafore nominali (riguardanti nomi): </a:t>
            </a:r>
            <a:r>
              <a:rPr lang="it-IT" sz="1800" i="1" dirty="0" smtClean="0"/>
              <a:t>Luca è un leone;</a:t>
            </a:r>
            <a:r>
              <a:rPr lang="it-IT" sz="1800" dirty="0" smtClean="0"/>
              <a:t> </a:t>
            </a:r>
            <a:r>
              <a:rPr lang="it-IT" sz="1800" i="1" dirty="0" smtClean="0"/>
              <a:t>mani di pastafrolla; lui è la pecora nera del gruppo; un gomitolo di strade; quell'uomo è un blocco di ghiaccio; l'Amazzonia è il polmone del mondo; ho il cuore in gola; è una stella del cinema; un sacco di baci;</a:t>
            </a:r>
            <a:r>
              <a:rPr lang="it-IT" sz="1800" dirty="0" smtClean="0"/>
              <a:t> </a:t>
            </a:r>
          </a:p>
          <a:p>
            <a:pPr eaLnBrk="1" hangingPunct="1">
              <a:defRPr/>
            </a:pPr>
            <a:r>
              <a:rPr lang="it-IT" sz="1800" dirty="0" smtClean="0"/>
              <a:t>metafore verbali (attuate attraverso un verbo): </a:t>
            </a:r>
            <a:r>
              <a:rPr lang="it-IT" sz="1800" i="1" dirty="0" smtClean="0"/>
              <a:t>il tempo vola; sono piovute proteste; ingannare l'attesa; mangiare di baci; bruciare il tempo;</a:t>
            </a:r>
            <a:r>
              <a:rPr lang="it-IT" sz="1800" dirty="0" smtClean="0"/>
              <a:t> </a:t>
            </a:r>
          </a:p>
          <a:p>
            <a:pPr eaLnBrk="1" hangingPunct="1">
              <a:defRPr/>
            </a:pPr>
            <a:r>
              <a:rPr lang="it-IT" sz="1800" dirty="0" smtClean="0"/>
              <a:t>metafore enunciative (l'intero enunciato o espressione deve essere inteso in senso metaforico): </a:t>
            </a:r>
            <a:r>
              <a:rPr lang="it-IT" sz="1800" i="1" dirty="0" smtClean="0"/>
              <a:t>bisogna lavare i panni sporchi in casa; un discorso senza capo né coda; fare di tutte le erbe un fascio;</a:t>
            </a:r>
            <a:r>
              <a:rPr lang="it-IT" sz="1800" dirty="0" smtClean="0"/>
              <a:t> </a:t>
            </a:r>
          </a:p>
          <a:p>
            <a:pPr eaLnBrk="1" hangingPunct="1">
              <a:defRPr/>
            </a:pPr>
            <a:r>
              <a:rPr lang="it-IT" sz="1800" dirty="0" smtClean="0"/>
              <a:t>metafore 'morte' o catacresi (entrate nell'uso comune al punto da non essere </a:t>
            </a:r>
            <a:r>
              <a:rPr lang="it-IT" sz="1800" dirty="0" err="1" smtClean="0"/>
              <a:t>piu'</a:t>
            </a:r>
            <a:r>
              <a:rPr lang="it-IT" sz="1800" dirty="0" smtClean="0"/>
              <a:t> riconosciute come metafore): </a:t>
            </a:r>
            <a:r>
              <a:rPr lang="it-IT" sz="1800" i="1" dirty="0" smtClean="0"/>
              <a:t>il</a:t>
            </a:r>
            <a:r>
              <a:rPr lang="it-IT" sz="1800" dirty="0" smtClean="0"/>
              <a:t> </a:t>
            </a:r>
            <a:r>
              <a:rPr lang="it-IT" sz="1800" i="1" dirty="0" smtClean="0"/>
              <a:t>collo della bottiglia; i denti della sega; una lingua di fuoco; il piede del tavolo.</a:t>
            </a:r>
            <a:r>
              <a:rPr lang="it-IT" sz="1800" dirty="0" smtClean="0"/>
              <a:t> </a:t>
            </a:r>
          </a:p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50180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31753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Fenomeni del Linguaggio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u="sng" dirty="0" smtClean="0"/>
              <a:t>Metonimia</a:t>
            </a:r>
            <a:r>
              <a:rPr lang="it-IT" dirty="0" smtClean="0"/>
              <a:t>: </a:t>
            </a:r>
            <a:r>
              <a:rPr lang="it-IT" b="1" dirty="0" smtClean="0"/>
              <a:t>utilizzare un termine che ha un legame logico col termine sostituito</a:t>
            </a:r>
            <a:r>
              <a:rPr lang="it-IT" dirty="0" smtClean="0"/>
              <a:t>. </a:t>
            </a:r>
          </a:p>
          <a:p>
            <a:pPr eaLnBrk="1" hangingPunct="1">
              <a:defRPr/>
            </a:pPr>
            <a:r>
              <a:rPr lang="it-IT" dirty="0" smtClean="0"/>
              <a:t>Esempi: </a:t>
            </a:r>
          </a:p>
          <a:p>
            <a:pPr lvl="1" eaLnBrk="1" hangingPunct="1">
              <a:defRPr/>
            </a:pPr>
            <a:r>
              <a:rPr lang="it-IT" sz="1400" dirty="0" smtClean="0"/>
              <a:t>l'autore per l'opera: </a:t>
            </a:r>
            <a:r>
              <a:rPr lang="it-IT" sz="1400" i="1" dirty="0" smtClean="0"/>
              <a:t>ascolto Mozart</a:t>
            </a:r>
            <a:r>
              <a:rPr lang="it-IT" sz="1400" dirty="0" smtClean="0"/>
              <a:t> </a:t>
            </a:r>
          </a:p>
          <a:p>
            <a:pPr lvl="1" eaLnBrk="1" hangingPunct="1">
              <a:defRPr/>
            </a:pPr>
            <a:r>
              <a:rPr lang="it-IT" sz="1400" dirty="0" smtClean="0"/>
              <a:t>il produttore per il prodotto: </a:t>
            </a:r>
            <a:r>
              <a:rPr lang="it-IT" sz="1400" i="1" dirty="0" smtClean="0"/>
              <a:t>veste Armani</a:t>
            </a:r>
            <a:r>
              <a:rPr lang="it-IT" sz="1400" dirty="0" smtClean="0"/>
              <a:t> </a:t>
            </a:r>
          </a:p>
          <a:p>
            <a:pPr lvl="1" eaLnBrk="1" hangingPunct="1">
              <a:defRPr/>
            </a:pPr>
            <a:r>
              <a:rPr lang="it-IT" sz="1400" dirty="0" smtClean="0"/>
              <a:t>la marca per il prodotto: </a:t>
            </a:r>
            <a:r>
              <a:rPr lang="it-IT" sz="1400" i="1" dirty="0" smtClean="0"/>
              <a:t>un Rolex</a:t>
            </a:r>
            <a:r>
              <a:rPr lang="it-IT" sz="1400" dirty="0" smtClean="0"/>
              <a:t> </a:t>
            </a:r>
          </a:p>
          <a:p>
            <a:pPr lvl="1" eaLnBrk="1" hangingPunct="1">
              <a:defRPr/>
            </a:pPr>
            <a:r>
              <a:rPr lang="it-IT" sz="1400" dirty="0" smtClean="0"/>
              <a:t>il proprietario per la cosa posseduta: </a:t>
            </a:r>
            <a:r>
              <a:rPr lang="it-IT" sz="1400" i="1" dirty="0" smtClean="0"/>
              <a:t>Luca va a 150 all'ora</a:t>
            </a:r>
            <a:r>
              <a:rPr lang="it-IT" sz="1400" dirty="0" smtClean="0"/>
              <a:t> </a:t>
            </a:r>
          </a:p>
          <a:p>
            <a:pPr lvl="1" eaLnBrk="1" hangingPunct="1">
              <a:defRPr/>
            </a:pPr>
            <a:r>
              <a:rPr lang="it-IT" sz="1400" dirty="0" smtClean="0"/>
              <a:t>il contenente per il contenuto: </a:t>
            </a:r>
            <a:r>
              <a:rPr lang="it-IT" sz="1400" i="1" dirty="0" smtClean="0"/>
              <a:t>bere un bicchiere</a:t>
            </a:r>
            <a:r>
              <a:rPr lang="it-IT" sz="1400" dirty="0" smtClean="0"/>
              <a:t> </a:t>
            </a:r>
          </a:p>
          <a:p>
            <a:pPr lvl="1" eaLnBrk="1" hangingPunct="1">
              <a:defRPr/>
            </a:pPr>
            <a:r>
              <a:rPr lang="it-IT" sz="1400" dirty="0" smtClean="0"/>
              <a:t>lo strumento per chi lo adopera: </a:t>
            </a:r>
            <a:r>
              <a:rPr lang="it-IT" sz="1400" i="1" dirty="0" smtClean="0"/>
              <a:t>quel giovane è un ottimo pennello</a:t>
            </a:r>
            <a:r>
              <a:rPr lang="it-IT" sz="1400" dirty="0" smtClean="0"/>
              <a:t> </a:t>
            </a:r>
          </a:p>
          <a:p>
            <a:pPr lvl="1" eaLnBrk="1" hangingPunct="1">
              <a:defRPr/>
            </a:pPr>
            <a:r>
              <a:rPr lang="it-IT" sz="1400" dirty="0" smtClean="0"/>
              <a:t>una qualità fisica per una qualità morale: </a:t>
            </a:r>
            <a:r>
              <a:rPr lang="it-IT" sz="1400" i="1" dirty="0" smtClean="0"/>
              <a:t>buon sangue non mente; un uomo senza cuore; una </a:t>
            </a:r>
            <a:r>
              <a:rPr lang="it-IT" sz="1400" i="1" dirty="0" smtClean="0"/>
              <a:t>persona senza </a:t>
            </a:r>
            <a:r>
              <a:rPr lang="it-IT" sz="1400" i="1" dirty="0" smtClean="0"/>
              <a:t>cervello; ha del fegato</a:t>
            </a:r>
            <a:r>
              <a:rPr lang="it-IT" sz="1400" dirty="0" smtClean="0"/>
              <a:t> </a:t>
            </a:r>
          </a:p>
          <a:p>
            <a:pPr lvl="1" eaLnBrk="1" hangingPunct="1">
              <a:defRPr/>
            </a:pPr>
            <a:r>
              <a:rPr lang="it-IT" sz="2000" dirty="0" smtClean="0"/>
              <a:t>il luogo per i suoi abitanti: </a:t>
            </a:r>
            <a:r>
              <a:rPr lang="it-IT" sz="2000" i="1" dirty="0" smtClean="0"/>
              <a:t>la tragedia della Bosnia</a:t>
            </a:r>
            <a:r>
              <a:rPr lang="it-IT" sz="2000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it-IT" dirty="0" smtClean="0"/>
          </a:p>
        </p:txBody>
      </p:sp>
      <p:sp>
        <p:nvSpPr>
          <p:cNvPr id="51204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42038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Fenomeni del Linguaggio</a:t>
            </a:r>
          </a:p>
        </p:txBody>
      </p:sp>
      <p:sp>
        <p:nvSpPr>
          <p:cNvPr id="5222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it-IT" smtClean="0"/>
              <a:t>(Teoria dei Qualia)</a:t>
            </a:r>
          </a:p>
          <a:p>
            <a:pPr marL="0" indent="0" eaLnBrk="1" hangingPunct="1">
              <a:buFontTx/>
              <a:buNone/>
            </a:pPr>
            <a:endParaRPr lang="it-IT" smtClean="0"/>
          </a:p>
        </p:txBody>
      </p:sp>
      <p:sp>
        <p:nvSpPr>
          <p:cNvPr id="52228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12925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Fenomeni del Linguaggio</a:t>
            </a:r>
          </a:p>
        </p:txBody>
      </p:sp>
      <p:sp>
        <p:nvSpPr>
          <p:cNvPr id="5325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it-IT" dirty="0" smtClean="0"/>
              <a:t>Mutamento del significato in funzione dell’ordine</a:t>
            </a:r>
          </a:p>
          <a:p>
            <a:pPr eaLnBrk="1" hangingPunct="1"/>
            <a:r>
              <a:rPr lang="it-IT" dirty="0" smtClean="0"/>
              <a:t>Esempio: Pennello </a:t>
            </a:r>
            <a:r>
              <a:rPr lang="it-IT" dirty="0"/>
              <a:t>grande o grande pennello</a:t>
            </a:r>
          </a:p>
          <a:p>
            <a:pPr marL="0" indent="0" eaLnBrk="1" hangingPunct="1">
              <a:buNone/>
            </a:pPr>
            <a:endParaRPr lang="it-IT" dirty="0" smtClean="0"/>
          </a:p>
          <a:p>
            <a:pPr eaLnBrk="1" hangingPunct="1"/>
            <a:r>
              <a:rPr lang="it-IT" dirty="0" smtClean="0"/>
              <a:t>Ordine degli aggettivi</a:t>
            </a:r>
          </a:p>
          <a:p>
            <a:pPr eaLnBrk="1" hangingPunct="1"/>
            <a:endParaRPr lang="it-IT" dirty="0"/>
          </a:p>
        </p:txBody>
      </p:sp>
      <p:sp>
        <p:nvSpPr>
          <p:cNvPr id="53252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21708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Flexible Order (FO)</a:t>
            </a:r>
          </a:p>
          <a:p>
            <a:pPr lvl="1"/>
            <a:r>
              <a:rPr lang="en-US" dirty="0"/>
              <a:t>phrases where both orders, </a:t>
            </a:r>
            <a:r>
              <a:rPr lang="en-US" dirty="0" err="1"/>
              <a:t>AxAyN</a:t>
            </a:r>
            <a:r>
              <a:rPr lang="en-US" dirty="0"/>
              <a:t> and </a:t>
            </a:r>
            <a:r>
              <a:rPr lang="en-US" dirty="0" err="1"/>
              <a:t>AyAxN</a:t>
            </a:r>
            <a:r>
              <a:rPr lang="en-US" dirty="0"/>
              <a:t>, are frequently attested</a:t>
            </a:r>
          </a:p>
          <a:p>
            <a:pPr lvl="2"/>
            <a:r>
              <a:rPr lang="en-US" dirty="0"/>
              <a:t>estimated total population total estimated population</a:t>
            </a:r>
          </a:p>
          <a:p>
            <a:pPr lvl="2"/>
            <a:r>
              <a:rPr lang="en-US" dirty="0"/>
              <a:t>overall good health good overall </a:t>
            </a:r>
            <a:r>
              <a:rPr lang="en-US" dirty="0" smtClean="0"/>
              <a:t>health</a:t>
            </a:r>
          </a:p>
          <a:p>
            <a:pPr marL="0" indent="0">
              <a:buNone/>
            </a:pPr>
            <a:r>
              <a:rPr lang="en-US" dirty="0"/>
              <a:t>Rigid Order (RO)</a:t>
            </a:r>
          </a:p>
          <a:p>
            <a:pPr lvl="1"/>
            <a:r>
              <a:rPr lang="en-US" dirty="0"/>
              <a:t>phrases with one order, </a:t>
            </a:r>
            <a:r>
              <a:rPr lang="en-US" dirty="0" err="1"/>
              <a:t>AxAyN</a:t>
            </a:r>
            <a:r>
              <a:rPr lang="en-US" dirty="0"/>
              <a:t>, frequently attested, and </a:t>
            </a:r>
            <a:r>
              <a:rPr lang="en-US" dirty="0" err="1"/>
              <a:t>AyAxN</a:t>
            </a:r>
            <a:r>
              <a:rPr lang="en-US" dirty="0"/>
              <a:t> is unattested.</a:t>
            </a:r>
          </a:p>
          <a:p>
            <a:pPr lvl="2"/>
            <a:r>
              <a:rPr lang="en-US" dirty="0"/>
              <a:t>ancient human remains </a:t>
            </a:r>
            <a:r>
              <a:rPr lang="en-US" dirty="0" smtClean="0"/>
              <a:t> (*)human </a:t>
            </a:r>
            <a:r>
              <a:rPr lang="en-US" dirty="0"/>
              <a:t>ancient remains</a:t>
            </a:r>
          </a:p>
          <a:p>
            <a:pPr lvl="2"/>
            <a:r>
              <a:rPr lang="en-US" dirty="0"/>
              <a:t>fine young musician </a:t>
            </a:r>
            <a:r>
              <a:rPr lang="en-US" dirty="0" smtClean="0"/>
              <a:t>(*)young </a:t>
            </a:r>
            <a:r>
              <a:rPr lang="en-US" dirty="0"/>
              <a:t>fine </a:t>
            </a:r>
            <a:r>
              <a:rPr lang="en-US" dirty="0" smtClean="0"/>
              <a:t>musician</a:t>
            </a:r>
          </a:p>
          <a:p>
            <a:pPr lvl="2"/>
            <a:endParaRPr lang="it-IT" dirty="0"/>
          </a:p>
          <a:p>
            <a:pPr marL="1371600" lvl="3" indent="0" algn="r">
              <a:buNone/>
            </a:pPr>
            <a:r>
              <a:rPr lang="it-IT" dirty="0" smtClean="0"/>
              <a:t>(from Eva Maria Vecchi)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8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Where Syntax stops and Semantics plays the major role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it-IT" smtClean="0"/>
          </a:p>
          <a:p>
            <a:pPr eaLnBrk="1" hangingPunct="1">
              <a:buFontTx/>
              <a:buNone/>
            </a:pPr>
            <a:endParaRPr lang="it-IT" smtClean="0"/>
          </a:p>
          <a:p>
            <a:pPr algn="ctr" eaLnBrk="1" hangingPunct="1">
              <a:buFontTx/>
              <a:buNone/>
            </a:pPr>
            <a:r>
              <a:rPr lang="it-IT" smtClean="0"/>
              <a:t>Luigina ha chiesto in prestito la borsetta di pelle di nonna.</a:t>
            </a:r>
          </a:p>
        </p:txBody>
      </p:sp>
    </p:spTree>
    <p:extLst>
      <p:ext uri="{BB962C8B-B14F-4D97-AF65-F5344CB8AC3E}">
        <p14:creationId xmlns:p14="http://schemas.microsoft.com/office/powerpoint/2010/main" val="3271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Linguistica Esterna vs. Interna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b="1" i="1" dirty="0" smtClean="0"/>
          </a:p>
          <a:p>
            <a:pPr eaLnBrk="1" hangingPunct="1">
              <a:defRPr/>
            </a:pPr>
            <a:r>
              <a:rPr lang="fr-FR" b="1" i="1" dirty="0" smtClean="0"/>
              <a:t>langue vs. parole </a:t>
            </a:r>
            <a:r>
              <a:rPr lang="fr-FR" dirty="0" smtClean="0"/>
              <a:t>(Ferdinand de Saussure)</a:t>
            </a:r>
          </a:p>
          <a:p>
            <a:pPr lvl="1" eaLnBrk="1" hangingPunct="1">
              <a:defRPr/>
            </a:pPr>
            <a:r>
              <a:rPr lang="it-IT" i="1" dirty="0" smtClean="0">
                <a:ea typeface="+mn-ea"/>
                <a:cs typeface="+mn-cs"/>
              </a:rPr>
              <a:t>Langue </a:t>
            </a:r>
            <a:r>
              <a:rPr lang="it-IT" dirty="0" smtClean="0">
                <a:ea typeface="+mn-ea"/>
                <a:cs typeface="+mn-cs"/>
              </a:rPr>
              <a:t>sistema di riferimento collettivo, potenzialità</a:t>
            </a:r>
          </a:p>
          <a:p>
            <a:pPr lvl="1" eaLnBrk="1" hangingPunct="1">
              <a:defRPr/>
            </a:pPr>
            <a:r>
              <a:rPr lang="it-IT" i="1" dirty="0" smtClean="0">
                <a:ea typeface="+mn-ea"/>
                <a:cs typeface="+mn-cs"/>
              </a:rPr>
              <a:t>Parole </a:t>
            </a:r>
            <a:r>
              <a:rPr lang="it-IT" dirty="0" smtClean="0">
                <a:ea typeface="+mn-ea"/>
                <a:cs typeface="+mn-cs"/>
              </a:rPr>
              <a:t>realizzazione, attuazione individuale</a:t>
            </a:r>
          </a:p>
          <a:p>
            <a:pPr eaLnBrk="1" hangingPunct="1">
              <a:defRPr/>
            </a:pPr>
            <a:r>
              <a:rPr lang="it-IT" b="1" dirty="0" smtClean="0"/>
              <a:t>competenza </a:t>
            </a:r>
            <a:r>
              <a:rPr lang="it-IT" b="1" i="1" dirty="0" smtClean="0"/>
              <a:t>vs. </a:t>
            </a:r>
            <a:r>
              <a:rPr lang="it-IT" b="1" dirty="0" smtClean="0"/>
              <a:t>esecuzione </a:t>
            </a:r>
            <a:r>
              <a:rPr lang="it-IT" dirty="0" smtClean="0"/>
              <a:t>(Noam Chomsky)</a:t>
            </a:r>
          </a:p>
          <a:p>
            <a:pPr lvl="1" eaLnBrk="1" hangingPunct="1">
              <a:defRPr/>
            </a:pPr>
            <a:r>
              <a:rPr lang="it-IT" i="1" dirty="0" smtClean="0">
                <a:ea typeface="+mn-ea"/>
                <a:cs typeface="+mn-cs"/>
              </a:rPr>
              <a:t>Competenza (</a:t>
            </a:r>
            <a:r>
              <a:rPr lang="it-IT" i="1" dirty="0" err="1" smtClean="0">
                <a:ea typeface="+mn-ea"/>
                <a:cs typeface="+mn-cs"/>
              </a:rPr>
              <a:t>competence</a:t>
            </a:r>
            <a:r>
              <a:rPr lang="it-IT" i="1" dirty="0">
                <a:ea typeface="+mn-ea"/>
                <a:cs typeface="+mn-cs"/>
              </a:rPr>
              <a:t>)</a:t>
            </a:r>
            <a:r>
              <a:rPr lang="it-IT" i="1" dirty="0" smtClean="0">
                <a:ea typeface="+mn-ea"/>
                <a:cs typeface="+mn-cs"/>
              </a:rPr>
              <a:t> </a:t>
            </a:r>
            <a:r>
              <a:rPr lang="it-IT" dirty="0" smtClean="0">
                <a:ea typeface="+mn-ea"/>
                <a:cs typeface="+mn-cs"/>
              </a:rPr>
              <a:t>Ciò che l’individuo “sa” del </a:t>
            </a:r>
          </a:p>
          <a:p>
            <a:pPr lvl="1" eaLnBrk="1" hangingPunct="1">
              <a:defRPr/>
            </a:pPr>
            <a:r>
              <a:rPr lang="it-IT" i="1" dirty="0" smtClean="0">
                <a:ea typeface="+mn-ea"/>
                <a:cs typeface="+mn-cs"/>
              </a:rPr>
              <a:t>Esecuzione (performance) </a:t>
            </a:r>
            <a:r>
              <a:rPr lang="it-IT" dirty="0" smtClean="0">
                <a:ea typeface="+mn-ea"/>
                <a:cs typeface="+mn-cs"/>
              </a:rPr>
              <a:t>Ciò che l’individuo “fa”</a:t>
            </a:r>
            <a:endParaRPr lang="it-IT" dirty="0" smtClean="0"/>
          </a:p>
        </p:txBody>
      </p:sp>
      <p:sp>
        <p:nvSpPr>
          <p:cNvPr id="6148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7997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Where Syntax stops and Semantics plays the major role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z="2800" dirty="0" smtClean="0"/>
          </a:p>
          <a:p>
            <a:pPr eaLnBrk="1" hangingPunct="1"/>
            <a:r>
              <a:rPr lang="it-IT" sz="2800" dirty="0" err="1" smtClean="0"/>
              <a:t>syntax</a:t>
            </a:r>
            <a:r>
              <a:rPr lang="it-IT" sz="2800" dirty="0" smtClean="0"/>
              <a:t> </a:t>
            </a:r>
            <a:r>
              <a:rPr lang="it-IT" sz="2800" dirty="0" err="1" smtClean="0"/>
              <a:t>should</a:t>
            </a:r>
            <a:r>
              <a:rPr lang="it-IT" sz="2800" dirty="0" smtClean="0"/>
              <a:t> propose </a:t>
            </a:r>
            <a:r>
              <a:rPr lang="it-IT" sz="2800" dirty="0" err="1" smtClean="0"/>
              <a:t>all</a:t>
            </a:r>
            <a:r>
              <a:rPr lang="it-IT" sz="2800" dirty="0" smtClean="0"/>
              <a:t> the </a:t>
            </a:r>
            <a:r>
              <a:rPr lang="it-IT" sz="2800" i="1" dirty="0" smtClean="0"/>
              <a:t>“</a:t>
            </a:r>
            <a:r>
              <a:rPr lang="it-IT" sz="2800" i="1" dirty="0" err="1" smtClean="0"/>
              <a:t>plausible</a:t>
            </a:r>
            <a:r>
              <a:rPr lang="it-IT" sz="2800" i="1" dirty="0" smtClean="0"/>
              <a:t>” </a:t>
            </a:r>
            <a:r>
              <a:rPr lang="it-IT" sz="2800" dirty="0" err="1" smtClean="0"/>
              <a:t>interpretations</a:t>
            </a:r>
            <a:r>
              <a:rPr lang="it-IT" sz="2800" dirty="0" smtClean="0"/>
              <a:t>, i.e. </a:t>
            </a:r>
            <a:r>
              <a:rPr lang="it-IT" sz="2800" dirty="0" err="1" smtClean="0"/>
              <a:t>interpretations</a:t>
            </a:r>
            <a:r>
              <a:rPr lang="it-IT" sz="2800" dirty="0" smtClean="0"/>
              <a:t> </a:t>
            </a:r>
            <a:r>
              <a:rPr lang="it-IT" sz="2800" dirty="0" err="1" smtClean="0"/>
              <a:t>that</a:t>
            </a:r>
            <a:r>
              <a:rPr lang="it-IT" sz="2800" dirty="0" smtClean="0"/>
              <a:t> </a:t>
            </a:r>
            <a:r>
              <a:rPr lang="it-IT" sz="2800" dirty="0" err="1" smtClean="0"/>
              <a:t>may</a:t>
            </a:r>
            <a:r>
              <a:rPr lang="it-IT" sz="2800" dirty="0" smtClean="0"/>
              <a:t> </a:t>
            </a:r>
            <a:r>
              <a:rPr lang="it-IT" sz="2800" dirty="0" err="1" smtClean="0"/>
              <a:t>have</a:t>
            </a:r>
            <a:r>
              <a:rPr lang="it-IT" sz="2800" dirty="0" smtClean="0"/>
              <a:t> a world </a:t>
            </a:r>
            <a:r>
              <a:rPr lang="it-IT" sz="2800" dirty="0" err="1" smtClean="0"/>
              <a:t>making</a:t>
            </a:r>
            <a:r>
              <a:rPr lang="it-IT" sz="2800" dirty="0" smtClean="0"/>
              <a:t> </a:t>
            </a:r>
            <a:r>
              <a:rPr lang="it-IT" sz="2800" dirty="0" err="1" smtClean="0"/>
              <a:t>them</a:t>
            </a:r>
            <a:r>
              <a:rPr lang="it-IT" sz="2800" dirty="0" smtClean="0"/>
              <a:t> </a:t>
            </a:r>
            <a:r>
              <a:rPr lang="it-IT" sz="2800" i="1" dirty="0" smtClean="0"/>
              <a:t>“</a:t>
            </a:r>
            <a:r>
              <a:rPr lang="it-IT" sz="2800" i="1" dirty="0" err="1" smtClean="0"/>
              <a:t>realistic</a:t>
            </a:r>
            <a:r>
              <a:rPr lang="it-IT" sz="2800" i="1" dirty="0" smtClean="0"/>
              <a:t>”</a:t>
            </a:r>
          </a:p>
          <a:p>
            <a:pPr eaLnBrk="1" hangingPunct="1"/>
            <a:r>
              <a:rPr lang="it-IT" sz="2800" dirty="0" err="1" smtClean="0"/>
              <a:t>semantics</a:t>
            </a:r>
            <a:r>
              <a:rPr lang="it-IT" sz="2800" dirty="0" smtClean="0"/>
              <a:t> </a:t>
            </a:r>
            <a:r>
              <a:rPr lang="it-IT" sz="2800" dirty="0" err="1" smtClean="0"/>
              <a:t>interpretation</a:t>
            </a:r>
            <a:r>
              <a:rPr lang="it-IT" sz="2800" dirty="0" smtClean="0"/>
              <a:t> </a:t>
            </a:r>
            <a:r>
              <a:rPr lang="it-IT" sz="2800" dirty="0" err="1" smtClean="0"/>
              <a:t>should</a:t>
            </a:r>
            <a:r>
              <a:rPr lang="it-IT" sz="2800" dirty="0" smtClean="0"/>
              <a:t> </a:t>
            </a:r>
            <a:r>
              <a:rPr lang="it-IT" sz="2800" dirty="0" err="1" smtClean="0"/>
              <a:t>choose</a:t>
            </a:r>
            <a:r>
              <a:rPr lang="it-IT" sz="2800" dirty="0" smtClean="0"/>
              <a:t> the </a:t>
            </a:r>
            <a:r>
              <a:rPr lang="it-IT" sz="2800" i="1" dirty="0" smtClean="0"/>
              <a:t>“</a:t>
            </a:r>
            <a:r>
              <a:rPr lang="it-IT" sz="2800" i="1" dirty="0" err="1" smtClean="0"/>
              <a:t>correct</a:t>
            </a:r>
            <a:r>
              <a:rPr lang="it-IT" sz="2800" i="1" dirty="0" smtClean="0"/>
              <a:t>” </a:t>
            </a:r>
            <a:r>
              <a:rPr lang="it-IT" sz="2800" dirty="0" err="1" smtClean="0"/>
              <a:t>interpretation</a:t>
            </a:r>
            <a:r>
              <a:rPr lang="it-IT" sz="2800" dirty="0" smtClean="0"/>
              <a:t> with </a:t>
            </a:r>
            <a:r>
              <a:rPr lang="it-IT" sz="2800" dirty="0" err="1" smtClean="0"/>
              <a:t>respect</a:t>
            </a:r>
            <a:r>
              <a:rPr lang="it-IT" sz="2800" dirty="0" smtClean="0"/>
              <a:t> the </a:t>
            </a:r>
            <a:r>
              <a:rPr lang="it-IT" sz="2800" dirty="0" err="1" smtClean="0"/>
              <a:t>current</a:t>
            </a:r>
            <a:r>
              <a:rPr lang="it-IT" sz="2800" dirty="0" smtClean="0"/>
              <a:t> world </a:t>
            </a:r>
            <a:r>
              <a:rPr lang="it-IT" sz="2800" dirty="0" err="1" smtClean="0"/>
              <a:t>discarding</a:t>
            </a:r>
            <a:r>
              <a:rPr lang="it-IT" sz="2800" dirty="0" smtClean="0"/>
              <a:t> the </a:t>
            </a:r>
            <a:r>
              <a:rPr lang="it-IT" sz="2800" dirty="0" err="1" smtClean="0"/>
              <a:t>possible</a:t>
            </a:r>
            <a:r>
              <a:rPr lang="it-IT" sz="2800" dirty="0" smtClean="0"/>
              <a:t> </a:t>
            </a:r>
            <a:r>
              <a:rPr lang="it-IT" sz="2800" dirty="0" err="1" smtClean="0"/>
              <a:t>analysis</a:t>
            </a:r>
            <a:r>
              <a:rPr lang="it-IT" sz="2800" dirty="0" smtClean="0"/>
              <a:t>, </a:t>
            </a:r>
            <a:r>
              <a:rPr lang="it-IT" sz="2800" dirty="0" err="1" smtClean="0"/>
              <a:t>moreover</a:t>
            </a:r>
            <a:r>
              <a:rPr lang="it-IT" sz="2800" dirty="0" smtClean="0"/>
              <a:t> </a:t>
            </a:r>
            <a:r>
              <a:rPr lang="it-IT" sz="2800" dirty="0" err="1" smtClean="0"/>
              <a:t>should</a:t>
            </a:r>
            <a:r>
              <a:rPr lang="it-IT" sz="2800" dirty="0" smtClean="0"/>
              <a:t> state the </a:t>
            </a:r>
            <a:r>
              <a:rPr lang="it-IT" sz="2800" dirty="0" err="1" smtClean="0"/>
              <a:t>correct</a:t>
            </a:r>
            <a:r>
              <a:rPr lang="it-IT" sz="2800" dirty="0" smtClean="0"/>
              <a:t> </a:t>
            </a:r>
            <a:r>
              <a:rPr lang="it-IT" sz="2800" dirty="0" err="1" smtClean="0"/>
              <a:t>equivalences</a:t>
            </a:r>
            <a:r>
              <a:rPr lang="it-IT" sz="2800" dirty="0" smtClean="0"/>
              <a:t> </a:t>
            </a:r>
            <a:r>
              <a:rPr lang="it-IT" sz="2800" dirty="0" err="1" smtClean="0"/>
              <a:t>among</a:t>
            </a:r>
            <a:r>
              <a:rPr lang="it-IT" sz="2800" dirty="0" smtClean="0"/>
              <a:t> </a:t>
            </a:r>
            <a:r>
              <a:rPr lang="it-IT" sz="2800" dirty="0" err="1" smtClean="0"/>
              <a:t>different</a:t>
            </a:r>
            <a:r>
              <a:rPr lang="it-IT" sz="2800" dirty="0" smtClean="0"/>
              <a:t> </a:t>
            </a:r>
            <a:r>
              <a:rPr lang="it-IT" sz="2800" dirty="0" err="1" smtClean="0"/>
              <a:t>surface</a:t>
            </a:r>
            <a:r>
              <a:rPr lang="it-IT" sz="2800" dirty="0" smtClean="0"/>
              <a:t> </a:t>
            </a:r>
            <a:r>
              <a:rPr lang="it-IT" sz="2800" dirty="0" err="1" smtClean="0"/>
              <a:t>representations</a:t>
            </a:r>
            <a:endParaRPr lang="it-IT" sz="2800" dirty="0" smtClean="0"/>
          </a:p>
          <a:p>
            <a:pPr eaLnBrk="1" hangingPunct="1"/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6264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Summing up: the aim</a:t>
            </a: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4006850" y="320040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>
                <a:latin typeface="Arial" pitchFamily="34" charset="0"/>
              </a:rPr>
              <a:t>incontra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4997450" y="32004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800">
                <a:latin typeface="Arial" pitchFamily="34" charset="0"/>
              </a:rPr>
              <a:t>Pino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3397250" y="32004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800">
                <a:latin typeface="Arial" pitchFamily="34" charset="0"/>
              </a:rPr>
              <a:t>Gino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3511550" y="27432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NP</a:t>
            </a:r>
          </a:p>
        </p:txBody>
      </p:sp>
      <p:sp>
        <p:nvSpPr>
          <p:cNvPr id="59400" name="Text Box 7"/>
          <p:cNvSpPr txBox="1">
            <a:spLocks noChangeArrowheads="1"/>
          </p:cNvSpPr>
          <p:nvPr/>
        </p:nvSpPr>
        <p:spPr bwMode="auto">
          <a:xfrm>
            <a:off x="4210050" y="2743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V</a:t>
            </a:r>
          </a:p>
        </p:txBody>
      </p:sp>
      <p:sp>
        <p:nvSpPr>
          <p:cNvPr id="59401" name="Text Box 8"/>
          <p:cNvSpPr txBox="1">
            <a:spLocks noChangeArrowheads="1"/>
          </p:cNvSpPr>
          <p:nvPr/>
        </p:nvSpPr>
        <p:spPr bwMode="auto">
          <a:xfrm>
            <a:off x="5099050" y="27432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NP</a:t>
            </a:r>
          </a:p>
        </p:txBody>
      </p:sp>
      <p:sp>
        <p:nvSpPr>
          <p:cNvPr id="59402" name="Text Box 9"/>
          <p:cNvSpPr txBox="1">
            <a:spLocks noChangeArrowheads="1"/>
          </p:cNvSpPr>
          <p:nvPr/>
        </p:nvSpPr>
        <p:spPr bwMode="auto">
          <a:xfrm>
            <a:off x="4235450" y="2209800"/>
            <a:ext cx="417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VP</a:t>
            </a:r>
          </a:p>
        </p:txBody>
      </p:sp>
      <p:sp>
        <p:nvSpPr>
          <p:cNvPr id="59403" name="Text Box 10"/>
          <p:cNvSpPr txBox="1">
            <a:spLocks noChangeArrowheads="1"/>
          </p:cNvSpPr>
          <p:nvPr/>
        </p:nvSpPr>
        <p:spPr bwMode="auto">
          <a:xfrm>
            <a:off x="3702050" y="1752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S</a:t>
            </a:r>
          </a:p>
        </p:txBody>
      </p:sp>
      <p:cxnSp>
        <p:nvCxnSpPr>
          <p:cNvPr id="59404" name="AutoShape 11"/>
          <p:cNvCxnSpPr>
            <a:cxnSpLocks noChangeShapeType="1"/>
            <a:stCxn id="59403" idx="2"/>
            <a:endCxn id="59399" idx="0"/>
          </p:cNvCxnSpPr>
          <p:nvPr/>
        </p:nvCxnSpPr>
        <p:spPr bwMode="auto">
          <a:xfrm flipH="1">
            <a:off x="3727450" y="2089150"/>
            <a:ext cx="123825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5" name="AutoShape 12"/>
          <p:cNvCxnSpPr>
            <a:cxnSpLocks noChangeShapeType="1"/>
            <a:stCxn id="59399" idx="2"/>
            <a:endCxn id="59398" idx="0"/>
          </p:cNvCxnSpPr>
          <p:nvPr/>
        </p:nvCxnSpPr>
        <p:spPr bwMode="auto">
          <a:xfrm>
            <a:off x="3727450" y="3079750"/>
            <a:ext cx="3175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6" name="AutoShape 13"/>
          <p:cNvCxnSpPr>
            <a:cxnSpLocks noChangeShapeType="1"/>
            <a:stCxn id="59403" idx="2"/>
            <a:endCxn id="59402" idx="0"/>
          </p:cNvCxnSpPr>
          <p:nvPr/>
        </p:nvCxnSpPr>
        <p:spPr bwMode="auto">
          <a:xfrm>
            <a:off x="3851275" y="2089150"/>
            <a:ext cx="593725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7" name="AutoShape 14"/>
          <p:cNvCxnSpPr>
            <a:cxnSpLocks noChangeShapeType="1"/>
            <a:stCxn id="59402" idx="2"/>
            <a:endCxn id="59400" idx="0"/>
          </p:cNvCxnSpPr>
          <p:nvPr/>
        </p:nvCxnSpPr>
        <p:spPr bwMode="auto">
          <a:xfrm flipH="1">
            <a:off x="4362450" y="2546350"/>
            <a:ext cx="825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8" name="AutoShape 15"/>
          <p:cNvCxnSpPr>
            <a:cxnSpLocks noChangeShapeType="1"/>
            <a:stCxn id="59400" idx="2"/>
            <a:endCxn id="59396" idx="0"/>
          </p:cNvCxnSpPr>
          <p:nvPr/>
        </p:nvCxnSpPr>
        <p:spPr bwMode="auto">
          <a:xfrm>
            <a:off x="4362450" y="3079750"/>
            <a:ext cx="142875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9" name="AutoShape 16"/>
          <p:cNvCxnSpPr>
            <a:cxnSpLocks noChangeShapeType="1"/>
            <a:stCxn id="59402" idx="2"/>
            <a:endCxn id="59401" idx="0"/>
          </p:cNvCxnSpPr>
          <p:nvPr/>
        </p:nvCxnSpPr>
        <p:spPr bwMode="auto">
          <a:xfrm>
            <a:off x="4445000" y="2546350"/>
            <a:ext cx="8699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0" name="AutoShape 17"/>
          <p:cNvCxnSpPr>
            <a:cxnSpLocks noChangeShapeType="1"/>
            <a:stCxn id="59401" idx="2"/>
            <a:endCxn id="59397" idx="0"/>
          </p:cNvCxnSpPr>
          <p:nvPr/>
        </p:nvCxnSpPr>
        <p:spPr bwMode="auto">
          <a:xfrm>
            <a:off x="5314950" y="3079750"/>
            <a:ext cx="3175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1" name="Rectangle 18"/>
          <p:cNvSpPr>
            <a:spLocks noChangeArrowheads="1"/>
          </p:cNvSpPr>
          <p:nvPr/>
        </p:nvSpPr>
        <p:spPr bwMode="auto">
          <a:xfrm>
            <a:off x="4502150" y="58674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>
                <a:latin typeface="Arial" pitchFamily="34" charset="0"/>
              </a:rPr>
              <a:t>si sono incontrati</a:t>
            </a:r>
          </a:p>
        </p:txBody>
      </p:sp>
      <p:sp>
        <p:nvSpPr>
          <p:cNvPr id="59412" name="Rectangle 19"/>
          <p:cNvSpPr>
            <a:spLocks noChangeArrowheads="1"/>
          </p:cNvSpPr>
          <p:nvPr/>
        </p:nvSpPr>
        <p:spPr bwMode="auto">
          <a:xfrm>
            <a:off x="3962400" y="58674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800">
                <a:latin typeface="Arial" pitchFamily="34" charset="0"/>
              </a:rPr>
              <a:t>Pino</a:t>
            </a:r>
          </a:p>
        </p:txBody>
      </p:sp>
      <p:sp>
        <p:nvSpPr>
          <p:cNvPr id="59413" name="Rectangle 20"/>
          <p:cNvSpPr>
            <a:spLocks noChangeArrowheads="1"/>
          </p:cNvSpPr>
          <p:nvPr/>
        </p:nvSpPr>
        <p:spPr bwMode="auto">
          <a:xfrm>
            <a:off x="3219450" y="58674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800">
                <a:latin typeface="Arial" pitchFamily="34" charset="0"/>
              </a:rPr>
              <a:t>Gino</a:t>
            </a:r>
          </a:p>
        </p:txBody>
      </p:sp>
      <p:sp>
        <p:nvSpPr>
          <p:cNvPr id="59414" name="Rectangle 21"/>
          <p:cNvSpPr>
            <a:spLocks noChangeArrowheads="1"/>
          </p:cNvSpPr>
          <p:nvPr/>
        </p:nvSpPr>
        <p:spPr bwMode="auto">
          <a:xfrm>
            <a:off x="3778250" y="5867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800">
                <a:latin typeface="Arial" pitchFamily="34" charset="0"/>
              </a:rPr>
              <a:t>e</a:t>
            </a:r>
          </a:p>
        </p:txBody>
      </p:sp>
      <p:sp>
        <p:nvSpPr>
          <p:cNvPr id="59415" name="Text Box 22"/>
          <p:cNvSpPr txBox="1">
            <a:spLocks noChangeArrowheads="1"/>
          </p:cNvSpPr>
          <p:nvPr/>
        </p:nvSpPr>
        <p:spPr bwMode="auto">
          <a:xfrm>
            <a:off x="3657600" y="48006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NP</a:t>
            </a:r>
          </a:p>
        </p:txBody>
      </p:sp>
      <p:sp>
        <p:nvSpPr>
          <p:cNvPr id="59416" name="Text Box 23"/>
          <p:cNvSpPr txBox="1">
            <a:spLocks noChangeArrowheads="1"/>
          </p:cNvSpPr>
          <p:nvPr/>
        </p:nvSpPr>
        <p:spPr bwMode="auto">
          <a:xfrm>
            <a:off x="5410200" y="537845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V</a:t>
            </a:r>
          </a:p>
        </p:txBody>
      </p:sp>
      <p:sp>
        <p:nvSpPr>
          <p:cNvPr id="59417" name="Text Box 24"/>
          <p:cNvSpPr txBox="1">
            <a:spLocks noChangeArrowheads="1"/>
          </p:cNvSpPr>
          <p:nvPr/>
        </p:nvSpPr>
        <p:spPr bwMode="auto">
          <a:xfrm>
            <a:off x="3352800" y="53340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NP</a:t>
            </a:r>
          </a:p>
        </p:txBody>
      </p:sp>
      <p:sp>
        <p:nvSpPr>
          <p:cNvPr id="59418" name="Text Box 25"/>
          <p:cNvSpPr txBox="1">
            <a:spLocks noChangeArrowheads="1"/>
          </p:cNvSpPr>
          <p:nvPr/>
        </p:nvSpPr>
        <p:spPr bwMode="auto">
          <a:xfrm>
            <a:off x="5105400" y="4768850"/>
            <a:ext cx="417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VP</a:t>
            </a:r>
          </a:p>
        </p:txBody>
      </p:sp>
      <p:sp>
        <p:nvSpPr>
          <p:cNvPr id="59419" name="Text Box 26"/>
          <p:cNvSpPr txBox="1">
            <a:spLocks noChangeArrowheads="1"/>
          </p:cNvSpPr>
          <p:nvPr/>
        </p:nvSpPr>
        <p:spPr bwMode="auto">
          <a:xfrm>
            <a:off x="3810000" y="4159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S</a:t>
            </a:r>
          </a:p>
        </p:txBody>
      </p:sp>
      <p:cxnSp>
        <p:nvCxnSpPr>
          <p:cNvPr id="59420" name="AutoShape 27"/>
          <p:cNvCxnSpPr>
            <a:cxnSpLocks noChangeShapeType="1"/>
            <a:stCxn id="59419" idx="2"/>
            <a:endCxn id="59415" idx="0"/>
          </p:cNvCxnSpPr>
          <p:nvPr/>
        </p:nvCxnSpPr>
        <p:spPr bwMode="auto">
          <a:xfrm flipH="1">
            <a:off x="3873500" y="4495800"/>
            <a:ext cx="857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1" name="AutoShape 28"/>
          <p:cNvCxnSpPr>
            <a:cxnSpLocks noChangeShapeType="1"/>
            <a:stCxn id="59419" idx="2"/>
            <a:endCxn id="59418" idx="0"/>
          </p:cNvCxnSpPr>
          <p:nvPr/>
        </p:nvCxnSpPr>
        <p:spPr bwMode="auto">
          <a:xfrm>
            <a:off x="3959225" y="4495800"/>
            <a:ext cx="1355725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2" name="AutoShape 29"/>
          <p:cNvCxnSpPr>
            <a:cxnSpLocks noChangeShapeType="1"/>
            <a:stCxn id="59418" idx="2"/>
            <a:endCxn id="59416" idx="0"/>
          </p:cNvCxnSpPr>
          <p:nvPr/>
        </p:nvCxnSpPr>
        <p:spPr bwMode="auto">
          <a:xfrm>
            <a:off x="5314950" y="5105400"/>
            <a:ext cx="247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3" name="AutoShape 30"/>
          <p:cNvCxnSpPr>
            <a:cxnSpLocks noChangeShapeType="1"/>
            <a:stCxn id="59415" idx="2"/>
            <a:endCxn id="59417" idx="0"/>
          </p:cNvCxnSpPr>
          <p:nvPr/>
        </p:nvCxnSpPr>
        <p:spPr bwMode="auto">
          <a:xfrm flipH="1">
            <a:off x="3568700" y="5137150"/>
            <a:ext cx="30480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24" name="Text Box 31"/>
          <p:cNvSpPr txBox="1">
            <a:spLocks noChangeArrowheads="1"/>
          </p:cNvSpPr>
          <p:nvPr/>
        </p:nvSpPr>
        <p:spPr bwMode="auto">
          <a:xfrm>
            <a:off x="4114800" y="53340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NP</a:t>
            </a:r>
          </a:p>
        </p:txBody>
      </p:sp>
      <p:sp>
        <p:nvSpPr>
          <p:cNvPr id="59425" name="Text Box 32"/>
          <p:cNvSpPr txBox="1">
            <a:spLocks noChangeArrowheads="1"/>
          </p:cNvSpPr>
          <p:nvPr/>
        </p:nvSpPr>
        <p:spPr bwMode="auto">
          <a:xfrm>
            <a:off x="3733800" y="5334000"/>
            <a:ext cx="428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>
                <a:latin typeface="Tahoma" pitchFamily="34" charset="0"/>
              </a:rPr>
              <a:t>CC</a:t>
            </a:r>
          </a:p>
        </p:txBody>
      </p:sp>
      <p:cxnSp>
        <p:nvCxnSpPr>
          <p:cNvPr id="59426" name="AutoShape 33"/>
          <p:cNvCxnSpPr>
            <a:cxnSpLocks noChangeShapeType="1"/>
            <a:stCxn id="59416" idx="2"/>
            <a:endCxn id="59411" idx="0"/>
          </p:cNvCxnSpPr>
          <p:nvPr/>
        </p:nvCxnSpPr>
        <p:spPr bwMode="auto">
          <a:xfrm flipH="1">
            <a:off x="5451475" y="5715000"/>
            <a:ext cx="1111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7" name="AutoShape 34"/>
          <p:cNvCxnSpPr>
            <a:cxnSpLocks noChangeShapeType="1"/>
            <a:stCxn id="59415" idx="2"/>
            <a:endCxn id="59425" idx="0"/>
          </p:cNvCxnSpPr>
          <p:nvPr/>
        </p:nvCxnSpPr>
        <p:spPr bwMode="auto">
          <a:xfrm>
            <a:off x="3873500" y="5137150"/>
            <a:ext cx="74613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8" name="AutoShape 35"/>
          <p:cNvCxnSpPr>
            <a:cxnSpLocks noChangeShapeType="1"/>
            <a:stCxn id="59415" idx="2"/>
            <a:endCxn id="59424" idx="0"/>
          </p:cNvCxnSpPr>
          <p:nvPr/>
        </p:nvCxnSpPr>
        <p:spPr bwMode="auto">
          <a:xfrm>
            <a:off x="3873500" y="5137150"/>
            <a:ext cx="45720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9" name="AutoShape 36"/>
          <p:cNvCxnSpPr>
            <a:cxnSpLocks noChangeShapeType="1"/>
            <a:stCxn id="59424" idx="2"/>
            <a:endCxn id="59412" idx="0"/>
          </p:cNvCxnSpPr>
          <p:nvPr/>
        </p:nvCxnSpPr>
        <p:spPr bwMode="auto">
          <a:xfrm flipH="1">
            <a:off x="4283075" y="5670550"/>
            <a:ext cx="4762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0" name="AutoShape 37"/>
          <p:cNvCxnSpPr>
            <a:cxnSpLocks noChangeShapeType="1"/>
            <a:stCxn id="59425" idx="2"/>
            <a:endCxn id="59414" idx="0"/>
          </p:cNvCxnSpPr>
          <p:nvPr/>
        </p:nvCxnSpPr>
        <p:spPr bwMode="auto">
          <a:xfrm flipH="1">
            <a:off x="3933825" y="5670550"/>
            <a:ext cx="14288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1" name="AutoShape 38"/>
          <p:cNvCxnSpPr>
            <a:cxnSpLocks noChangeShapeType="1"/>
            <a:stCxn id="59417" idx="2"/>
            <a:endCxn id="59413" idx="0"/>
          </p:cNvCxnSpPr>
          <p:nvPr/>
        </p:nvCxnSpPr>
        <p:spPr bwMode="auto">
          <a:xfrm flipH="1">
            <a:off x="3552825" y="5670550"/>
            <a:ext cx="1587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32" name="Rectangle 39"/>
          <p:cNvSpPr>
            <a:spLocks noChangeArrowheads="1"/>
          </p:cNvSpPr>
          <p:nvPr/>
        </p:nvSpPr>
        <p:spPr bwMode="auto">
          <a:xfrm>
            <a:off x="762000" y="3224213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latin typeface="Arial" pitchFamily="34" charset="0"/>
              </a:rPr>
              <a:t>incontra</a:t>
            </a:r>
          </a:p>
        </p:txBody>
      </p:sp>
      <p:sp>
        <p:nvSpPr>
          <p:cNvPr id="59433" name="Rectangle 40"/>
          <p:cNvSpPr>
            <a:spLocks noChangeArrowheads="1"/>
          </p:cNvSpPr>
          <p:nvPr/>
        </p:nvSpPr>
        <p:spPr bwMode="auto">
          <a:xfrm>
            <a:off x="1752600" y="3224213"/>
            <a:ext cx="588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>
                <a:latin typeface="Arial" pitchFamily="34" charset="0"/>
              </a:rPr>
              <a:t>Pino</a:t>
            </a:r>
          </a:p>
        </p:txBody>
      </p:sp>
      <p:sp>
        <p:nvSpPr>
          <p:cNvPr id="59434" name="Rectangle 41"/>
          <p:cNvSpPr>
            <a:spLocks noChangeArrowheads="1"/>
          </p:cNvSpPr>
          <p:nvPr/>
        </p:nvSpPr>
        <p:spPr bwMode="auto">
          <a:xfrm>
            <a:off x="152400" y="3224213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>
                <a:latin typeface="Arial" pitchFamily="34" charset="0"/>
              </a:rPr>
              <a:t>Gino</a:t>
            </a:r>
          </a:p>
        </p:txBody>
      </p:sp>
      <p:sp>
        <p:nvSpPr>
          <p:cNvPr id="59435" name="Rectangle 42"/>
          <p:cNvSpPr>
            <a:spLocks noChangeArrowheads="1"/>
          </p:cNvSpPr>
          <p:nvPr/>
        </p:nvSpPr>
        <p:spPr bwMode="auto">
          <a:xfrm>
            <a:off x="1282700" y="5891213"/>
            <a:ext cx="170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latin typeface="Arial" pitchFamily="34" charset="0"/>
              </a:rPr>
              <a:t>si sono incontrati</a:t>
            </a:r>
          </a:p>
        </p:txBody>
      </p:sp>
      <p:sp>
        <p:nvSpPr>
          <p:cNvPr id="59436" name="Rectangle 43"/>
          <p:cNvSpPr>
            <a:spLocks noChangeArrowheads="1"/>
          </p:cNvSpPr>
          <p:nvPr/>
        </p:nvSpPr>
        <p:spPr bwMode="auto">
          <a:xfrm>
            <a:off x="742950" y="5891213"/>
            <a:ext cx="588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>
                <a:latin typeface="Arial" pitchFamily="34" charset="0"/>
              </a:rPr>
              <a:t>Pino</a:t>
            </a:r>
          </a:p>
        </p:txBody>
      </p:sp>
      <p:sp>
        <p:nvSpPr>
          <p:cNvPr id="59437" name="Rectangle 44"/>
          <p:cNvSpPr>
            <a:spLocks noChangeArrowheads="1"/>
          </p:cNvSpPr>
          <p:nvPr/>
        </p:nvSpPr>
        <p:spPr bwMode="auto">
          <a:xfrm>
            <a:off x="0" y="5891213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>
                <a:latin typeface="Arial" pitchFamily="34" charset="0"/>
              </a:rPr>
              <a:t>Gino</a:t>
            </a:r>
          </a:p>
        </p:txBody>
      </p:sp>
      <p:sp>
        <p:nvSpPr>
          <p:cNvPr id="59438" name="Rectangle 45"/>
          <p:cNvSpPr>
            <a:spLocks noChangeArrowheads="1"/>
          </p:cNvSpPr>
          <p:nvPr/>
        </p:nvSpPr>
        <p:spPr bwMode="auto">
          <a:xfrm>
            <a:off x="558800" y="58912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>
                <a:latin typeface="Arial" pitchFamily="34" charset="0"/>
              </a:rPr>
              <a:t>e</a:t>
            </a:r>
          </a:p>
        </p:txBody>
      </p:sp>
      <p:sp>
        <p:nvSpPr>
          <p:cNvPr id="59439" name="Rectangle 46"/>
          <p:cNvSpPr>
            <a:spLocks noChangeArrowheads="1"/>
          </p:cNvSpPr>
          <p:nvPr/>
        </p:nvSpPr>
        <p:spPr bwMode="auto">
          <a:xfrm>
            <a:off x="2895600" y="1828800"/>
            <a:ext cx="3810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/>
              <a:t>SYNTAX PROCESSING</a:t>
            </a:r>
          </a:p>
        </p:txBody>
      </p:sp>
      <p:sp>
        <p:nvSpPr>
          <p:cNvPr id="59440" name="Rectangle 47"/>
          <p:cNvSpPr>
            <a:spLocks noChangeArrowheads="1"/>
          </p:cNvSpPr>
          <p:nvPr/>
        </p:nvSpPr>
        <p:spPr bwMode="auto">
          <a:xfrm>
            <a:off x="6400800" y="1828800"/>
            <a:ext cx="3048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it-IT"/>
              <a:t>SEMANTIC PROCESSING</a:t>
            </a:r>
          </a:p>
        </p:txBody>
      </p:sp>
      <p:sp>
        <p:nvSpPr>
          <p:cNvPr id="59441" name="Rectangle 48"/>
          <p:cNvSpPr>
            <a:spLocks noChangeArrowheads="1"/>
          </p:cNvSpPr>
          <p:nvPr/>
        </p:nvSpPr>
        <p:spPr bwMode="auto">
          <a:xfrm>
            <a:off x="6737350" y="3581400"/>
            <a:ext cx="2178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800">
                <a:latin typeface="Arial" pitchFamily="34" charset="0"/>
              </a:rPr>
              <a:t>incontrare(</a:t>
            </a:r>
          </a:p>
          <a:p>
            <a:r>
              <a:rPr lang="it-IT" sz="1800">
                <a:latin typeface="Arial" pitchFamily="34" charset="0"/>
              </a:rPr>
              <a:t>	Gino,</a:t>
            </a:r>
          </a:p>
          <a:p>
            <a:r>
              <a:rPr lang="it-IT" sz="1800">
                <a:latin typeface="Arial" pitchFamily="34" charset="0"/>
              </a:rPr>
              <a:t>	Pino,</a:t>
            </a:r>
          </a:p>
          <a:p>
            <a:r>
              <a:rPr lang="it-IT" sz="1800">
                <a:latin typeface="Arial" pitchFamily="34" charset="0"/>
              </a:rPr>
              <a:t>	avvenuto)</a:t>
            </a:r>
          </a:p>
        </p:txBody>
      </p:sp>
    </p:spTree>
    <p:extLst>
      <p:ext uri="{BB962C8B-B14F-4D97-AF65-F5344CB8AC3E}">
        <p14:creationId xmlns:p14="http://schemas.microsoft.com/office/powerpoint/2010/main" val="15712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Summing up: the aim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Syntax drives semantic interpretation (according to Chomsky, 1965)</a:t>
            </a:r>
          </a:p>
          <a:p>
            <a:pPr algn="ctr" eaLnBrk="1" hangingPunct="1">
              <a:buFontTx/>
              <a:buNone/>
            </a:pPr>
            <a:r>
              <a:rPr lang="it-IT" i="1" smtClean="0"/>
              <a:t>thus</a:t>
            </a:r>
          </a:p>
          <a:p>
            <a:pPr eaLnBrk="1" hangingPunct="1">
              <a:buFontTx/>
              <a:buNone/>
            </a:pPr>
            <a:r>
              <a:rPr lang="it-IT" i="1" smtClean="0"/>
              <a:t>our aim</a:t>
            </a:r>
            <a:r>
              <a:rPr lang="it-IT" smtClean="0"/>
              <a:t>: building a model able to produce </a:t>
            </a:r>
            <a:r>
              <a:rPr lang="it-IT" i="1" smtClean="0">
                <a:solidFill>
                  <a:srgbClr val="FF3300"/>
                </a:solidFill>
              </a:rPr>
              <a:t>suitable syntactic structures </a:t>
            </a:r>
            <a:r>
              <a:rPr lang="it-IT" smtClean="0"/>
              <a:t>of input sentences</a:t>
            </a:r>
          </a:p>
        </p:txBody>
      </p:sp>
    </p:spTree>
    <p:extLst>
      <p:ext uri="{BB962C8B-B14F-4D97-AF65-F5344CB8AC3E}">
        <p14:creationId xmlns:p14="http://schemas.microsoft.com/office/powerpoint/2010/main" val="3607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Obiettivi della linguistica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Specificare la natura del linguaggio: potenzialità e limitazioni (Lg. generale)</a:t>
            </a:r>
          </a:p>
          <a:p>
            <a:r>
              <a:rPr lang="it-IT" smtClean="0"/>
              <a:t>Identificare le regole di produzione e ricezione di un messaggio linguistico. (Lg. generale)</a:t>
            </a:r>
          </a:p>
          <a:p>
            <a:r>
              <a:rPr lang="it-IT" smtClean="0"/>
              <a:t>Descrivere e spiegare i cambiamenti linguistici nel tempo (mutamento) (Lg. storica)</a:t>
            </a:r>
          </a:p>
        </p:txBody>
      </p:sp>
      <p:sp>
        <p:nvSpPr>
          <p:cNvPr id="7172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34730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Linguaggio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L’uomo utilizza la facoltà del linguaggio in diverse maniere: lingue verbali, ma anche comunicazione non verbale, ossia prossemica, gestualità, mimica facciale.</a:t>
            </a:r>
          </a:p>
          <a:p>
            <a:pPr eaLnBrk="1" hangingPunct="1"/>
            <a:r>
              <a:rPr lang="it-IT" smtClean="0"/>
              <a:t>Tra i linguaggi umani non verbali devono essere annoverate le lingue dei segni.</a:t>
            </a:r>
          </a:p>
        </p:txBody>
      </p:sp>
      <p:sp>
        <p:nvSpPr>
          <p:cNvPr id="9220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15858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Variabilità: Diacronica</a:t>
            </a:r>
            <a:br>
              <a:rPr lang="it-IT" smtClean="0"/>
            </a:b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Studio diacronico:</a:t>
            </a:r>
          </a:p>
          <a:p>
            <a:r>
              <a:rPr lang="it-IT" dirty="0" smtClean="0"/>
              <a:t>Studio di un fenomeno linguistico considerando il fattore </a:t>
            </a:r>
            <a:r>
              <a:rPr lang="pt-BR" dirty="0" smtClean="0"/>
              <a:t>“tempo” (diá = “attraverso”, khrónos = “tempo”)</a:t>
            </a:r>
          </a:p>
          <a:p>
            <a:pPr marL="0" indent="0">
              <a:buNone/>
            </a:pPr>
            <a:r>
              <a:rPr lang="it-IT" dirty="0" smtClean="0"/>
              <a:t>Cambiamento linguistico:</a:t>
            </a:r>
          </a:p>
          <a:p>
            <a:r>
              <a:rPr lang="it-IT" dirty="0" err="1" smtClean="0"/>
              <a:t>rosam</a:t>
            </a:r>
            <a:r>
              <a:rPr lang="it-IT" dirty="0" smtClean="0"/>
              <a:t> &gt; rosa</a:t>
            </a:r>
          </a:p>
          <a:p>
            <a:r>
              <a:rPr lang="it-IT" dirty="0" err="1" smtClean="0"/>
              <a:t>rosae</a:t>
            </a:r>
            <a:r>
              <a:rPr lang="it-IT" dirty="0" smtClean="0"/>
              <a:t> &gt; della rosa</a:t>
            </a:r>
          </a:p>
          <a:p>
            <a:r>
              <a:rPr lang="it-IT" dirty="0" err="1" smtClean="0"/>
              <a:t>puer</a:t>
            </a:r>
            <a:r>
              <a:rPr lang="it-IT" dirty="0" smtClean="0"/>
              <a:t> </a:t>
            </a:r>
            <a:r>
              <a:rPr lang="it-IT" dirty="0" err="1" smtClean="0"/>
              <a:t>puellam</a:t>
            </a:r>
            <a:r>
              <a:rPr lang="it-IT" dirty="0" smtClean="0"/>
              <a:t> </a:t>
            </a:r>
            <a:r>
              <a:rPr lang="it-IT" dirty="0" err="1" smtClean="0"/>
              <a:t>amat</a:t>
            </a:r>
            <a:r>
              <a:rPr lang="it-IT" dirty="0" smtClean="0"/>
              <a:t> &gt; il ragazzo ama la ragazza</a:t>
            </a:r>
          </a:p>
        </p:txBody>
      </p:sp>
      <p:sp>
        <p:nvSpPr>
          <p:cNvPr id="24580" name="Segnaposto piè di pagina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/>
              <a:t>FMZ</a:t>
            </a:r>
          </a:p>
        </p:txBody>
      </p:sp>
    </p:spTree>
    <p:extLst>
      <p:ext uri="{BB962C8B-B14F-4D97-AF65-F5344CB8AC3E}">
        <p14:creationId xmlns:p14="http://schemas.microsoft.com/office/powerpoint/2010/main" val="165144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uttura predefinita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ruttura predefinit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ruttura predefinita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ruttura predefinit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15896</TotalTime>
  <Words>2434</Words>
  <Application>Microsoft Office PowerPoint</Application>
  <PresentationFormat>Presentazione su schermo (4:3)</PresentationFormat>
  <Paragraphs>466</Paragraphs>
  <Slides>62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62</vt:i4>
      </vt:variant>
    </vt:vector>
  </HeadingPairs>
  <TitlesOfParts>
    <vt:vector size="64" baseType="lpstr">
      <vt:lpstr>Template</vt:lpstr>
      <vt:lpstr>Clip</vt:lpstr>
      <vt:lpstr>Elaborazione del linguaggio naturale</vt:lpstr>
      <vt:lpstr>Part one</vt:lpstr>
      <vt:lpstr>Obiettivi della Linguistica</vt:lpstr>
      <vt:lpstr>Linguistica Esterna</vt:lpstr>
      <vt:lpstr>Linguistica Interna</vt:lpstr>
      <vt:lpstr>Linguistica Esterna vs. Interna</vt:lpstr>
      <vt:lpstr>Obiettivi della linguistica</vt:lpstr>
      <vt:lpstr>Linguaggio</vt:lpstr>
      <vt:lpstr>Variabilità: Diacronica </vt:lpstr>
      <vt:lpstr>Variabilità: Sincronica</vt:lpstr>
      <vt:lpstr>Linguaggio</vt:lpstr>
      <vt:lpstr>Rappresentazione: essenza</vt:lpstr>
      <vt:lpstr>Rappresentazione: essenza</vt:lpstr>
      <vt:lpstr>Rappresentazione: essenza</vt:lpstr>
      <vt:lpstr>Linguaggio Naturale: Caveat</vt:lpstr>
      <vt:lpstr>Rappresentazione Naturale: ricchezza espressiva</vt:lpstr>
      <vt:lpstr>Rappresentazione Naturale: ricchezza espressiva</vt:lpstr>
      <vt:lpstr>Rappresentazione naturale: ricchezza espressiva</vt:lpstr>
      <vt:lpstr>Rappresentazione Naturale: ricchezza espressiva</vt:lpstr>
      <vt:lpstr>Cosa è successo quest’anno?</vt:lpstr>
      <vt:lpstr>Cosa è successo quest’anno?</vt:lpstr>
      <vt:lpstr>Rappresentazione Naturale: Ambiguità</vt:lpstr>
      <vt:lpstr>Linguaggio Naturale</vt:lpstr>
      <vt:lpstr>Metodo di analisi linguistica</vt:lpstr>
      <vt:lpstr>Livelli Linguistici</vt:lpstr>
      <vt:lpstr>Livelli Linguistici (2)</vt:lpstr>
      <vt:lpstr>Livelli Linguistici (3)</vt:lpstr>
      <vt:lpstr>Fonologia</vt:lpstr>
      <vt:lpstr>Presentazione standard di PowerPoint</vt:lpstr>
      <vt:lpstr>Morfologia</vt:lpstr>
      <vt:lpstr>Interpreting Natural Language</vt:lpstr>
      <vt:lpstr>Interpreting Natural Language</vt:lpstr>
      <vt:lpstr>What has to be communicated?</vt:lpstr>
      <vt:lpstr>Intepreting Natural Language</vt:lpstr>
      <vt:lpstr>Intepreting Natural Language</vt:lpstr>
      <vt:lpstr>Interpreting Natural Language</vt:lpstr>
      <vt:lpstr>Facts and Applications: Retrieving Information from Text Collection</vt:lpstr>
      <vt:lpstr>Facts and Applications: Q&amp;A</vt:lpstr>
      <vt:lpstr>Facts and Applications: Entailment</vt:lpstr>
      <vt:lpstr>Interpreting Language Through Syntax</vt:lpstr>
      <vt:lpstr>Modelling Natural Language</vt:lpstr>
      <vt:lpstr>Linguaggi e Grammatiche</vt:lpstr>
      <vt:lpstr>Levels of analysis</vt:lpstr>
      <vt:lpstr>Build a predictive/interpretative theory</vt:lpstr>
      <vt:lpstr>Presentazione standard di PowerPoint</vt:lpstr>
      <vt:lpstr>Using substitution to discover word syntactic classes</vt:lpstr>
      <vt:lpstr>Constituency Tests</vt:lpstr>
      <vt:lpstr>Presentazione standard di PowerPoint</vt:lpstr>
      <vt:lpstr>Classical Constituent Types</vt:lpstr>
      <vt:lpstr>Classical Constituent Types</vt:lpstr>
      <vt:lpstr>Figure Retoriche</vt:lpstr>
      <vt:lpstr>Fenomeni del Linguaggio</vt:lpstr>
      <vt:lpstr>Presentazione standard di PowerPoint</vt:lpstr>
      <vt:lpstr>Fenomeni del Linguaggio</vt:lpstr>
      <vt:lpstr>Fenomeni del Linguaggio</vt:lpstr>
      <vt:lpstr>Fenomeni del Linguaggio</vt:lpstr>
      <vt:lpstr>Presentazione standard di PowerPoint</vt:lpstr>
      <vt:lpstr>Presentazione standard di PowerPoint</vt:lpstr>
      <vt:lpstr>Where Syntax stops and Semantics plays the major role</vt:lpstr>
      <vt:lpstr>Where Syntax stops and Semantics plays the major role</vt:lpstr>
      <vt:lpstr>Summing up: the aim</vt:lpstr>
      <vt:lpstr>Summing up: the aim</vt:lpstr>
    </vt:vector>
  </TitlesOfParts>
  <Company>DISP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fmz</cp:lastModifiedBy>
  <cp:revision>111</cp:revision>
  <dcterms:created xsi:type="dcterms:W3CDTF">2006-11-03T14:20:30Z</dcterms:created>
  <dcterms:modified xsi:type="dcterms:W3CDTF">2013-10-29T12:09:05Z</dcterms:modified>
</cp:coreProperties>
</file>